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4.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2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2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2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28.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2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30.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31.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3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4.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3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37.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38.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9.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40.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4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4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43.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44.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5.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46.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47.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48.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notesSlides/notesSlide49.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notesSlides/notesSlide50.xml" ContentType="application/vnd.openxmlformats-officedocument.presentationml.notesSlide+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notesSlides/notesSlide51.xml" ContentType="application/vnd.openxmlformats-officedocument.presentationml.notesSlide+xml"/>
  <Override PartName="/ppt/tags/tag735.xml" ContentType="application/vnd.openxmlformats-officedocument.presentationml.tags+xml"/>
  <Override PartName="/ppt/tags/tag736.xml" ContentType="application/vnd.openxmlformats-officedocument.presentationml.tags+xml"/>
  <Override PartName="/ppt/notesSlides/notesSlide52.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notesSlides/notesSlide53.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54.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55.xml" ContentType="application/vnd.openxmlformats-officedocument.presentationml.notesSlid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56.xml" ContentType="application/vnd.openxmlformats-officedocument.presentationml.notesSlide+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notesSlides/notesSlide57.xml" ContentType="application/vnd.openxmlformats-officedocument.presentationml.notesSlide+xml"/>
  <Override PartName="/ppt/tags/tag772.xml" ContentType="application/vnd.openxmlformats-officedocument.presentationml.tags+xml"/>
  <Override PartName="/ppt/tags/tag773.xml" ContentType="application/vnd.openxmlformats-officedocument.presentationml.tags+xml"/>
  <Override PartName="/ppt/notesSlides/notesSlide58.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notesSlides/notesSlide59.xml" ContentType="application/vnd.openxmlformats-officedocument.presentationml.notesSlide+xml"/>
  <Override PartName="/ppt/tags/tag780.xml" ContentType="application/vnd.openxmlformats-officedocument.presentationml.tags+xml"/>
  <Override PartName="/ppt/tags/tag781.xml" ContentType="application/vnd.openxmlformats-officedocument.presentationml.tags+xml"/>
  <Override PartName="/ppt/notesSlides/notesSlide60.xml" ContentType="application/vnd.openxmlformats-officedocument.presentationml.notesSlide+xml"/>
  <Override PartName="/ppt/tags/tag782.xml" ContentType="application/vnd.openxmlformats-officedocument.presentationml.tags+xml"/>
  <Override PartName="/ppt/tags/tag783.xml" ContentType="application/vnd.openxmlformats-officedocument.presentationml.tags+xml"/>
  <Override PartName="/ppt/notesSlides/notesSlide61.xml" ContentType="application/vnd.openxmlformats-officedocument.presentationml.notesSlide+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62.xml" ContentType="application/vnd.openxmlformats-officedocument.presentationml.notesSlide+xml"/>
  <Override PartName="/ppt/tags/tag792.xml" ContentType="application/vnd.openxmlformats-officedocument.presentationml.tags+xml"/>
  <Override PartName="/ppt/tags/tag793.xml" ContentType="application/vnd.openxmlformats-officedocument.presentationml.tags+xml"/>
  <Override PartName="/ppt/notesSlides/notesSlide63.xml" ContentType="application/vnd.openxmlformats-officedocument.presentationml.notesSlide+xml"/>
  <Override PartName="/ppt/tags/tag794.xml" ContentType="application/vnd.openxmlformats-officedocument.presentationml.tags+xml"/>
  <Override PartName="/ppt/tags/tag795.xml" ContentType="application/vnd.openxmlformats-officedocument.presentationml.tags+xml"/>
  <Override PartName="/ppt/notesSlides/notesSlide64.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notesSlides/notesSlide65.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notesSlides/notesSlide66.xml" ContentType="application/vnd.openxmlformats-officedocument.presentationml.notesSlide+xml"/>
  <Override PartName="/ppt/tags/tag811.xml" ContentType="application/vnd.openxmlformats-officedocument.presentationml.tags+xml"/>
  <Override PartName="/ppt/tags/tag812.xml" ContentType="application/vnd.openxmlformats-officedocument.presentationml.tags+xml"/>
  <Override PartName="/ppt/notesSlides/notesSlide67.xml" ContentType="application/vnd.openxmlformats-officedocument.presentationml.notesSlide+xml"/>
  <Override PartName="/ppt/tags/tag813.xml" ContentType="application/vnd.openxmlformats-officedocument.presentationml.tags+xml"/>
  <Override PartName="/ppt/tags/tag814.xml" ContentType="application/vnd.openxmlformats-officedocument.presentationml.tags+xml"/>
  <Override PartName="/ppt/notesSlides/notesSlide68.xml" ContentType="application/vnd.openxmlformats-officedocument.presentationml.notesSlide+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notesSlides/notesSlide69.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notesSlides/notesSlide70.xml" ContentType="application/vnd.openxmlformats-officedocument.presentationml.notesSlide+xml"/>
  <Override PartName="/ppt/tags/tag824.xml" ContentType="application/vnd.openxmlformats-officedocument.presentationml.tags+xml"/>
  <Override PartName="/ppt/tags/tag825.xml" ContentType="application/vnd.openxmlformats-officedocument.presentationml.tags+xml"/>
  <Override PartName="/ppt/notesSlides/notesSlide71.xml" ContentType="application/vnd.openxmlformats-officedocument.presentationml.notesSlide+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notesSlides/notesSlide72.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notesSlides/notesSlide73.xml" ContentType="application/vnd.openxmlformats-officedocument.presentationml.notesSlide+xml"/>
  <Override PartName="/ppt/tags/tag851.xml" ContentType="application/vnd.openxmlformats-officedocument.presentationml.tags+xml"/>
  <Override PartName="/ppt/tags/tag852.xml" ContentType="application/vnd.openxmlformats-officedocument.presentationml.tags+xml"/>
  <Override PartName="/ppt/notesSlides/notesSlide74.xml" ContentType="application/vnd.openxmlformats-officedocument.presentationml.notesSlide+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notesSlides/notesSlide75.xml" ContentType="application/vnd.openxmlformats-officedocument.presentationml.notesSlide+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notesSlides/notesSlide76.xml" ContentType="application/vnd.openxmlformats-officedocument.presentationml.notesSlide+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notesSlides/notesSlide77.xml" ContentType="application/vnd.openxmlformats-officedocument.presentationml.notesSlide+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notesSlides/notesSlide78.xml" ContentType="application/vnd.openxmlformats-officedocument.presentationml.notesSlide+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notesSlides/notesSlide79.xml" ContentType="application/vnd.openxmlformats-officedocument.presentationml.notesSlide+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notesSlides/notesSlide80.xml" ContentType="application/vnd.openxmlformats-officedocument.presentationml.notesSlide+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notesSlides/notesSlide81.xml" ContentType="application/vnd.openxmlformats-officedocument.presentationml.notesSlide+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notesSlides/notesSlide82.xml" ContentType="application/vnd.openxmlformats-officedocument.presentationml.notesSlide+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notesSlides/notesSlide83.xml" ContentType="application/vnd.openxmlformats-officedocument.presentationml.notesSlide+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84.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notesSlides/notesSlide85.xml" ContentType="application/vnd.openxmlformats-officedocument.presentationml.notesSlide+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notesSlides/notesSlide86.xml" ContentType="application/vnd.openxmlformats-officedocument.presentationml.notesSlide+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notesSlides/notesSlide87.xml" ContentType="application/vnd.openxmlformats-officedocument.presentationml.notesSlide+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notesSlides/notesSlide88.xml" ContentType="application/vnd.openxmlformats-officedocument.presentationml.notesSlide+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9.xml" ContentType="application/vnd.openxmlformats-officedocument.presentationml.notesSlide+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notesSlides/notesSlide90.xml" ContentType="application/vnd.openxmlformats-officedocument.presentationml.notesSl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9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92.xml" ContentType="application/vnd.openxmlformats-officedocument.presentationml.notesSlide+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notesSlides/notesSlide93.xml" ContentType="application/vnd.openxmlformats-officedocument.presentationml.notesSlide+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notesSlides/notesSlide94.xml" ContentType="application/vnd.openxmlformats-officedocument.presentationml.notesSlide+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95.xml" ContentType="application/vnd.openxmlformats-officedocument.presentationml.notesSl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notesSlides/notesSlide96.xml" ContentType="application/vnd.openxmlformats-officedocument.presentationml.notesSlide+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97.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notesSlides/notesSlide98.xml" ContentType="application/vnd.openxmlformats-officedocument.presentationml.notesSlide+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notesSlides/notesSlide99.xml" ContentType="application/vnd.openxmlformats-officedocument.presentationml.notesSlide+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notesSlides/notesSlide100.xml" ContentType="application/vnd.openxmlformats-officedocument.presentationml.notesSlide+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notesSlides/notesSlide101.xml" ContentType="application/vnd.openxmlformats-officedocument.presentationml.notesSlide+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notesSlides/notesSlide102.xml" ContentType="application/vnd.openxmlformats-officedocument.presentationml.notesSlide+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notesSlides/notesSlide103.xml" ContentType="application/vnd.openxmlformats-officedocument.presentationml.notesSlide+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notesSlides/notesSlide104.xml" ContentType="application/vnd.openxmlformats-officedocument.presentationml.notesSlide+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notesSlides/notesSlide105.xml" ContentType="application/vnd.openxmlformats-officedocument.presentationml.notesSlide+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notesSlides/notesSlide106.xml" ContentType="application/vnd.openxmlformats-officedocument.presentationml.notesSlide+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notesSlides/notesSlide107.xml" ContentType="application/vnd.openxmlformats-officedocument.presentationml.notesSlide+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notesSlides/notesSlide108.xml" ContentType="application/vnd.openxmlformats-officedocument.presentationml.notesSlide+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notesSlides/notesSlide109.xml" ContentType="application/vnd.openxmlformats-officedocument.presentationml.notesSlide+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notesSlides/notesSlide110.xml" ContentType="application/vnd.openxmlformats-officedocument.presentationml.notesSlide+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notesSlides/notesSlide111.xml" ContentType="application/vnd.openxmlformats-officedocument.presentationml.notesSlide+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notesSlides/notesSlide112.xml" ContentType="application/vnd.openxmlformats-officedocument.presentationml.notesSlide+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notesSlides/notesSlide113.xml" ContentType="application/vnd.openxmlformats-officedocument.presentationml.notesSlide+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notesSlides/notesSlide114.xml" ContentType="application/vnd.openxmlformats-officedocument.presentationml.notesSlide+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notesSlides/notesSlide115.xml" ContentType="application/vnd.openxmlformats-officedocument.presentationml.notesSlide+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notesSlides/notesSlide116.xml" ContentType="application/vnd.openxmlformats-officedocument.presentationml.notesSlide+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notesSlides/notesSlide117.xml" ContentType="application/vnd.openxmlformats-officedocument.presentationml.notesSlide+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notesSlides/notesSlide118.xml" ContentType="application/vnd.openxmlformats-officedocument.presentationml.notesSlide+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notesSlides/notesSlide119.xml" ContentType="application/vnd.openxmlformats-officedocument.presentationml.notesSlide+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notesSlides/notesSlide120.xml" ContentType="application/vnd.openxmlformats-officedocument.presentationml.notesSlide+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notesSlides/notesSlide121.xml" ContentType="application/vnd.openxmlformats-officedocument.presentationml.notesSlide+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notesSlides/notesSlide122.xml" ContentType="application/vnd.openxmlformats-officedocument.presentationml.notesSlide+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notesSlides/notesSlide123.xml" ContentType="application/vnd.openxmlformats-officedocument.presentationml.notesSlide+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notesSlides/notesSlide124.xml" ContentType="application/vnd.openxmlformats-officedocument.presentationml.notesSlide+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notesSlides/notesSlide125.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interSettings/printerSettings1.bin" ContentType="application/vnd.openxmlformats-officedocument.presentationml.printerSettings"/>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677" r:id="rId6"/>
    <p:sldMasterId id="2147483692" r:id="rId7"/>
    <p:sldMasterId id="2147483702" r:id="rId8"/>
    <p:sldMasterId id="2147483712" r:id="rId9"/>
    <p:sldMasterId id="2147483716" r:id="rId10"/>
    <p:sldMasterId id="2147483719" r:id="rId11"/>
  </p:sldMasterIdLst>
  <p:notesMasterIdLst>
    <p:notesMasterId r:id="rId166"/>
  </p:notesMasterIdLst>
  <p:sldIdLst>
    <p:sldId id="671" r:id="rId12"/>
    <p:sldId id="670" r:id="rId13"/>
    <p:sldId id="258" r:id="rId14"/>
    <p:sldId id="1730" r:id="rId15"/>
    <p:sldId id="1729" r:id="rId16"/>
    <p:sldId id="1733" r:id="rId17"/>
    <p:sldId id="1725" r:id="rId18"/>
    <p:sldId id="1683" r:id="rId19"/>
    <p:sldId id="673" r:id="rId20"/>
    <p:sldId id="1736" r:id="rId21"/>
    <p:sldId id="1737" r:id="rId22"/>
    <p:sldId id="268" r:id="rId23"/>
    <p:sldId id="698" r:id="rId24"/>
    <p:sldId id="363" r:id="rId25"/>
    <p:sldId id="278" r:id="rId26"/>
    <p:sldId id="360" r:id="rId27"/>
    <p:sldId id="697" r:id="rId28"/>
    <p:sldId id="699" r:id="rId29"/>
    <p:sldId id="720" r:id="rId30"/>
    <p:sldId id="269" r:id="rId31"/>
    <p:sldId id="1734" r:id="rId32"/>
    <p:sldId id="1735" r:id="rId33"/>
    <p:sldId id="260" r:id="rId34"/>
    <p:sldId id="261" r:id="rId35"/>
    <p:sldId id="1693" r:id="rId36"/>
    <p:sldId id="272" r:id="rId37"/>
    <p:sldId id="700" r:id="rId38"/>
    <p:sldId id="1700" r:id="rId39"/>
    <p:sldId id="1701" r:id="rId40"/>
    <p:sldId id="701" r:id="rId41"/>
    <p:sldId id="1686" r:id="rId42"/>
    <p:sldId id="702" r:id="rId43"/>
    <p:sldId id="1688" r:id="rId44"/>
    <p:sldId id="703" r:id="rId45"/>
    <p:sldId id="704" r:id="rId46"/>
    <p:sldId id="707" r:id="rId47"/>
    <p:sldId id="705" r:id="rId48"/>
    <p:sldId id="706" r:id="rId49"/>
    <p:sldId id="677" r:id="rId50"/>
    <p:sldId id="708" r:id="rId51"/>
    <p:sldId id="1689" r:id="rId52"/>
    <p:sldId id="709" r:id="rId53"/>
    <p:sldId id="1690" r:id="rId54"/>
    <p:sldId id="1703" r:id="rId55"/>
    <p:sldId id="1732" r:id="rId56"/>
    <p:sldId id="721" r:id="rId57"/>
    <p:sldId id="713" r:id="rId58"/>
    <p:sldId id="696" r:id="rId59"/>
    <p:sldId id="714" r:id="rId60"/>
    <p:sldId id="282" r:id="rId61"/>
    <p:sldId id="715" r:id="rId62"/>
    <p:sldId id="1691" r:id="rId63"/>
    <p:sldId id="1692" r:id="rId64"/>
    <p:sldId id="1083" r:id="rId65"/>
    <p:sldId id="1681" r:id="rId66"/>
    <p:sldId id="1663" r:id="rId67"/>
    <p:sldId id="1662" r:id="rId68"/>
    <p:sldId id="1661" r:id="rId69"/>
    <p:sldId id="1684" r:id="rId70"/>
    <p:sldId id="1666" r:id="rId71"/>
    <p:sldId id="1667" r:id="rId72"/>
    <p:sldId id="1625" r:id="rId73"/>
    <p:sldId id="1668" r:id="rId74"/>
    <p:sldId id="1675" r:id="rId75"/>
    <p:sldId id="1673" r:id="rId76"/>
    <p:sldId id="1672" r:id="rId77"/>
    <p:sldId id="1671" r:id="rId78"/>
    <p:sldId id="1727" r:id="rId79"/>
    <p:sldId id="1728" r:id="rId80"/>
    <p:sldId id="718" r:id="rId81"/>
    <p:sldId id="716" r:id="rId82"/>
    <p:sldId id="312" r:id="rId83"/>
    <p:sldId id="1704" r:id="rId84"/>
    <p:sldId id="318" r:id="rId85"/>
    <p:sldId id="1705" r:id="rId86"/>
    <p:sldId id="1706" r:id="rId87"/>
    <p:sldId id="1707" r:id="rId88"/>
    <p:sldId id="1708" r:id="rId89"/>
    <p:sldId id="1711" r:id="rId90"/>
    <p:sldId id="1712" r:id="rId91"/>
    <p:sldId id="1713" r:id="rId92"/>
    <p:sldId id="1714" r:id="rId93"/>
    <p:sldId id="313" r:id="rId94"/>
    <p:sldId id="314" r:id="rId95"/>
    <p:sldId id="1715" r:id="rId96"/>
    <p:sldId id="717" r:id="rId97"/>
    <p:sldId id="306" r:id="rId98"/>
    <p:sldId id="1716" r:id="rId99"/>
    <p:sldId id="1717" r:id="rId100"/>
    <p:sldId id="1709" r:id="rId101"/>
    <p:sldId id="1718" r:id="rId102"/>
    <p:sldId id="1710" r:id="rId103"/>
    <p:sldId id="1719" r:id="rId104"/>
    <p:sldId id="310" r:id="rId105"/>
    <p:sldId id="1720" r:id="rId106"/>
    <p:sldId id="1721" r:id="rId107"/>
    <p:sldId id="1722" r:id="rId108"/>
    <p:sldId id="1723" r:id="rId109"/>
    <p:sldId id="1724" r:id="rId110"/>
    <p:sldId id="311" r:id="rId111"/>
    <p:sldId id="719" r:id="rId112"/>
    <p:sldId id="274" r:id="rId113"/>
    <p:sldId id="724" r:id="rId114"/>
    <p:sldId id="1695" r:id="rId115"/>
    <p:sldId id="725" r:id="rId116"/>
    <p:sldId id="1694" r:id="rId117"/>
    <p:sldId id="722" r:id="rId118"/>
    <p:sldId id="723" r:id="rId119"/>
    <p:sldId id="684" r:id="rId120"/>
    <p:sldId id="740" r:id="rId121"/>
    <p:sldId id="741" r:id="rId122"/>
    <p:sldId id="742" r:id="rId123"/>
    <p:sldId id="743" r:id="rId124"/>
    <p:sldId id="727" r:id="rId125"/>
    <p:sldId id="744" r:id="rId126"/>
    <p:sldId id="739" r:id="rId127"/>
    <p:sldId id="685" r:id="rId128"/>
    <p:sldId id="726" r:id="rId129"/>
    <p:sldId id="731" r:id="rId130"/>
    <p:sldId id="730" r:id="rId131"/>
    <p:sldId id="732" r:id="rId132"/>
    <p:sldId id="760" r:id="rId133"/>
    <p:sldId id="686" r:id="rId134"/>
    <p:sldId id="733" r:id="rId135"/>
    <p:sldId id="687" r:id="rId136"/>
    <p:sldId id="759" r:id="rId137"/>
    <p:sldId id="758" r:id="rId138"/>
    <p:sldId id="688" r:id="rId139"/>
    <p:sldId id="729" r:id="rId140"/>
    <p:sldId id="689" r:id="rId141"/>
    <p:sldId id="734" r:id="rId142"/>
    <p:sldId id="735" r:id="rId143"/>
    <p:sldId id="728" r:id="rId144"/>
    <p:sldId id="736" r:id="rId145"/>
    <p:sldId id="737" r:id="rId146"/>
    <p:sldId id="738" r:id="rId147"/>
    <p:sldId id="693" r:id="rId148"/>
    <p:sldId id="749" r:id="rId149"/>
    <p:sldId id="750" r:id="rId150"/>
    <p:sldId id="751" r:id="rId151"/>
    <p:sldId id="752" r:id="rId152"/>
    <p:sldId id="753" r:id="rId153"/>
    <p:sldId id="754" r:id="rId154"/>
    <p:sldId id="690" r:id="rId155"/>
    <p:sldId id="745" r:id="rId156"/>
    <p:sldId id="694" r:id="rId157"/>
    <p:sldId id="746" r:id="rId158"/>
    <p:sldId id="695" r:id="rId159"/>
    <p:sldId id="747" r:id="rId160"/>
    <p:sldId id="761" r:id="rId161"/>
    <p:sldId id="691" r:id="rId162"/>
    <p:sldId id="748" r:id="rId163"/>
    <p:sldId id="692" r:id="rId164"/>
    <p:sldId id="757" r:id="rId165"/>
  </p:sldIdLst>
  <p:sldSz cx="12192000" cy="6858000"/>
  <p:notesSz cx="7102475" cy="9388475"/>
  <p:embeddedFontLst>
    <p:embeddedFont>
      <p:font typeface="Arial Narrow" panose="020B0606020202030204" pitchFamily="34" charset="0"/>
      <p:regular r:id="rId167"/>
      <p:bold r:id="rId168"/>
      <p:italic r:id="rId169"/>
      <p:boldItalic r:id="rId170"/>
    </p:embeddedFont>
    <p:embeddedFont>
      <p:font typeface="Cambria" panose="02040503050406030204" pitchFamily="18" charset="0"/>
      <p:regular r:id="rId171"/>
      <p:bold r:id="rId172"/>
      <p:italic r:id="rId173"/>
      <p:boldItalic r:id="rId174"/>
    </p:embeddedFont>
    <p:embeddedFont>
      <p:font typeface="Cambria Math" panose="02040503050406030204" pitchFamily="18" charset="0"/>
      <p:regular r:id="rId175"/>
    </p:embeddedFont>
    <p:embeddedFont>
      <p:font typeface="MS PGothic" panose="020B0600070205080204" pitchFamily="34" charset="-128"/>
      <p:regular r:id="rId176"/>
    </p:embeddedFont>
    <p:embeddedFont>
      <p:font typeface="Tahoma" panose="020B0604030504040204" pitchFamily="34" charset="0"/>
      <p:regular r:id="rId177"/>
      <p:bold r:id="rId178"/>
    </p:embeddedFont>
    <p:embeddedFont>
      <p:font typeface="Verdana" panose="020B0604030504040204" pitchFamily="34" charset="0"/>
      <p:regular r:id="rId179"/>
      <p:bold r:id="rId180"/>
      <p:italic r:id="rId181"/>
      <p:boldItalic r:id="rId1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6" roundtripDataSignature="AMtx7miNOWVG1qRQrU6WSJG7yY6/9OHi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008000"/>
    <a:srgbClr val="FFFFCC"/>
    <a:srgbClr val="DDDDDD"/>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843D15-FC90-4026-A5BB-2431E2FCC900}">
  <a:tblStyle styleId="{60843D15-FC90-4026-A5BB-2431E2FCC90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B4AB18A-7F30-461C-B4AB-1D358119FA6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79561" autoAdjust="0"/>
  </p:normalViewPr>
  <p:slideViewPr>
    <p:cSldViewPr snapToGrid="0">
      <p:cViewPr varScale="1">
        <p:scale>
          <a:sx n="44" d="100"/>
          <a:sy n="44" d="100"/>
        </p:scale>
        <p:origin x="1186" y="43"/>
      </p:cViewPr>
      <p:guideLst>
        <p:guide orient="horz" pos="2160"/>
        <p:guide pos="3840"/>
      </p:guideLst>
    </p:cSldViewPr>
  </p:slideViewPr>
  <p:notesTextViewPr>
    <p:cViewPr>
      <p:scale>
        <a:sx n="1" d="1"/>
        <a:sy n="1" d="1"/>
      </p:scale>
      <p:origin x="0" y="0"/>
    </p:cViewPr>
  </p:notesTextViewPr>
  <p:sorterViewPr>
    <p:cViewPr varScale="1">
      <p:scale>
        <a:sx n="1" d="1"/>
        <a:sy n="1" d="1"/>
      </p:scale>
      <p:origin x="0" y="-4152"/>
    </p:cViewPr>
  </p:sorterViewPr>
  <p:notesViewPr>
    <p:cSldViewPr snapToGrid="0">
      <p:cViewPr varScale="1">
        <p:scale>
          <a:sx n="47" d="100"/>
          <a:sy n="47" d="100"/>
        </p:scale>
        <p:origin x="2290" y="3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font" Target="fonts/font4.fntdata"/><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font" Target="fonts/font15.fntdata"/><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font" Target="fonts/font5.fntdata"/><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font" Target="fonts/font16.fntdata"/><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font" Target="fonts/font6.fntdata"/><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font" Target="fonts/font1.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font" Target="fonts/font12.fntdata"/><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font" Target="fonts/font7.fntdata"/><Relationship Id="rId199"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font" Target="fonts/font2.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font" Target="fonts/font8.fntdata"/><Relationship Id="rId179" Type="http://schemas.openxmlformats.org/officeDocument/2006/relationships/font" Target="fonts/font13.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font" Target="fonts/font14.fntdata"/><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font" Target="fonts/font9.fntdata"/><Relationship Id="rId196" Type="http://schemas.openxmlformats.org/officeDocument/2006/relationships/printerSettings" Target="printerSettings/printerSettings1.bin"/><Relationship Id="rId200" Type="http://schemas.openxmlformats.org/officeDocument/2006/relationships/tableStyles" Target="tableStyles.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font" Target="fonts/font10.fntdata"/><Relationship Id="rId197" Type="http://schemas.openxmlformats.org/officeDocument/2006/relationships/presProps" Target="presProps.xml"/><Relationship Id="rId201" Type="http://customschemas.google.com/relationships/presentationmetadata" Target="metadata"/><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notesMaster" Target="notesMasters/notesMaster1.xml"/><Relationship Id="rId1" Type="http://schemas.openxmlformats.org/officeDocument/2006/relationships/customXml" Target="../customXml/item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font" Target="fonts/font11.fntdata"/><Relationship Id="rId1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35488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63" name="Google Shape;63;p1: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dirty="0"/>
          </a:p>
        </p:txBody>
      </p:sp>
    </p:spTree>
    <p:extLst>
      <p:ext uri="{BB962C8B-B14F-4D97-AF65-F5344CB8AC3E}">
        <p14:creationId xmlns:p14="http://schemas.microsoft.com/office/powerpoint/2010/main" val="76367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FB52625F-0A1E-4DD8-B34E-67E2C108E7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0928A0-DD67-4E14-B1D7-301264C419C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50A1C7AE-DAEE-4C92-91EC-228C546FAFF4}"/>
              </a:ext>
            </a:extLst>
          </p:cNvPr>
          <p:cNvSpPr>
            <a:spLocks noGrp="1" noRot="1" noChangeAspect="1" noChangeArrowheads="1" noTextEdit="1"/>
          </p:cNvSpPr>
          <p:nvPr>
            <p:ph type="sldImg"/>
          </p:nvPr>
        </p:nvSpPr>
        <p:spPr>
          <a:xfrm>
            <a:off x="382588" y="685800"/>
            <a:ext cx="6096000" cy="3429000"/>
          </a:xfrm>
          <a:solidFill>
            <a:srgbClr val="FFFFFF"/>
          </a:solidFill>
          <a:ln/>
        </p:spPr>
      </p:sp>
      <p:sp>
        <p:nvSpPr>
          <p:cNvPr id="48132" name="Rectangle 3">
            <a:extLst>
              <a:ext uri="{FF2B5EF4-FFF2-40B4-BE49-F238E27FC236}">
                <a16:creationId xmlns:a16="http://schemas.microsoft.com/office/drawing/2014/main" id="{AE5E28B4-1EB8-43E2-8AEC-169D117C84DB}"/>
              </a:ext>
            </a:extLst>
          </p:cNvPr>
          <p:cNvSpPr>
            <a:spLocks noGrp="1" noChangeArrowheads="1"/>
          </p:cNvSpPr>
          <p:nvPr>
            <p:ph type="body" idx="1"/>
          </p:nvPr>
        </p:nvSpPr>
        <p:spPr>
          <a:xfrm>
            <a:off x="685800" y="4341813"/>
            <a:ext cx="5486400" cy="4116387"/>
          </a:xfrm>
          <a:solidFill>
            <a:srgbClr val="FFFFFF"/>
          </a:solidFill>
          <a:ln>
            <a:solidFill>
              <a:srgbClr val="000000"/>
            </a:solidFill>
          </a:ln>
        </p:spPr>
        <p:txBody>
          <a:bodyPr lIns="86493" tIns="43247" rIns="86493" bIns="43247"/>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8873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1740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128</a:t>
            </a:fld>
            <a:endParaRPr/>
          </a:p>
        </p:txBody>
      </p:sp>
    </p:spTree>
    <p:extLst>
      <p:ext uri="{BB962C8B-B14F-4D97-AF65-F5344CB8AC3E}">
        <p14:creationId xmlns:p14="http://schemas.microsoft.com/office/powerpoint/2010/main" val="40258515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431091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130</a:t>
            </a:fld>
            <a:endParaRPr/>
          </a:p>
        </p:txBody>
      </p:sp>
    </p:spTree>
    <p:extLst>
      <p:ext uri="{BB962C8B-B14F-4D97-AF65-F5344CB8AC3E}">
        <p14:creationId xmlns:p14="http://schemas.microsoft.com/office/powerpoint/2010/main" val="10983820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722258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38774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91462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02262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257332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8360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69" name="Google Shape;69;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6305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137</a:t>
            </a:fld>
            <a:endParaRPr/>
          </a:p>
        </p:txBody>
      </p:sp>
    </p:spTree>
    <p:extLst>
      <p:ext uri="{BB962C8B-B14F-4D97-AF65-F5344CB8AC3E}">
        <p14:creationId xmlns:p14="http://schemas.microsoft.com/office/powerpoint/2010/main" val="21561066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542883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139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695050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790697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30992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280141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586176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144</a:t>
            </a:fld>
            <a:endParaRPr/>
          </a:p>
        </p:txBody>
      </p:sp>
    </p:spTree>
    <p:extLst>
      <p:ext uri="{BB962C8B-B14F-4D97-AF65-F5344CB8AC3E}">
        <p14:creationId xmlns:p14="http://schemas.microsoft.com/office/powerpoint/2010/main" val="31027958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84077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146</a:t>
            </a:fld>
            <a:endParaRPr/>
          </a:p>
        </p:txBody>
      </p:sp>
    </p:spTree>
    <p:extLst>
      <p:ext uri="{BB962C8B-B14F-4D97-AF65-F5344CB8AC3E}">
        <p14:creationId xmlns:p14="http://schemas.microsoft.com/office/powerpoint/2010/main" val="150590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1cc520df3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41cc520df3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50" name="Google Shape;150;g41cc520df3_0_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dirty="0"/>
          </a:p>
        </p:txBody>
      </p:sp>
    </p:spTree>
    <p:extLst>
      <p:ext uri="{BB962C8B-B14F-4D97-AF65-F5344CB8AC3E}">
        <p14:creationId xmlns:p14="http://schemas.microsoft.com/office/powerpoint/2010/main" val="13020501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991825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148</a:t>
            </a:fld>
            <a:endParaRPr/>
          </a:p>
        </p:txBody>
      </p:sp>
    </p:spTree>
    <p:extLst>
      <p:ext uri="{BB962C8B-B14F-4D97-AF65-F5344CB8AC3E}">
        <p14:creationId xmlns:p14="http://schemas.microsoft.com/office/powerpoint/2010/main" val="15029483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149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473563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151</a:t>
            </a:fld>
            <a:endParaRPr/>
          </a:p>
        </p:txBody>
      </p:sp>
    </p:spTree>
    <p:extLst>
      <p:ext uri="{BB962C8B-B14F-4D97-AF65-F5344CB8AC3E}">
        <p14:creationId xmlns:p14="http://schemas.microsoft.com/office/powerpoint/2010/main" val="20432459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152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78352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153</a:t>
            </a:fld>
            <a:endParaRPr/>
          </a:p>
        </p:txBody>
      </p:sp>
    </p:spTree>
    <p:extLst>
      <p:ext uri="{BB962C8B-B14F-4D97-AF65-F5344CB8AC3E}">
        <p14:creationId xmlns:p14="http://schemas.microsoft.com/office/powerpoint/2010/main" val="1660262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154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1447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57" name="Google Shape;157;p13: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dirty="0"/>
          </a:p>
        </p:txBody>
      </p:sp>
    </p:spTree>
    <p:extLst>
      <p:ext uri="{BB962C8B-B14F-4D97-AF65-F5344CB8AC3E}">
        <p14:creationId xmlns:p14="http://schemas.microsoft.com/office/powerpoint/2010/main" val="385493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patients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algn="r"/>
            <a:fld id="{00000000-1234-1234-1234-123412341234}" type="slidenum">
              <a:rPr lang="en-US"/>
              <a:pPr algn="r"/>
              <a:t>21</a:t>
            </a:fld>
            <a:endParaRPr dirty="0"/>
          </a:p>
        </p:txBody>
      </p:sp>
    </p:spTree>
    <p:extLst>
      <p:ext uri="{BB962C8B-B14F-4D97-AF65-F5344CB8AC3E}">
        <p14:creationId xmlns:p14="http://schemas.microsoft.com/office/powerpoint/2010/main" val="333152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90" name="Google Shape;90;p5: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dirty="0"/>
          </a:p>
        </p:txBody>
      </p:sp>
    </p:spTree>
    <p:extLst>
      <p:ext uri="{BB962C8B-B14F-4D97-AF65-F5344CB8AC3E}">
        <p14:creationId xmlns:p14="http://schemas.microsoft.com/office/powerpoint/2010/main" val="350480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00" name="Google Shape;100;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38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26</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18542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27</a:t>
            </a:fld>
            <a:endParaRPr dirty="0"/>
          </a:p>
        </p:txBody>
      </p:sp>
    </p:spTree>
    <p:extLst>
      <p:ext uri="{BB962C8B-B14F-4D97-AF65-F5344CB8AC3E}">
        <p14:creationId xmlns:p14="http://schemas.microsoft.com/office/powerpoint/2010/main" val="349230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854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sz="1000" dirty="0">
              <a:latin typeface="Arial Narrow"/>
              <a:ea typeface="Arial Narrow"/>
              <a:cs typeface="Arial Narrow"/>
              <a:sym typeface="Arial Narrow"/>
            </a:endParaRPr>
          </a:p>
        </p:txBody>
      </p:sp>
      <p:sp>
        <p:nvSpPr>
          <p:cNvPr id="75" name="Google Shape;75;p3: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dirty="0"/>
          </a:p>
        </p:txBody>
      </p:sp>
    </p:spTree>
    <p:extLst>
      <p:ext uri="{BB962C8B-B14F-4D97-AF65-F5344CB8AC3E}">
        <p14:creationId xmlns:p14="http://schemas.microsoft.com/office/powerpoint/2010/main" val="207555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3953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i="1" kern="100" dirty="0">
                <a:effectLst/>
                <a:latin typeface="Calibri" panose="020F0502020204030204" pitchFamily="34" charset="0"/>
                <a:ea typeface="Calibri" panose="020F0502020204030204" pitchFamily="34" charset="0"/>
                <a:cs typeface="Times New Roman" panose="02020603050405020304" pitchFamily="18" charset="0"/>
              </a:rPr>
              <a:t>Cette recommandation révisée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se fonde sur plusieurs ECR et des méta-analyses démontrant de façon constante l’efficacité supérieure de la bithérapie par rapport à la monothérapie par bronchodilatateur avec un profil de sécurité semblable;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30</a:t>
            </a:fld>
            <a:endParaRPr dirty="0"/>
          </a:p>
        </p:txBody>
      </p:sp>
    </p:spTree>
    <p:extLst>
      <p:ext uri="{BB962C8B-B14F-4D97-AF65-F5344CB8AC3E}">
        <p14:creationId xmlns:p14="http://schemas.microsoft.com/office/powerpoint/2010/main" val="297679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31</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92577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32</a:t>
            </a:fld>
            <a:endParaRPr dirty="0"/>
          </a:p>
        </p:txBody>
      </p:sp>
    </p:spTree>
    <p:extLst>
      <p:ext uri="{BB962C8B-B14F-4D97-AF65-F5344CB8AC3E}">
        <p14:creationId xmlns:p14="http://schemas.microsoft.com/office/powerpoint/2010/main" val="393076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33</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5757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34</a:t>
            </a:fld>
            <a:endParaRPr dirty="0"/>
          </a:p>
        </p:txBody>
      </p:sp>
    </p:spTree>
    <p:extLst>
      <p:ext uri="{BB962C8B-B14F-4D97-AF65-F5344CB8AC3E}">
        <p14:creationId xmlns:p14="http://schemas.microsoft.com/office/powerpoint/2010/main" val="29108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35</a:t>
            </a:fld>
            <a:endParaRPr dirty="0"/>
          </a:p>
        </p:txBody>
      </p:sp>
    </p:spTree>
    <p:extLst>
      <p:ext uri="{BB962C8B-B14F-4D97-AF65-F5344CB8AC3E}">
        <p14:creationId xmlns:p14="http://schemas.microsoft.com/office/powerpoint/2010/main" val="1145212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36</a:t>
            </a:fld>
            <a:endParaRPr dirty="0"/>
          </a:p>
        </p:txBody>
      </p:sp>
    </p:spTree>
    <p:extLst>
      <p:ext uri="{BB962C8B-B14F-4D97-AF65-F5344CB8AC3E}">
        <p14:creationId xmlns:p14="http://schemas.microsoft.com/office/powerpoint/2010/main" val="202565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dirty="0"/>
              <a:t> </a:t>
            </a:r>
            <a:endParaRPr dirty="0"/>
          </a:p>
        </p:txBody>
      </p:sp>
      <p:sp>
        <p:nvSpPr>
          <p:cNvPr id="248" name="Google Shape;248;p2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37</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23540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dirty="0"/>
              <a:t> </a:t>
            </a:r>
            <a:endParaRPr dirty="0"/>
          </a:p>
        </p:txBody>
      </p:sp>
      <p:sp>
        <p:nvSpPr>
          <p:cNvPr id="248" name="Google Shape;248;p2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38</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221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sz="1000" dirty="0">
              <a:latin typeface="Arial Narrow"/>
              <a:ea typeface="Arial Narrow"/>
              <a:cs typeface="Arial Narrow"/>
              <a:sym typeface="Arial Narrow"/>
            </a:endParaRPr>
          </a:p>
        </p:txBody>
      </p:sp>
      <p:sp>
        <p:nvSpPr>
          <p:cNvPr id="75" name="Google Shape;75;p3: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dirty="0"/>
          </a:p>
        </p:txBody>
      </p:sp>
    </p:spTree>
    <p:extLst>
      <p:ext uri="{BB962C8B-B14F-4D97-AF65-F5344CB8AC3E}">
        <p14:creationId xmlns:p14="http://schemas.microsoft.com/office/powerpoint/2010/main" val="228339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260" name="Google Shape;260;p2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39</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3027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40</a:t>
            </a:fld>
            <a:endParaRPr dirty="0"/>
          </a:p>
        </p:txBody>
      </p:sp>
    </p:spTree>
    <p:extLst>
      <p:ext uri="{BB962C8B-B14F-4D97-AF65-F5344CB8AC3E}">
        <p14:creationId xmlns:p14="http://schemas.microsoft.com/office/powerpoint/2010/main" val="1156788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41</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80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42</a:t>
            </a:fld>
            <a:endParaRPr dirty="0"/>
          </a:p>
        </p:txBody>
      </p:sp>
    </p:spTree>
    <p:extLst>
      <p:ext uri="{BB962C8B-B14F-4D97-AF65-F5344CB8AC3E}">
        <p14:creationId xmlns:p14="http://schemas.microsoft.com/office/powerpoint/2010/main" val="4065274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43</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75544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44</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3099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45</a:t>
            </a:fld>
            <a:endParaRPr dirty="0"/>
          </a:p>
        </p:txBody>
      </p:sp>
    </p:spTree>
    <p:extLst>
      <p:ext uri="{BB962C8B-B14F-4D97-AF65-F5344CB8AC3E}">
        <p14:creationId xmlns:p14="http://schemas.microsoft.com/office/powerpoint/2010/main" val="4078763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46</a:t>
            </a:fld>
            <a:endParaRPr dirty="0"/>
          </a:p>
        </p:txBody>
      </p:sp>
    </p:spTree>
    <p:extLst>
      <p:ext uri="{BB962C8B-B14F-4D97-AF65-F5344CB8AC3E}">
        <p14:creationId xmlns:p14="http://schemas.microsoft.com/office/powerpoint/2010/main" val="2091725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47</a:t>
            </a:fld>
            <a:endParaRPr dirty="0"/>
          </a:p>
        </p:txBody>
      </p:sp>
    </p:spTree>
    <p:extLst>
      <p:ext uri="{BB962C8B-B14F-4D97-AF65-F5344CB8AC3E}">
        <p14:creationId xmlns:p14="http://schemas.microsoft.com/office/powerpoint/2010/main" val="2109069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94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sz="1000" dirty="0">
              <a:latin typeface="Arial Narrow"/>
              <a:ea typeface="Arial Narrow"/>
              <a:cs typeface="Arial Narrow"/>
              <a:sym typeface="Arial Narrow"/>
            </a:endParaRPr>
          </a:p>
        </p:txBody>
      </p:sp>
      <p:sp>
        <p:nvSpPr>
          <p:cNvPr id="75" name="Google Shape;75;p3: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dirty="0"/>
          </a:p>
        </p:txBody>
      </p:sp>
    </p:spTree>
    <p:extLst>
      <p:ext uri="{BB962C8B-B14F-4D97-AF65-F5344CB8AC3E}">
        <p14:creationId xmlns:p14="http://schemas.microsoft.com/office/powerpoint/2010/main" val="236727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260" name="Google Shape;260;p2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50</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3178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tx1"/>
              </a:solidFill>
              <a:effectLst/>
              <a:latin typeface="+mn-lt"/>
              <a:ea typeface="+mn-ea"/>
              <a:cs typeface="+mn-cs"/>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51</a:t>
            </a:fld>
            <a:endParaRPr dirty="0"/>
          </a:p>
        </p:txBody>
      </p:sp>
    </p:spTree>
    <p:extLst>
      <p:ext uri="{BB962C8B-B14F-4D97-AF65-F5344CB8AC3E}">
        <p14:creationId xmlns:p14="http://schemas.microsoft.com/office/powerpoint/2010/main" val="1201013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52</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36133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53</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62116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B7E99C62-F16D-0776-B14A-338B52164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65AFA6-84C8-4F10-8C1C-829DFC0040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9875" name="Rectangle 2">
            <a:extLst>
              <a:ext uri="{FF2B5EF4-FFF2-40B4-BE49-F238E27FC236}">
                <a16:creationId xmlns:a16="http://schemas.microsoft.com/office/drawing/2014/main" id="{4CEE61B9-A9F5-5557-7494-837A1993DDA6}"/>
              </a:ext>
            </a:extLst>
          </p:cNvPr>
          <p:cNvSpPr>
            <a:spLocks noGrp="1" noRot="1" noChangeAspect="1" noChangeArrowheads="1" noTextEdit="1"/>
          </p:cNvSpPr>
          <p:nvPr>
            <p:ph type="sldImg"/>
          </p:nvPr>
        </p:nvSpPr>
        <p:spPr>
          <a:xfrm>
            <a:off x="382588" y="685800"/>
            <a:ext cx="6096000" cy="3429000"/>
          </a:xfrm>
          <a:ln/>
        </p:spPr>
      </p:sp>
      <p:sp>
        <p:nvSpPr>
          <p:cNvPr id="79876" name="Rectangle 3">
            <a:extLst>
              <a:ext uri="{FF2B5EF4-FFF2-40B4-BE49-F238E27FC236}">
                <a16:creationId xmlns:a16="http://schemas.microsoft.com/office/drawing/2014/main" id="{6E2AA956-B4D9-8B27-F149-1D3B1E05EBA9}"/>
              </a:ext>
            </a:extLst>
          </p:cNvPr>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78" tIns="43239" rIns="86478" bIns="43239"/>
          <a:lstStyle/>
          <a:p>
            <a:pPr eaLnBrk="1" hangingPunct="1"/>
            <a:endParaRPr lang="en-US" altLang="en-US" dirty="0"/>
          </a:p>
        </p:txBody>
      </p:sp>
    </p:spTree>
    <p:extLst>
      <p:ext uri="{BB962C8B-B14F-4D97-AF65-F5344CB8AC3E}">
        <p14:creationId xmlns:p14="http://schemas.microsoft.com/office/powerpoint/2010/main" val="3067190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75F4-458A-4D40-9610-44D9546992AF}" type="slidenum">
              <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727042" name="Rectangle 2"/>
          <p:cNvSpPr>
            <a:spLocks noGrp="1" noRot="1" noChangeAspect="1" noChangeArrowheads="1" noTextEdit="1"/>
          </p:cNvSpPr>
          <p:nvPr>
            <p:ph type="sldImg"/>
          </p:nvPr>
        </p:nvSpPr>
        <p:spPr>
          <a:xfrm>
            <a:off x="382588" y="685800"/>
            <a:ext cx="6096000" cy="3429000"/>
          </a:xfrm>
          <a:ln/>
        </p:spPr>
      </p:sp>
      <p:sp>
        <p:nvSpPr>
          <p:cNvPr id="727043" name="Rectangle 3"/>
          <p:cNvSpPr>
            <a:spLocks noGrp="1" noChangeArrowheads="1"/>
          </p:cNvSpPr>
          <p:nvPr>
            <p:ph type="body" idx="1"/>
          </p:nvPr>
        </p:nvSpPr>
        <p:spPr>
          <a:xfrm>
            <a:off x="685800" y="4341813"/>
            <a:ext cx="5486400" cy="4116387"/>
          </a:xfrm>
        </p:spPr>
        <p:txBody>
          <a:bodyPr lIns="86486" tIns="43243" rIns="86486" bIns="43243"/>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1 – Prise en charge complète de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Approche intégrée en matière de soins qui comprend le diagnostic de MPOC obtenu par spirométrie, l’évaluation du fardeau des symptômes et des exacerbations avec surveillance continue, l’évaluation des caractéristiques d’asthme et prise en charge complète, non pharmacologique et pharmacologique.  CAT = test d’évaluation de la MPOC; MRC =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Medical</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fr-CA" sz="1800" dirty="0">
                <a:effectLst/>
                <a:latin typeface="Calibri" panose="020F0502020204030204" pitchFamily="34" charset="0"/>
                <a:ea typeface="Calibri" panose="020F0502020204030204" pitchFamily="34" charset="0"/>
                <a:cs typeface="Times New Roman" panose="02020603050405020304" pitchFamily="18" charset="0"/>
              </a:rPr>
              <a:t> Council;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dirty="0">
                <a:effectLst/>
                <a:latin typeface="Calibri" panose="020F0502020204030204" pitchFamily="34" charset="0"/>
                <a:ea typeface="Calibri" panose="020F0502020204030204" pitchFamily="34" charset="0"/>
                <a:cs typeface="Times New Roman" panose="02020603050405020304" pitchFamily="18" charset="0"/>
              </a:rPr>
              <a:t> = au besoin; EAMPOC = exacerbation aiguë de la MPOC; Thérapies inhalées à longue durée d’action = antagoniste muscarinique à longue durée d’action ou ẞ2-agonistes à longue durée d’action ou corticostéroïdes inhalés; VNI = ventilation non invasive</a:t>
            </a:r>
            <a:r>
              <a:rPr lang="en-CA" sz="1200" dirty="0">
                <a:effectLst/>
                <a:latin typeface="Cambria" panose="02040503050406030204" pitchFamily="18" charset="0"/>
                <a:ea typeface="MS Mincho" panose="02020609040205080304" pitchFamily="49" charset="-128"/>
                <a:cs typeface="Times New Roman" panose="02020603050405020304" pitchFamily="18" charset="0"/>
              </a:rPr>
              <a:t>.</a:t>
            </a:r>
            <a:endParaRPr lang="en-US" altLang="en-US" dirty="0"/>
          </a:p>
        </p:txBody>
      </p:sp>
    </p:spTree>
    <p:extLst>
      <p:ext uri="{BB962C8B-B14F-4D97-AF65-F5344CB8AC3E}">
        <p14:creationId xmlns:p14="http://schemas.microsoft.com/office/powerpoint/2010/main" val="225820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62573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88020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41800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6707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901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EC26E-513A-4243-A6B1-60FA5567E66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9166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6: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539" name="Google Shape;539;p5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703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7: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342900" lvl="0" indent="-342900">
              <a:lnSpc>
                <a:spcPct val="107000"/>
              </a:lnSpc>
              <a:spcAft>
                <a:spcPts val="800"/>
              </a:spcAft>
              <a:buFont typeface="+mj-lt"/>
              <a:buAutoNum type="arabicPeriod"/>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Entreprendre une trithérapie à un seul inhalateur puisqu’il présente un risque élevé d’EAMPOC étant donné qu’il a vécu 1 exacerbation grave. BDCA PRN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VNI en milieu de soins actifs : PaCO</a:t>
            </a:r>
            <a:r>
              <a:rPr lang="fr-CA"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&gt;45 mm Hg et Ph &lt; 7,35. VNI à domicile à long terme conformément à la mise à jour des lignes directrices pour la pratique clinique 2021 de la SCT : Dans les cas de MPOC stable grave et d’insuffisance respiratoire hypercapnique chronique (PaCO</a:t>
            </a:r>
            <a:r>
              <a:rPr lang="fr-CA"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&gt; 52 mm Hg), ou chez les patients ayant une MPOC grave sous oxygénothérapie de longue durée qui demeurent considérablement hypercapniques (PaCO</a:t>
            </a:r>
            <a:r>
              <a:rPr lang="fr-CA"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&gt;52 mm Hg) au moins 2 semaines après l’arrêt de la VNI pour une exacerbation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Voir dans deux à trois semaines, TFP, évaluer l’état clinique, l’oxygénation, les vaccins, envisager RP. Songer à réaliser une GSA pour évaluer une possible ventilation non invasive à domicile à long terme.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p:txBody>
      </p:sp>
      <p:sp>
        <p:nvSpPr>
          <p:cNvPr id="545" name="Google Shape;545;p5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1294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1 – Prise en charge complète et intégrée de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 prise en charge complète et intégrée de la 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comprend la confirmation du diagnostic de MPOC avec une spirométrie post-bronchodilatateur, l’évaluation et la surveillance continue de la dyspnée et du fardeau des symptômes et le risque d’exacerbations, ainsi que l’utilisation d’interventions pharmacologiques et non pharmacologiques (voir la Figure 3) pour soulager la dyspnée et les symptômes, améliorer l’état de santé, prévenir l’EAMPOC et réduire la mortalité.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L’approche ne doit pas être considérée comme étant « progressive » et les étapes ne surviendront pas nécessairement dans l’ordre où ils apparaissent pour tous les patients.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L’éducation pour l’</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auto-prise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en charge comprend l’optimisation de la technique d’inhalation et l’examen ou réexamen, l’évaluation et l’examen de l’adhérence à la médication, les techniques de respiration et de toux, la reconnaissance précoce de l’EAMPOC, un plan d’action écrit en matière d’EAMPOC et mise en œuvre du plan (le cas échéant), la promotion de l’activité physique ou de l’exercice et autres habitudes saines incluant l’alimentation et l’abandon du tabagisme.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Traitements inhalés d’entretien ou préventifs ** correspond à des antagonistes muscariniques à longue durée d’action (AMLA) ou à des ẞ2-agonistes à longue durée d’action (BALA) avec ou sans corticostéroïdes inhalés (CSI).  Des CSI administrés par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monothéraphie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NE devraient PAS être utilisés pour la prise en charge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Autres pharmacothérapies comprend des thérapies orales (azithromycine,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N-acétylcystéine), un traitement d’augmentation avec la protéine alpha-1 antitrypsine pour un déficit en alpha1-antitrypsine grave documenté, et des opioïdes pour une dyspnée réfractaire grave (voir les anciennes lignes directrices de la SCT)</a:t>
            </a: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ǂ Traitements chirurgicaux peut inclure une greffe pulmonaire et une réduction du volume pulmonaire (incluant à l’aide de valves endoscopiques).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7" name="Google Shape;107;p7: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75</a:t>
            </a:fld>
            <a:endParaRPr dirty="0"/>
          </a:p>
        </p:txBody>
      </p:sp>
    </p:spTree>
    <p:extLst>
      <p:ext uri="{BB962C8B-B14F-4D97-AF65-F5344CB8AC3E}">
        <p14:creationId xmlns:p14="http://schemas.microsoft.com/office/powerpoint/2010/main" val="2935609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atteints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patients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76</a:t>
            </a:fld>
            <a:endParaRPr dirty="0"/>
          </a:p>
        </p:txBody>
      </p:sp>
    </p:spTree>
    <p:extLst>
      <p:ext uri="{BB962C8B-B14F-4D97-AF65-F5344CB8AC3E}">
        <p14:creationId xmlns:p14="http://schemas.microsoft.com/office/powerpoint/2010/main" val="2311751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0: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Remarques du conférencier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Choix de l’inhalateur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 choix de l’inhalateur ou la décision de recourir à un seul ou à plusieurs inhalateurs pour une thérapie combinée demeure un sujet d’intérêt clinique et de controverse. Dans l’unique essai clinique randomisé ayant examiné la question, une thérapie AMLA-BALA-CSI en inhalateur unique a été comparée à une thérapie CSI-BALA et AMLA dans des dispositifs distincts; cette étude a démontré une non-infériorité entre les deux stratégies de traitement.</a:t>
            </a: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193</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Aucune étude n’a été réalisée en MPOC pour comparer une thérapie BALA ou une thérapie combinée AMLA-BALA avec CSI</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en inhalateur unique et avec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Bien que l’utilisation d’un seul ou de plusieurs dispositifs pour une thérapie combinée soit une réalité clinique, il manque d’essais adéquatement conçus ou de données réelles pour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Choix d’une combinaison de bronchodilatateurs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Un autre sujet est la question que les cliniciens peuvent se poser concernant l’équivalence ou la supériorité des différents bronchodilatateurs à longue durée d’action combinés (AMLA-BALA). Très peu d’essais comparatifs d’efficacité ont comparé la thérapie combinée de bronchodilatateurs à longue durée d’action, et ceux qui l’ont fait ont démontré des différences dans le VEMS entre les traitements qui étaient minimes ou d’une importance clinique incertaine.</a:t>
            </a: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194,195</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Intervalle pour changer de thérapie en inhalateur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La décision de changer une thérapie devrait toujours se prendre à la suite d’une évaluation complète du patient et de l’avantage possible d’un changement à la thérapie; la décision doit également se prendre à la suite d’une évaluation de tout effet indésirable de la thérapie, avec un examen de l’adhérence du patient, de la technique d’inhalation et de ses préférences.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Bien qu’il n’y ait pas d’intervalle de temps absolu à partir duquel l’évaluation devrait être effectuée à la suite d’un changement à la thérapie</a:t>
            </a:r>
          </a:p>
          <a:p>
            <a:pPr marL="514350" indent="-285750">
              <a:lnSpc>
                <a:spcPct val="107000"/>
              </a:lnSpc>
              <a:spcAft>
                <a:spcPts val="800"/>
              </a:spcAft>
              <a:buFont typeface="Arial" panose="020B0604020202020204" pitchFamily="34" charset="0"/>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6 mois après le début d’une thérapie par bronchodilatateur à longue durée d’action et </a:t>
            </a:r>
          </a:p>
          <a:p>
            <a:pPr marL="514350" indent="-285750">
              <a:lnSpc>
                <a:spcPct val="107000"/>
              </a:lnSpc>
              <a:spcAft>
                <a:spcPts val="800"/>
              </a:spcAft>
              <a:buFont typeface="Arial" panose="020B0604020202020204" pitchFamily="34" charset="0"/>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12 mois après le début d’un traitement combiné avec des CSI constituent des échéanciers proposés.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99" name="Google Shape;499;p50: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77</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01628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0: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Remarques du conférencier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Choix de l’inhalateur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Le choix de l’inhalateur ou la décision de recourir à un seul ou à plusieurs inhalateurs pour une thérapie combinée demeure un sujet d’intérêt clinique et de controverse. Dans l’unique essai clinique randomisé ayant examiné la question, une thérapie AMLA-BALA-CSI en inhalateur unique a été comparée à une thérapie CSI-BALA et AMLA dans des dispositifs distincts; cette étude a démontré une non-infériorité entre les deux stratégies de traitement.</a:t>
            </a:r>
            <a:r>
              <a:rPr lang="fr-CA" sz="1200" kern="100" baseline="30000" dirty="0">
                <a:effectLst/>
                <a:latin typeface="Calibri" panose="020F0502020204030204" pitchFamily="34" charset="0"/>
                <a:ea typeface="Calibri" panose="020F0502020204030204" pitchFamily="34" charset="0"/>
                <a:cs typeface="Times New Roman" panose="02020603050405020304" pitchFamily="18" charset="0"/>
              </a:rPr>
              <a:t>193</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Aucune étude n’a été réalisée en MPOC pour comparer une thérapie BALA ou une thérapie combinée AMLA-BALA avec CSI</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en inhalateur unique et avec des inhalateurs distincts.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 que l’utilisation d’un seul ou de plusieurs dispositifs pour une thérapie combinée soit une réalité clinique, il manque d’essais adéquatement conçus ou de données réelles pour la MPOC.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Choix d’une combinaison de bronchodilatateurs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Un autre sujet est la question que les cliniciens peuvent se poser concernant l’équivalence ou la supériorité des différents bronchodilatateurs à longue durée d’action combinés (AMLA-BALA). Très peu d’essais comparatifs d’efficacité ont comparé la thérapie combinée de bronchodilatateurs à longue durée d’action, et ceux qui l’ont fait ont démontré des différences dans le VEMS entre les traitements qui étaient minimes ou d’une importance clinique incertaine.</a:t>
            </a:r>
            <a:r>
              <a:rPr lang="fr-CA" sz="1200" kern="100" baseline="30000" dirty="0">
                <a:effectLst/>
                <a:latin typeface="Calibri" panose="020F0502020204030204" pitchFamily="34" charset="0"/>
                <a:ea typeface="Calibri" panose="020F0502020204030204" pitchFamily="34" charset="0"/>
                <a:cs typeface="Times New Roman" panose="02020603050405020304" pitchFamily="18" charset="0"/>
              </a:rPr>
              <a:t>194,195</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Intervalle pour changer de thérapie en inhalateur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La décision de changer une thérapie devrait toujours se prendre à la suite d’une évaluation complète du patient et de l’avantage possible d’un changement à la thérapie; la décision doit également se prendre à la suite d’une évaluation de tout effet indésirable de la thérapie, avec un examen de l’adhérence du patient, de la technique d’inhalation et de ses préférences.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 qu’il n’y ait pas d’intervalle de temps absolu à partir duquel l’évaluation devrait être effectuée à la suite d’un changement à la thérapie</a:t>
            </a:r>
          </a:p>
          <a:p>
            <a:pPr marL="514350" indent="-285750">
              <a:lnSpc>
                <a:spcPct val="107000"/>
              </a:lnSpc>
              <a:spcAft>
                <a:spcPts val="800"/>
              </a:spcAft>
              <a:buFont typeface="Arial" panose="020B0604020202020204" pitchFamily="34" charset="0"/>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6 mois après le début d’une thérapie par bronchodilatateur à longue durée d’action et </a:t>
            </a:r>
          </a:p>
          <a:p>
            <a:pPr marL="514350" indent="-285750">
              <a:lnSpc>
                <a:spcPct val="107000"/>
              </a:lnSpc>
              <a:spcAft>
                <a:spcPts val="800"/>
              </a:spcAft>
              <a:buFont typeface="Arial" panose="020B0604020202020204" pitchFamily="34" charset="0"/>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12 mois après le début d’un traitement combiné avec des CSI constituent des échéanciers proposés.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0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99" name="Google Shape;499;p50: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78</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7267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0: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Remarques du conférencier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Choix de l’inhalateur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Le choix de l’inhalateur ou la décision de recourir à un seul ou à plusieurs inhalateurs pour une thérapie combinée demeure un sujet d’intérêt clinique et de controverse. Dans l’unique essai clinique randomisé ayant examiné la question, une thérapie AMLA-BALA-CSI en inhalateur unique a été comparée à une thérapie CSI-BALA et AMLA dans des dispositifs distincts; cette étude a démontré une non-infériorité entre les deux stratégies de traitement.</a:t>
            </a:r>
            <a:r>
              <a:rPr lang="fr-CA" sz="1200" kern="100" baseline="30000" dirty="0">
                <a:effectLst/>
                <a:latin typeface="Calibri" panose="020F0502020204030204" pitchFamily="34" charset="0"/>
                <a:ea typeface="Calibri" panose="020F0502020204030204" pitchFamily="34" charset="0"/>
                <a:cs typeface="Times New Roman" panose="02020603050405020304" pitchFamily="18" charset="0"/>
              </a:rPr>
              <a:t>193</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Aucune étude n’a été réalisée en MPOC pour comparer une thérapie BALA ou une thérapie combinée AMLA-BALA avec CSI</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en inhalateur unique et avec des inhalateurs distincts.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 que l’utilisation d’un seul ou de plusieurs dispositifs pour une thérapie combinée soit une réalité clinique, il manque d’essais adéquatement conçus ou de données réelles pour la MPOC.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Choix d’une combinaison de bronchodilatateurs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Un autre sujet est la question que les cliniciens peuvent se poser concernant l’équivalence ou la supériorité des différents bronchodilatateurs à longue durée d’action combinés (AMLA-BALA). Très peu d’essais comparatifs d’efficacité ont comparé la thérapie combinée de bronchodilatateurs à longue durée d’action, et ceux qui l’ont fait ont démontré des différences dans le VEMS entre les traitements qui étaient minimes ou d’une importance clinique incertaine.</a:t>
            </a:r>
            <a:r>
              <a:rPr lang="fr-CA" sz="1200" kern="100" baseline="30000" dirty="0">
                <a:effectLst/>
                <a:latin typeface="Calibri" panose="020F0502020204030204" pitchFamily="34" charset="0"/>
                <a:ea typeface="Calibri" panose="020F0502020204030204" pitchFamily="34" charset="0"/>
                <a:cs typeface="Times New Roman" panose="02020603050405020304" pitchFamily="18" charset="0"/>
              </a:rPr>
              <a:t>194,195</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Intervalle pour changer de thérapie en inhalateur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La décision de changer une thérapie devrait toujours se prendre à la suite d’une évaluation complète du patient et de l’avantage possible d’un changement à la thérapie; la décision doit également se prendre à la suite d’une évaluation de tout effet indésirable de la thérapie, avec un examen de l’adhérence du patient, de la technique d’inhalation et de ses préférences.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 qu’il n’y ait pas d’intervalle de temps absolu à partir duquel l’évaluation devrait être effectuée à la suite d’un changement à la thérapie</a:t>
            </a:r>
          </a:p>
          <a:p>
            <a:pPr marL="514350" indent="-285750">
              <a:lnSpc>
                <a:spcPct val="107000"/>
              </a:lnSpc>
              <a:spcAft>
                <a:spcPts val="800"/>
              </a:spcAft>
              <a:buFont typeface="Arial" panose="020B0604020202020204" pitchFamily="34" charset="0"/>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6 mois après le début d’une thérapie par bronchodilatateur à longue durée d’action et </a:t>
            </a:r>
          </a:p>
          <a:p>
            <a:pPr marL="514350" indent="-285750">
              <a:lnSpc>
                <a:spcPct val="107000"/>
              </a:lnSpc>
              <a:spcAft>
                <a:spcPts val="800"/>
              </a:spcAft>
              <a:buFont typeface="Arial" panose="020B0604020202020204" pitchFamily="34" charset="0"/>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12 mois après le début d’un traitement combiné avec des CSI constituent des échéanciers proposés.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0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99" name="Google Shape;499;p50: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79</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641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775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39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69" name="Google Shape;69;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906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6: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539" name="Google Shape;539;p5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756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7: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342900" lvl="0" indent="-342900">
              <a:lnSpc>
                <a:spcPct val="107000"/>
              </a:lnSpc>
              <a:spcAft>
                <a:spcPts val="800"/>
              </a:spcAft>
              <a:buFont typeface="+mj-lt"/>
              <a:buAutoNum type="arabicPeriod"/>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Radiographie du thorax, envisager FSG, GSA. Un traitement à court terme serait composé d’antibiotiques et de prednisone.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Envisager des thérapies orales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azithro</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recommandée, NAC suggérée - certitude modérée,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suggéré - faible certitude)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5" name="Google Shape;545;p5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603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patients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85</a:t>
            </a:fld>
            <a:endParaRPr dirty="0"/>
          </a:p>
        </p:txBody>
      </p:sp>
    </p:spTree>
    <p:extLst>
      <p:ext uri="{BB962C8B-B14F-4D97-AF65-F5344CB8AC3E}">
        <p14:creationId xmlns:p14="http://schemas.microsoft.com/office/powerpoint/2010/main" val="29455215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2: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515" name="Google Shape;515;p5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138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3: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Paul fournira les réponses.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1" name="Google Shape;521;p5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617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1 – Prise en charge complète et intégrée de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 prise en charge complète et intégrée de la 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comprend la confirmation du diagnostic de MPOC avec une spirométrie post-bronchodilatateur, l’évaluation et la surveillance continue de la dyspnée et du fardeau des symptômes et le risque d’exacerbations, ainsi que l’utilisation d’interventions pharmacologiques et non pharmacologiques (voir la Figure 3) pour soulager la dyspnée et les symptômes, améliorer l’état de santé, prévenir l’EAMPOC et réduire la mortalité.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L’approche ne doit pas être considérée comme étant « progressive » et les étapes ne surviendront pas nécessairement dans l’ordre où ils apparaissent pour tous les patients.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L’éducation pour l’</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auto-prise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en charge comprend l’optimisation de la technique d’inhalation et l’examen ou réexamen, l’évaluation et l’examen de l’adhérence à la médication, les techniques de respiration et de toux, la reconnaissance précoce de l’EAMPOC, un plan d’action écrit en matière d’EAMPOC et mise en œuvre du plan (le cas échéant), la promotion de l’activité physique ou de l’exercice et autres habitudes saines incluant l’alimentation et l’abandon du tabagisme.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Traitements inhalés d’entretien ou préventifs ** correspond à des antagonistes muscariniques à longue durée d’action (AMLA) ou à des ẞ2-agonistes à longue durée d’action (BALA) avec ou sans corticostéroïdes inhalés (CSI).  Des CSI administrés par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monothéraphie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NE devraient PAS être utilisés pour la prise en charge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Autres pharmacothérapies comprend des thérapies orales (azithromycine,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N-acétylcystéine), un traitement d’augmentation avec la protéine alpha-1 antitrypsine pour un déficit en alpha1-antitrypsine grave documenté, et des opioïdes pour une dyspnée réfractaire grave (voir les anciennes lignes directrices de la SCT)</a:t>
            </a: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ǂ Traitements chirurgicaux peut inclure une greffe pulmonaire et une réduction du volume pulmonaire (incluant à l’aide de valves endoscopiques).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7" name="Google Shape;107;p7: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88</a:t>
            </a:fld>
            <a:endParaRPr dirty="0"/>
          </a:p>
        </p:txBody>
      </p:sp>
    </p:spTree>
    <p:extLst>
      <p:ext uri="{BB962C8B-B14F-4D97-AF65-F5344CB8AC3E}">
        <p14:creationId xmlns:p14="http://schemas.microsoft.com/office/powerpoint/2010/main" val="5057971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patients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89</a:t>
            </a:fld>
            <a:endParaRPr dirty="0"/>
          </a:p>
        </p:txBody>
      </p:sp>
    </p:spTree>
    <p:extLst>
      <p:ext uri="{BB962C8B-B14F-4D97-AF65-F5344CB8AC3E}">
        <p14:creationId xmlns:p14="http://schemas.microsoft.com/office/powerpoint/2010/main" val="4148606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5682" name="Shape 598">
            <a:extLst>
              <a:ext uri="{FF2B5EF4-FFF2-40B4-BE49-F238E27FC236}">
                <a16:creationId xmlns:a16="http://schemas.microsoft.com/office/drawing/2014/main" id="{72356AE0-F49E-06D5-F904-DCCAA06BAA22}"/>
              </a:ext>
            </a:extLst>
          </p:cNvPr>
          <p:cNvSpPr>
            <a:spLocks noGrp="1"/>
          </p:cNvSpPr>
          <p:nvPr>
            <p:ph type="body" idx="1"/>
          </p:nvPr>
        </p:nvSpPr>
        <p:spPr bwMode="auto">
          <a:xfrm>
            <a:off x="709613" y="4518025"/>
            <a:ext cx="5683250" cy="3697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dirty="0"/>
          </a:p>
        </p:txBody>
      </p:sp>
      <p:sp>
        <p:nvSpPr>
          <p:cNvPr id="455683" name="Shape 599">
            <a:extLst>
              <a:ext uri="{FF2B5EF4-FFF2-40B4-BE49-F238E27FC236}">
                <a16:creationId xmlns:a16="http://schemas.microsoft.com/office/drawing/2014/main" id="{DF4BE685-623C-2700-0FFA-FBEAD9AD736C}"/>
              </a:ext>
            </a:extLst>
          </p:cNvPr>
          <p:cNvSpPr>
            <a:spLocks noGrp="1" noRot="1" noChangeAspect="1" noTextEdit="1"/>
          </p:cNvSpPr>
          <p:nvPr>
            <p:ph type="sldImg" idx="2"/>
          </p:nvPr>
        </p:nvSpPr>
        <p:spPr bwMode="auto">
          <a:xfrm>
            <a:off x="735013" y="1173163"/>
            <a:ext cx="5632450" cy="31686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27763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3: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Paul fournira les réponses.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1" name="Google Shape;521;p5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3861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atteints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92</a:t>
            </a:fld>
            <a:endParaRPr dirty="0"/>
          </a:p>
        </p:txBody>
      </p:sp>
    </p:spTree>
    <p:extLst>
      <p:ext uri="{BB962C8B-B14F-4D97-AF65-F5344CB8AC3E}">
        <p14:creationId xmlns:p14="http://schemas.microsoft.com/office/powerpoint/2010/main" val="130005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Notes du conférencier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u="none" dirty="0">
                <a:ea typeface="Calibri" panose="020F0502020204030204" pitchFamily="34" charset="0"/>
                <a:cs typeface="Times New Roman" panose="02020603050405020304" pitchFamily="18" charset="0"/>
              </a:rPr>
              <a:t>Comme nous le savons, la </a:t>
            </a:r>
            <a:r>
              <a:rPr lang="fr-CA" sz="1200" u="none" dirty="0">
                <a:highlight>
                  <a:srgbClr val="FFFF00"/>
                </a:highlight>
                <a:ea typeface="Calibri" panose="020F0502020204030204" pitchFamily="34" charset="0"/>
                <a:cs typeface="Times New Roman" panose="02020603050405020304" pitchFamily="18" charset="0"/>
              </a:rPr>
              <a:t>maladie pulmonaire obstructive chronique (MPOC) </a:t>
            </a:r>
            <a:r>
              <a:rPr lang="fr-CA" sz="1200" u="none" dirty="0">
                <a:ea typeface="Calibri" panose="020F0502020204030204" pitchFamily="34" charset="0"/>
                <a:cs typeface="Times New Roman" panose="02020603050405020304" pitchFamily="18" charset="0"/>
              </a:rPr>
              <a:t>est une maladie invalidante, progressive et souvent mortelle. </a:t>
            </a:r>
            <a:r>
              <a:rPr lang="fr-CA" sz="1200" dirty="0"/>
              <a:t>Il s’agit d’une maladie fréquente qu’il est possible de prévenir; cependant, la progression de la maladie est irréversible une fois que celle-ci s’est déclarée</a:t>
            </a:r>
            <a:r>
              <a:rPr lang="fr-CA" sz="1200" u="none" baseline="30000" dirty="0">
                <a:highlight>
                  <a:srgbClr val="FFFF00"/>
                </a:highlight>
                <a:ea typeface="Calibri" panose="020F0502020204030204" pitchFamily="34" charset="0"/>
                <a:cs typeface="Times New Roman" panose="02020603050405020304" pitchFamily="18" charset="0"/>
              </a:rPr>
              <a:t>1</a:t>
            </a:r>
            <a:endParaRPr lang="fr-CA" sz="1200" u="none" dirty="0">
              <a:highlight>
                <a:srgbClr val="FFFF00"/>
              </a:highligh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u="none" dirty="0">
                <a:ea typeface="Calibri" panose="020F0502020204030204" pitchFamily="34" charset="0"/>
                <a:cs typeface="Times New Roman" panose="02020603050405020304" pitchFamily="18" charset="0"/>
              </a:rPr>
              <a:t>Lorsque la maladie se déclare chez un patient, une prise en charge pharmacologique adéquate peut permettre de ralentir sa progression et de nombreux patients peuvent continuer de bénéficier d’une qualité de vie acceptable</a:t>
            </a:r>
            <a:r>
              <a:rPr lang="fr-CA" sz="1200" u="none" baseline="30000" dirty="0">
                <a:highlight>
                  <a:srgbClr val="FFFF00"/>
                </a:highlight>
                <a:ea typeface="Calibri" panose="020F0502020204030204" pitchFamily="34" charset="0"/>
                <a:cs typeface="Times New Roman" panose="02020603050405020304" pitchFamily="18" charset="0"/>
              </a:rPr>
              <a:t>1</a:t>
            </a:r>
            <a:endParaRPr lang="fr-CA" sz="1200" u="none" dirty="0">
              <a:highlight>
                <a:srgbClr val="FFFF00"/>
              </a:highligh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defRPr/>
            </a:pPr>
            <a:r>
              <a:rPr lang="fr-CA" sz="1200" u="none" dirty="0">
                <a:ea typeface="Calibri" panose="020F0502020204030204" pitchFamily="34" charset="0"/>
                <a:cs typeface="Times New Roman" panose="02020603050405020304" pitchFamily="18" charset="0"/>
              </a:rPr>
              <a:t>La MPOC est </a:t>
            </a:r>
            <a:r>
              <a:rPr lang="fr-CA" sz="1200" u="none" kern="1200" dirty="0">
                <a:solidFill>
                  <a:schemeClr val="tx1"/>
                </a:solidFill>
                <a:latin typeface="+mn-lt"/>
                <a:ea typeface="Calibri" panose="020F0502020204030204" pitchFamily="34" charset="0"/>
                <a:cs typeface="Times New Roman" panose="02020603050405020304" pitchFamily="18" charset="0"/>
              </a:rPr>
              <a:t>considérée comme une maladie pouvant être prévenue, puisque le facteur de risque le </a:t>
            </a:r>
            <a:r>
              <a:rPr lang="fr-CA" sz="1200" u="none" kern="1200" noProof="0" dirty="0">
                <a:solidFill>
                  <a:schemeClr val="tx1"/>
                </a:solidFill>
                <a:latin typeface="+mn-lt"/>
                <a:ea typeface="Calibri" panose="020F0502020204030204" pitchFamily="34" charset="0"/>
                <a:cs typeface="Times New Roman" panose="02020603050405020304" pitchFamily="18" charset="0"/>
              </a:rPr>
              <a:t>plus fréquent, le tabagisme, est en cause dans 73</a:t>
            </a:r>
            <a:r>
              <a:rPr lang="fr-CA" sz="1200" u="none" kern="1200" noProof="0" dirty="0">
                <a:solidFill>
                  <a:schemeClr val="tx1"/>
                </a:solidFill>
                <a:latin typeface="+mn-lt"/>
                <a:cs typeface="Times New Roman" panose="02020603050405020304" pitchFamily="18" charset="0"/>
              </a:rPr>
              <a:t> % des cas. Plusieurs facteurs sont en cause dans les 27 % restants, notamment</a:t>
            </a:r>
            <a:r>
              <a:rPr lang="fr-CA" sz="1200" u="none" kern="1200" noProof="0" dirty="0">
                <a:solidFill>
                  <a:schemeClr val="tx1"/>
                </a:solidFill>
                <a:highlight>
                  <a:srgbClr val="FFFF00"/>
                </a:highlight>
                <a:latin typeface="+mn-lt"/>
                <a:cs typeface="Times New Roman" panose="02020603050405020304" pitchFamily="18" charset="0"/>
              </a:rPr>
              <a:t> </a:t>
            </a:r>
            <a:r>
              <a:rPr lang="fr-CA" sz="1200" u="none" kern="1200" noProof="0" dirty="0">
                <a:solidFill>
                  <a:schemeClr val="tx1"/>
                </a:solidFill>
                <a:latin typeface="+mn-lt"/>
                <a:cs typeface="Times New Roman" panose="02020603050405020304" pitchFamily="18" charset="0"/>
              </a:rPr>
              <a:t>l’exposition à des particules, les agents chimiques, l’asthme et la bronchite chronique</a:t>
            </a:r>
            <a:r>
              <a:rPr lang="fr-CA" sz="1200" u="none" kern="1200" baseline="30000" noProof="0" dirty="0">
                <a:solidFill>
                  <a:schemeClr val="tx1"/>
                </a:solidFill>
                <a:highlight>
                  <a:srgbClr val="FFFF00"/>
                </a:highlight>
                <a:latin typeface="+mn-lt"/>
                <a:ea typeface="Calibri" panose="020F0502020204030204" pitchFamily="34" charset="0"/>
                <a:cs typeface="Times New Roman" panose="02020603050405020304" pitchFamily="18" charset="0"/>
              </a:rPr>
              <a:t>2</a:t>
            </a:r>
            <a:endParaRPr lang="fr-CA" sz="1200" u="none" kern="1200" baseline="0" noProof="0" dirty="0">
              <a:solidFill>
                <a:schemeClr val="tx1"/>
              </a:solidFill>
              <a:highlight>
                <a:srgbClr val="FFFF00"/>
              </a:highligh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non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ea typeface="Calibri" panose="020F0502020204030204" pitchFamily="34" charset="0"/>
                <a:cs typeface="Times New Roman" panose="02020603050405020304" pitchFamily="18" charset="0"/>
              </a:rPr>
              <a:t>Références</a:t>
            </a:r>
          </a:p>
          <a:p>
            <a:pPr>
              <a:defRPr/>
            </a:pPr>
            <a:r>
              <a:rPr lang="fr-CA" dirty="0"/>
              <a:t>1. GOLD. Global </a:t>
            </a:r>
            <a:r>
              <a:rPr lang="fr-CA" dirty="0" err="1"/>
              <a:t>strategy</a:t>
            </a:r>
            <a:r>
              <a:rPr lang="fr-CA" dirty="0"/>
              <a:t> for the </a:t>
            </a:r>
            <a:r>
              <a:rPr lang="fr-CA" dirty="0" err="1"/>
              <a:t>diagnosis</a:t>
            </a:r>
            <a:r>
              <a:rPr lang="fr-CA" dirty="0"/>
              <a:t>, management, and </a:t>
            </a:r>
            <a:r>
              <a:rPr lang="fr-CA" dirty="0" err="1"/>
              <a:t>prevention</a:t>
            </a:r>
            <a:r>
              <a:rPr lang="fr-CA" dirty="0"/>
              <a:t> of </a:t>
            </a:r>
            <a:r>
              <a:rPr lang="fr-CA" dirty="0" err="1"/>
              <a:t>chronic</a:t>
            </a:r>
            <a:r>
              <a:rPr lang="fr-CA" dirty="0"/>
              <a:t> obstructive </a:t>
            </a:r>
            <a:r>
              <a:rPr lang="fr-CA" dirty="0" err="1"/>
              <a:t>pulmonary</a:t>
            </a:r>
            <a:r>
              <a:rPr lang="fr-CA" dirty="0"/>
              <a:t> </a:t>
            </a:r>
            <a:r>
              <a:rPr lang="fr-CA" dirty="0" err="1"/>
              <a:t>disease</a:t>
            </a:r>
            <a:r>
              <a:rPr lang="fr-CA" dirty="0"/>
              <a:t>. Rapport de 2021</a:t>
            </a:r>
            <a:r>
              <a:rPr lang="fr-CA" dirty="0">
                <a:highlight>
                  <a:srgbClr val="FFFF00"/>
                </a:highlight>
              </a:rPr>
              <a:t>; </a:t>
            </a:r>
            <a:r>
              <a:rPr lang="fr-CA" dirty="0"/>
              <a:t>2. Tan WC, </a:t>
            </a:r>
            <a:r>
              <a:rPr lang="fr-CA" i="1" dirty="0"/>
              <a:t>et al. Thorax</a:t>
            </a:r>
            <a:r>
              <a:rPr lang="fr-CA" dirty="0"/>
              <a:t>. 2015;70:822-829.</a:t>
            </a:r>
            <a:endParaRPr lang="fr-CA" sz="1200" u="non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none"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11EE92-84A2-424E-8464-F030EF7F8BDA}"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829725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6: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539" name="Google Shape;539;p5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068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7: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Elle est plus jeune, a des antécédents de difficultés respiratoires durant l’enfance qui pourraient être de l’asthme, présente des symptômes la nuit, a un taux élevé d’éosinophiles dans le sang, réversibilité significative de sa spirométrie (tout peut concorder avec la MPOC, mais pourrait également indiquer un asthme concomitant). Ses modestes antécédents de tabagisme et son jeune âge pourraient suggérer un déficit en alpha1-antitrypsine.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2. Antécédents d’atopie, antécédents d’asthme ou d’emphysème, autres déclencheurs de ses symptômes.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3. Analyse sanguine incluant IgE, répéter FSC avec décompte différentiel, alpha-1-antitrypsine, test d’allergies (si appuyé par les antécédents), répéter spirométrie pré/post, envisager un test de provocation (test de provocation à la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méthacholine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4. Recommander d’entamer un traitement combiné CSI-BALA.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5" name="Google Shape;545;p5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4152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1 – Prise en charge complète et intégrée de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 prise en charge complète et intégrée de la 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comprend la confirmation du diagnostic de MPOC avec une spirométrie post-bronchodilatateur, l’évaluation et la surveillance continue de la dyspnée et du fardeau des symptômes et le risque d’exacerbations, ainsi que l’utilisation d’interventions pharmacologiques et non pharmacologiques (voir la Figure 3) pour soulager la dyspnée et les symptômes, améliorer l’état de santé, prévenir l’EAMPOC et réduire la mortalité.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L’approche ne doit pas être considérée comme étant « progressive » et les étapes ne surviendront pas nécessairement dans l’ordre où ils apparaissent pour tous les patients.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L’éducation pour l’</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auto-prise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en charge comprend l’optimisation de la technique d’inhalation et l’examen ou réexamen, l’évaluation et l’examen de l’adhérence à la médication, les techniques de respiration et de toux, la reconnaissance précoce de l’EAMPOC, un plan d’action écrit en matière d’EAMPOC et mise en œuvre du plan (le cas échéant), la promotion de l’activité physique ou de l’exercice et autres habitudes saines incluant l’alimentation et l’abandon du tabagisme.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Traitements inhalés d’entretien ou préventifs ** correspond à des antagonistes muscariniques à longue durée d’action (AMLA) ou à des ẞ2-agonistes à longue durée d’action (BALA) avec ou sans corticostéroïdes inhalés (CSI).  Des CSI administrés par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monothéraphie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NE devraient PAS être utilisés pour la prise en charge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Autres pharmacothérapies comprend des thérapies orales (azithromycine,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N-acétylcystéine), un traitement d’augmentation avec la protéine alpha-1 antitrypsine pour un déficit en alpha1-antitrypsine grave documenté, et des opioïdes pour une dyspnée réfractaire grave (voir les anciennes lignes directrices de la SCT)</a:t>
            </a: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ǂ Traitements chirurgicaux peut inclure une greffe pulmonaire et une réduction du volume pulmonaire (incluant à l’aide de valves endoscopiques).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7" name="Google Shape;107;p7: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97</a:t>
            </a:fld>
            <a:endParaRPr dirty="0"/>
          </a:p>
        </p:txBody>
      </p:sp>
    </p:spTree>
    <p:extLst>
      <p:ext uri="{BB962C8B-B14F-4D97-AF65-F5344CB8AC3E}">
        <p14:creationId xmlns:p14="http://schemas.microsoft.com/office/powerpoint/2010/main" val="35250763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Figure 3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Pharmacothérapie pour la MPOC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figure fait la promotion d’une approche éclairée par des données probantes qui harmonise des traitements efficaces éprouvés avec le fardeau des symptômes, le risque de futures exacerbations et le risque de mortalité.  Un BDCA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prn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(au besoin) devrait accompagner toutes les thérapies recommandées dans le spectre de la MPOC.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 fardeau des symptômes englobe l’essoufflement, la limitation des activités et l’état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faible risque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≤1 épisode d’EAMPOC modérée au cours de la dernière année (EAMPOC modérée s’entend d’un événement avec antibiotique prescrit ou corticostéroïdes oraux) </a:t>
            </a: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n’ayant pas nécessité d’hospitalisation ou de visite aux urgences.  Une personne est considérée comme présentant un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risque élevé d’EAMPOC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si ≥ 2 épisodes d’EAMPOC modérée ou ≥1 épisode d’exacerbation grave au cours de la dernière année (EAMPOC grave s’entend d’un événement ayant nécessité une hospitalisation ou une visite aux urgences).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bithérapie AMLA-BALA en inhalateur unique est préférable à une thérapie combinée CSI-BALA inhalée (consensus d’experts) si l’on tient compte des améliorations supplémentaires de la fonction pulmonaire et des taux moins élevés d’événements indésirables comme une pneumonie.  Une thérapie combinée CSI-BALA devrait être utilisée chez les personnes ayant un asthme concomitant.  Il n’existe pas de définition universellement acceptée d’asthme concomitant. L’énoncé de principe de 2017 de la SCT sur la pharmacothérapie pour la MPOC fournit une orientation sur l’évaluation des patients pouvant être atteints d’asthme concomitant.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trithérapie CSI-AMLA-BALA inhalée devrait être préférablement administrée au moyen d’une triple thérapie en inhalateur unique (TTIU) et non en utilisant plusieurs inhalateurs (voir texte), bien que nous reconnaissions que certains patients continuent de préférer des inhalateurs distincts.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Les thérapies orales incluent l’azithromycine, le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roflumilast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la N-acétylcystéine.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4" name="Google Shape;164;p14: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99</a:t>
            </a:fld>
            <a:endParaRPr dirty="0"/>
          </a:p>
        </p:txBody>
      </p:sp>
    </p:spTree>
    <p:extLst>
      <p:ext uri="{BB962C8B-B14F-4D97-AF65-F5344CB8AC3E}">
        <p14:creationId xmlns:p14="http://schemas.microsoft.com/office/powerpoint/2010/main" val="1658880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5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552" name="Google Shape;552;p5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100</a:t>
            </a:fld>
            <a:endParaRPr dirty="0"/>
          </a:p>
        </p:txBody>
      </p:sp>
    </p:spTree>
    <p:extLst>
      <p:ext uri="{BB962C8B-B14F-4D97-AF65-F5344CB8AC3E}">
        <p14:creationId xmlns:p14="http://schemas.microsoft.com/office/powerpoint/2010/main" val="25111511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102</a:t>
            </a:fld>
            <a:endParaRPr dirty="0"/>
          </a:p>
        </p:txBody>
      </p:sp>
    </p:spTree>
    <p:extLst>
      <p:ext uri="{BB962C8B-B14F-4D97-AF65-F5344CB8AC3E}">
        <p14:creationId xmlns:p14="http://schemas.microsoft.com/office/powerpoint/2010/main" val="193231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86460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3513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105</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4850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219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1cc520df3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41cc520df3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50" name="Google Shape;150;g41cc520df3_0_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dirty="0"/>
          </a:p>
        </p:txBody>
      </p:sp>
    </p:spTree>
    <p:extLst>
      <p:ext uri="{BB962C8B-B14F-4D97-AF65-F5344CB8AC3E}">
        <p14:creationId xmlns:p14="http://schemas.microsoft.com/office/powerpoint/2010/main" val="58880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107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3579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108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98565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109</a:t>
            </a:fld>
            <a:endParaRPr/>
          </a:p>
        </p:txBody>
      </p:sp>
    </p:spTree>
    <p:extLst>
      <p:ext uri="{BB962C8B-B14F-4D97-AF65-F5344CB8AC3E}">
        <p14:creationId xmlns:p14="http://schemas.microsoft.com/office/powerpoint/2010/main" val="723462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93106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28239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43346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68041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784976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417807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521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0: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29" name="Google Shape;129;p10: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dirty="0"/>
          </a:p>
        </p:txBody>
      </p:sp>
    </p:spTree>
    <p:extLst>
      <p:ext uri="{BB962C8B-B14F-4D97-AF65-F5344CB8AC3E}">
        <p14:creationId xmlns:p14="http://schemas.microsoft.com/office/powerpoint/2010/main" val="24546410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117</a:t>
            </a:fld>
            <a:endParaRPr/>
          </a:p>
        </p:txBody>
      </p:sp>
    </p:spTree>
    <p:extLst>
      <p:ext uri="{BB962C8B-B14F-4D97-AF65-F5344CB8AC3E}">
        <p14:creationId xmlns:p14="http://schemas.microsoft.com/office/powerpoint/2010/main" val="22185246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78203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119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558442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3765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426218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476888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123</a:t>
            </a:fld>
            <a:endParaRPr/>
          </a:p>
        </p:txBody>
      </p:sp>
    </p:spTree>
    <p:extLst>
      <p:ext uri="{BB962C8B-B14F-4D97-AF65-F5344CB8AC3E}">
        <p14:creationId xmlns:p14="http://schemas.microsoft.com/office/powerpoint/2010/main" val="2167520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354954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lang="en-US" sz="1200" dirty="0">
              <a:solidFill>
                <a:schemeClr val="dk1"/>
              </a:solidFill>
              <a:latin typeface="Arial"/>
              <a:ea typeface="Arial"/>
              <a:cs typeface="Arial"/>
              <a:sym typeface="Arial"/>
            </a:endParaRPr>
          </a:p>
        </p:txBody>
      </p:sp>
      <p:sp>
        <p:nvSpPr>
          <p:cNvPr id="192" name="Google Shape;192;p1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125</a:t>
            </a:fld>
            <a:endParaRPr/>
          </a:p>
        </p:txBody>
      </p:sp>
    </p:spTree>
    <p:extLst>
      <p:ext uri="{BB962C8B-B14F-4D97-AF65-F5344CB8AC3E}">
        <p14:creationId xmlns:p14="http://schemas.microsoft.com/office/powerpoint/2010/main" val="34252767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177" name="Google Shape;177;p16: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pPr marL="0" lvl="0" indent="0" algn="r" rtl="0">
                <a:spcBef>
                  <a:spcPts val="0"/>
                </a:spcBef>
                <a:spcAft>
                  <a:spcPts val="0"/>
                </a:spcAft>
                <a:buNone/>
              </a:pPr>
              <a:t>126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2642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8.xml"/><Relationship Id="rId1" Type="http://schemas.openxmlformats.org/officeDocument/2006/relationships/tags" Target="../tags/tag1.xml"/><Relationship Id="rId4" Type="http://schemas.openxmlformats.org/officeDocument/2006/relationships/image" Target="../media/image19.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3.xml"/><Relationship Id="rId4" Type="http://schemas.openxmlformats.org/officeDocument/2006/relationships/image" Target="../media/image19.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5.bin"/><Relationship Id="rId7" Type="http://schemas.openxmlformats.org/officeDocument/2006/relationships/image" Target="../media/image24.png"/><Relationship Id="rId2" Type="http://schemas.openxmlformats.org/officeDocument/2006/relationships/slideMaster" Target="../slideMasters/slideMaster8.xml"/><Relationship Id="rId1" Type="http://schemas.openxmlformats.org/officeDocument/2006/relationships/tags" Target="../tags/tag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6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2400"/>
              <a:buFont typeface="Arial"/>
              <a:buNone/>
              <a:defRPr sz="2400"/>
            </a:lvl1pPr>
            <a:lvl2pPr lvl="1" algn="ctr">
              <a:spcBef>
                <a:spcPts val="400"/>
              </a:spcBef>
              <a:spcAft>
                <a:spcPts val="0"/>
              </a:spcAft>
              <a:buSzPts val="2000"/>
              <a:buFont typeface="Arial"/>
              <a:buNone/>
              <a:defRPr sz="2000"/>
            </a:lvl2pPr>
            <a:lvl3pPr lvl="2" algn="ctr">
              <a:spcBef>
                <a:spcPts val="360"/>
              </a:spcBef>
              <a:spcAft>
                <a:spcPts val="0"/>
              </a:spcAft>
              <a:buSzPts val="1800"/>
              <a:buFont typeface="Arial"/>
              <a:buNone/>
              <a:defRPr sz="1800"/>
            </a:lvl3pPr>
            <a:lvl4pPr lvl="3" algn="ctr">
              <a:spcBef>
                <a:spcPts val="320"/>
              </a:spcBef>
              <a:spcAft>
                <a:spcPts val="0"/>
              </a:spcAft>
              <a:buSzPts val="1600"/>
              <a:buFont typeface="Arial"/>
              <a:buNone/>
              <a:defRPr sz="1600"/>
            </a:lvl4pPr>
            <a:lvl5pPr lvl="4" algn="ctr">
              <a:spcBef>
                <a:spcPts val="320"/>
              </a:spcBef>
              <a:spcAft>
                <a:spcPts val="0"/>
              </a:spcAft>
              <a:buSzPts val="1600"/>
              <a:buFont typeface="Arial"/>
              <a:buNone/>
              <a:defRPr sz="1600"/>
            </a:lvl5pPr>
            <a:lvl6pPr lvl="5" algn="ctr">
              <a:spcBef>
                <a:spcPts val="320"/>
              </a:spcBef>
              <a:spcAft>
                <a:spcPts val="0"/>
              </a:spcAft>
              <a:buClr>
                <a:schemeClr val="dk1"/>
              </a:buClr>
              <a:buSzPts val="1600"/>
              <a:buFont typeface="Arial"/>
              <a:buNone/>
              <a:defRPr sz="1600"/>
            </a:lvl6pPr>
            <a:lvl7pPr lvl="6" algn="ctr">
              <a:spcBef>
                <a:spcPts val="320"/>
              </a:spcBef>
              <a:spcAft>
                <a:spcPts val="0"/>
              </a:spcAft>
              <a:buClr>
                <a:schemeClr val="dk1"/>
              </a:buClr>
              <a:buSzPts val="1600"/>
              <a:buFont typeface="Arial"/>
              <a:buNone/>
              <a:defRPr sz="1600"/>
            </a:lvl7pPr>
            <a:lvl8pPr lvl="7" algn="ctr">
              <a:spcBef>
                <a:spcPts val="320"/>
              </a:spcBef>
              <a:spcAft>
                <a:spcPts val="0"/>
              </a:spcAft>
              <a:buClr>
                <a:schemeClr val="dk1"/>
              </a:buClr>
              <a:buSzPts val="1600"/>
              <a:buFont typeface="Arial"/>
              <a:buNone/>
              <a:defRPr sz="1600"/>
            </a:lvl8pPr>
            <a:lvl9pPr lvl="8" algn="ctr">
              <a:spcBef>
                <a:spcPts val="320"/>
              </a:spcBef>
              <a:spcAft>
                <a:spcPts val="0"/>
              </a:spcAft>
              <a:buClr>
                <a:schemeClr val="dk1"/>
              </a:buClr>
              <a:buSzPts val="1600"/>
              <a:buFont typeface="Arial"/>
              <a:buNone/>
              <a:defRPr sz="1600"/>
            </a:lvl9pPr>
          </a:lstStyle>
          <a:p>
            <a:endParaRPr/>
          </a:p>
        </p:txBody>
      </p:sp>
      <p:sp>
        <p:nvSpPr>
          <p:cNvPr id="5" name="Rectangle 4">
            <a:extLst>
              <a:ext uri="{FF2B5EF4-FFF2-40B4-BE49-F238E27FC236}">
                <a16:creationId xmlns:a16="http://schemas.microsoft.com/office/drawing/2014/main" id="{244BA3A0-3F82-41E2-B974-02F5B1B88A0F}"/>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mp; Subtitle (notes)">
  <p:cSld name="2_Title &amp; Subtitle (notes)">
    <p:spTree>
      <p:nvGrpSpPr>
        <p:cNvPr id="1" name="Shape 56"/>
        <p:cNvGrpSpPr/>
        <p:nvPr/>
      </p:nvGrpSpPr>
      <p:grpSpPr>
        <a:xfrm>
          <a:off x="0" y="0"/>
          <a:ext cx="0" cy="0"/>
          <a:chOff x="0" y="0"/>
          <a:chExt cx="0" cy="0"/>
        </a:xfrm>
      </p:grpSpPr>
      <p:sp>
        <p:nvSpPr>
          <p:cNvPr id="57" name="Google Shape;57;p71"/>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1"/>
          <p:cNvSpPr txBox="1">
            <a:spLocks noGrp="1"/>
          </p:cNvSpPr>
          <p:nvPr>
            <p:ph type="body" idx="1"/>
          </p:nvPr>
        </p:nvSpPr>
        <p:spPr>
          <a:xfrm>
            <a:off x="630277" y="6577609"/>
            <a:ext cx="1972763" cy="138499"/>
          </a:xfrm>
          <a:prstGeom prst="rect">
            <a:avLst/>
          </a:prstGeom>
          <a:noFill/>
          <a:ln>
            <a:noFill/>
          </a:ln>
        </p:spPr>
        <p:txBody>
          <a:bodyPr spcFirstLastPara="1" wrap="square" lIns="0" tIns="0" rIns="0" bIns="0" anchor="b" anchorCtr="0">
            <a:spAutoFit/>
          </a:bodyPr>
          <a:lstStyle>
            <a:lvl1pPr marL="457200" lvl="0" indent="-292100" algn="l">
              <a:lnSpc>
                <a:spcPct val="90000"/>
              </a:lnSpc>
              <a:spcBef>
                <a:spcPts val="0"/>
              </a:spcBef>
              <a:spcAft>
                <a:spcPts val="0"/>
              </a:spcAft>
              <a:buSzPts val="1000"/>
              <a:buFont typeface="Arial"/>
              <a:buChar char="•"/>
              <a:defRPr sz="1000"/>
            </a:lvl1pPr>
            <a:lvl2pPr marL="914400" lvl="1" indent="-292100" algn="l">
              <a:spcBef>
                <a:spcPts val="200"/>
              </a:spcBef>
              <a:spcAft>
                <a:spcPts val="0"/>
              </a:spcAft>
              <a:buSzPts val="1000"/>
              <a:buFont typeface="Arial"/>
              <a:buChar char="–"/>
              <a:defRPr sz="1000"/>
            </a:lvl2pPr>
            <a:lvl3pPr marL="1371600" lvl="2" indent="-292100" algn="l">
              <a:spcBef>
                <a:spcPts val="200"/>
              </a:spcBef>
              <a:spcAft>
                <a:spcPts val="0"/>
              </a:spcAft>
              <a:buSzPts val="1000"/>
              <a:buFont typeface="Arial"/>
              <a:buChar char="•"/>
              <a:defRPr sz="1000"/>
            </a:lvl3pPr>
            <a:lvl4pPr marL="1828800" lvl="3" indent="-292100" algn="l">
              <a:spcBef>
                <a:spcPts val="200"/>
              </a:spcBef>
              <a:spcAft>
                <a:spcPts val="0"/>
              </a:spcAft>
              <a:buSzPts val="1000"/>
              <a:buFont typeface="Arial"/>
              <a:buChar char="–"/>
              <a:defRPr sz="1000"/>
            </a:lvl4pPr>
            <a:lvl5pPr marL="2286000" lvl="4" indent="-292100" algn="l">
              <a:spcBef>
                <a:spcPts val="200"/>
              </a:spcBef>
              <a:spcAft>
                <a:spcPts val="0"/>
              </a:spcAft>
              <a:buSzPts val="1000"/>
              <a:buFont typeface="Arial"/>
              <a:buChar char="»"/>
              <a:defRPr sz="1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 name="Google Shape;59;p71"/>
          <p:cNvSpPr txBox="1">
            <a:spLocks noGrp="1"/>
          </p:cNvSpPr>
          <p:nvPr>
            <p:ph type="body" idx="2"/>
          </p:nvPr>
        </p:nvSpPr>
        <p:spPr>
          <a:xfrm>
            <a:off x="515938" y="1327294"/>
            <a:ext cx="11304587" cy="35401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SzPts val="2800"/>
              <a:buFont typeface="Arial"/>
              <a:buChar char="•"/>
              <a:defRPr b="1"/>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742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9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790042" y="1096963"/>
            <a:ext cx="11198758"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61"/>
          <p:cNvSpPr txBox="1">
            <a:spLocks noGrp="1"/>
          </p:cNvSpPr>
          <p:nvPr>
            <p:ph type="body" idx="1"/>
          </p:nvPr>
        </p:nvSpPr>
        <p:spPr>
          <a:xfrm>
            <a:off x="716280" y="1861109"/>
            <a:ext cx="11475720" cy="4400701"/>
          </a:xfrm>
          <a:prstGeom prst="rect">
            <a:avLst/>
          </a:prstGeom>
          <a:noFill/>
          <a:ln>
            <a:noFill/>
          </a:ln>
        </p:spPr>
        <p:txBody>
          <a:bodyPr spcFirstLastPara="1" wrap="square" lIns="91425" tIns="45700" rIns="91425" bIns="45700" anchor="t" anchorCtr="0">
            <a:normAutofit/>
          </a:bodyPr>
          <a:lstStyle>
            <a:lvl1pPr marL="344488" lvl="0" indent="-230188" algn="l">
              <a:spcBef>
                <a:spcPts val="0"/>
              </a:spcBef>
              <a:spcAft>
                <a:spcPts val="600"/>
              </a:spcAft>
              <a:buSzPct val="1000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4257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5"/>
          <p:cNvSpPr txBox="1">
            <a:spLocks noGrp="1"/>
          </p:cNvSpPr>
          <p:nvPr>
            <p:ph type="title"/>
          </p:nvPr>
        </p:nvSpPr>
        <p:spPr>
          <a:xfrm>
            <a:off x="963084" y="4406903"/>
            <a:ext cx="10363200" cy="136207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Arial"/>
              <a:buNone/>
              <a:defRPr sz="2000"/>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4" name="Google Shape;34;p65"/>
          <p:cNvSpPr txBox="1">
            <a:spLocks noGrp="1"/>
          </p:cNvSpPr>
          <p:nvPr>
            <p:ph type="ftr" idx="11"/>
          </p:nvPr>
        </p:nvSpPr>
        <p:spPr>
          <a:xfrm>
            <a:off x="7749209" y="621058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 name="Rectangle 4">
            <a:extLst>
              <a:ext uri="{FF2B5EF4-FFF2-40B4-BE49-F238E27FC236}">
                <a16:creationId xmlns:a16="http://schemas.microsoft.com/office/drawing/2014/main" id="{9F1B36D7-CB0A-4A30-A651-37244DD21890}"/>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12427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6"/>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6"/>
          <p:cNvSpPr txBox="1">
            <a:spLocks noGrp="1"/>
          </p:cNvSpPr>
          <p:nvPr>
            <p:ph type="body" idx="1"/>
          </p:nvPr>
        </p:nvSpPr>
        <p:spPr>
          <a:xfrm>
            <a:off x="914400" y="1897067"/>
            <a:ext cx="5080000" cy="42560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 name="Google Shape;38;p66"/>
          <p:cNvSpPr txBox="1">
            <a:spLocks noGrp="1"/>
          </p:cNvSpPr>
          <p:nvPr>
            <p:ph type="body" idx="2"/>
          </p:nvPr>
        </p:nvSpPr>
        <p:spPr>
          <a:xfrm>
            <a:off x="6197600" y="1897067"/>
            <a:ext cx="5080000" cy="42560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 name="Rectangle 4">
            <a:extLst>
              <a:ext uri="{FF2B5EF4-FFF2-40B4-BE49-F238E27FC236}">
                <a16:creationId xmlns:a16="http://schemas.microsoft.com/office/drawing/2014/main" id="{9A1169A2-CD2D-4A1A-8011-ED4372F99769}"/>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41730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7"/>
          <p:cNvSpPr txBox="1">
            <a:spLocks noGrp="1"/>
          </p:cNvSpPr>
          <p:nvPr>
            <p:ph type="body" idx="1"/>
          </p:nvPr>
        </p:nvSpPr>
        <p:spPr>
          <a:xfrm>
            <a:off x="609600" y="1535114"/>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2" name="Google Shape;42;p6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3" name="Google Shape;43;p67"/>
          <p:cNvSpPr txBox="1">
            <a:spLocks noGrp="1"/>
          </p:cNvSpPr>
          <p:nvPr>
            <p:ph type="body" idx="3"/>
          </p:nvPr>
        </p:nvSpPr>
        <p:spPr>
          <a:xfrm>
            <a:off x="6193372" y="1535114"/>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4" name="Google Shape;44;p67"/>
          <p:cNvSpPr txBox="1">
            <a:spLocks noGrp="1"/>
          </p:cNvSpPr>
          <p:nvPr>
            <p:ph type="body" idx="4"/>
          </p:nvPr>
        </p:nvSpPr>
        <p:spPr>
          <a:xfrm>
            <a:off x="6193372"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11556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5"/>
        <p:cNvGrpSpPr/>
        <p:nvPr/>
      </p:nvGrpSpPr>
      <p:grpSpPr>
        <a:xfrm>
          <a:off x="0" y="0"/>
          <a:ext cx="0" cy="0"/>
          <a:chOff x="0" y="0"/>
          <a:chExt cx="0" cy="0"/>
        </a:xfrm>
      </p:grpSpPr>
      <p:sp>
        <p:nvSpPr>
          <p:cNvPr id="46" name="Google Shape;46;p68"/>
          <p:cNvSpPr txBox="1">
            <a:spLocks noGrp="1"/>
          </p:cNvSpPr>
          <p:nvPr>
            <p:ph type="title"/>
          </p:nvPr>
        </p:nvSpPr>
        <p:spPr>
          <a:xfrm>
            <a:off x="609605" y="273051"/>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8"/>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Arial"/>
              <a:buChar char="•"/>
              <a:defRPr sz="3200"/>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8" name="Google Shape;48;p68"/>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Arial"/>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extLst>
      <p:ext uri="{BB962C8B-B14F-4D97-AF65-F5344CB8AC3E}">
        <p14:creationId xmlns:p14="http://schemas.microsoft.com/office/powerpoint/2010/main" val="15005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9"/>
        <p:cNvGrpSpPr/>
        <p:nvPr/>
      </p:nvGrpSpPr>
      <p:grpSpPr>
        <a:xfrm>
          <a:off x="0" y="0"/>
          <a:ext cx="0" cy="0"/>
          <a:chOff x="0" y="0"/>
          <a:chExt cx="0" cy="0"/>
        </a:xfrm>
      </p:grpSpPr>
      <p:sp>
        <p:nvSpPr>
          <p:cNvPr id="50" name="Google Shape;50;p69"/>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9"/>
          <p:cNvSpPr txBox="1">
            <a:spLocks noGrp="1"/>
          </p:cNvSpPr>
          <p:nvPr>
            <p:ph type="body" idx="1"/>
          </p:nvPr>
        </p:nvSpPr>
        <p:spPr>
          <a:xfrm rot="5400000">
            <a:off x="4526756" y="-1504156"/>
            <a:ext cx="4256088" cy="1107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42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mp; Subtitle (notes)">
  <p:cSld name="1_Title &amp; Subtitle (notes)">
    <p:spTree>
      <p:nvGrpSpPr>
        <p:cNvPr id="1" name="Shape 52"/>
        <p:cNvGrpSpPr/>
        <p:nvPr/>
      </p:nvGrpSpPr>
      <p:grpSpPr>
        <a:xfrm>
          <a:off x="0" y="0"/>
          <a:ext cx="0" cy="0"/>
          <a:chOff x="0" y="0"/>
          <a:chExt cx="0" cy="0"/>
        </a:xfrm>
      </p:grpSpPr>
      <p:sp>
        <p:nvSpPr>
          <p:cNvPr id="53" name="Google Shape;53;p70"/>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0"/>
          <p:cNvSpPr txBox="1">
            <a:spLocks noGrp="1"/>
          </p:cNvSpPr>
          <p:nvPr>
            <p:ph type="body" idx="1"/>
          </p:nvPr>
        </p:nvSpPr>
        <p:spPr>
          <a:xfrm>
            <a:off x="630277" y="6577609"/>
            <a:ext cx="1972763" cy="138499"/>
          </a:xfrm>
          <a:prstGeom prst="rect">
            <a:avLst/>
          </a:prstGeom>
          <a:noFill/>
          <a:ln>
            <a:noFill/>
          </a:ln>
        </p:spPr>
        <p:txBody>
          <a:bodyPr spcFirstLastPara="1" wrap="square" lIns="0" tIns="0" rIns="0" bIns="0" anchor="b" anchorCtr="0">
            <a:spAutoFit/>
          </a:bodyPr>
          <a:lstStyle>
            <a:lvl1pPr marL="457200" lvl="0" indent="-292100" algn="l">
              <a:lnSpc>
                <a:spcPct val="90000"/>
              </a:lnSpc>
              <a:spcBef>
                <a:spcPts val="0"/>
              </a:spcBef>
              <a:spcAft>
                <a:spcPts val="0"/>
              </a:spcAft>
              <a:buSzPts val="1000"/>
              <a:buFont typeface="Arial"/>
              <a:buChar char="•"/>
              <a:defRPr sz="1000"/>
            </a:lvl1pPr>
            <a:lvl2pPr marL="914400" lvl="1" indent="-292100" algn="l">
              <a:spcBef>
                <a:spcPts val="200"/>
              </a:spcBef>
              <a:spcAft>
                <a:spcPts val="0"/>
              </a:spcAft>
              <a:buSzPts val="1000"/>
              <a:buFont typeface="Arial"/>
              <a:buChar char="–"/>
              <a:defRPr sz="1000"/>
            </a:lvl2pPr>
            <a:lvl3pPr marL="1371600" lvl="2" indent="-292100" algn="l">
              <a:spcBef>
                <a:spcPts val="200"/>
              </a:spcBef>
              <a:spcAft>
                <a:spcPts val="0"/>
              </a:spcAft>
              <a:buSzPts val="1000"/>
              <a:buFont typeface="Arial"/>
              <a:buChar char="•"/>
              <a:defRPr sz="1000"/>
            </a:lvl3pPr>
            <a:lvl4pPr marL="1828800" lvl="3" indent="-292100" algn="l">
              <a:spcBef>
                <a:spcPts val="200"/>
              </a:spcBef>
              <a:spcAft>
                <a:spcPts val="0"/>
              </a:spcAft>
              <a:buSzPts val="1000"/>
              <a:buFont typeface="Arial"/>
              <a:buChar char="–"/>
              <a:defRPr sz="1000"/>
            </a:lvl4pPr>
            <a:lvl5pPr marL="2286000" lvl="4" indent="-292100" algn="l">
              <a:spcBef>
                <a:spcPts val="200"/>
              </a:spcBef>
              <a:spcAft>
                <a:spcPts val="0"/>
              </a:spcAft>
              <a:buSzPts val="1000"/>
              <a:buFont typeface="Arial"/>
              <a:buChar char="»"/>
              <a:defRPr sz="1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70"/>
          <p:cNvSpPr txBox="1">
            <a:spLocks noGrp="1"/>
          </p:cNvSpPr>
          <p:nvPr>
            <p:ph type="body" idx="2"/>
          </p:nvPr>
        </p:nvSpPr>
        <p:spPr>
          <a:xfrm>
            <a:off x="515938" y="1327294"/>
            <a:ext cx="11304587" cy="35401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SzPts val="2800"/>
              <a:buFont typeface="Arial"/>
              <a:buChar char="•"/>
              <a:defRPr b="1"/>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200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1117600" y="1905000"/>
            <a:ext cx="11074400" cy="42560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 name="Rectangle 3">
            <a:extLst>
              <a:ext uri="{FF2B5EF4-FFF2-40B4-BE49-F238E27FC236}">
                <a16:creationId xmlns:a16="http://schemas.microsoft.com/office/drawing/2014/main" id="{533A1EEA-A663-41EB-BB25-64C225B0AF85}"/>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mp; Subtitle (notes)">
  <p:cSld name="2_Title &amp; Subtitle (notes)">
    <p:spTree>
      <p:nvGrpSpPr>
        <p:cNvPr id="1" name="Shape 56"/>
        <p:cNvGrpSpPr/>
        <p:nvPr/>
      </p:nvGrpSpPr>
      <p:grpSpPr>
        <a:xfrm>
          <a:off x="0" y="0"/>
          <a:ext cx="0" cy="0"/>
          <a:chOff x="0" y="0"/>
          <a:chExt cx="0" cy="0"/>
        </a:xfrm>
      </p:grpSpPr>
      <p:sp>
        <p:nvSpPr>
          <p:cNvPr id="57" name="Google Shape;57;p71"/>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1"/>
          <p:cNvSpPr txBox="1">
            <a:spLocks noGrp="1"/>
          </p:cNvSpPr>
          <p:nvPr>
            <p:ph type="body" idx="1"/>
          </p:nvPr>
        </p:nvSpPr>
        <p:spPr>
          <a:xfrm>
            <a:off x="630277" y="6577609"/>
            <a:ext cx="1972763" cy="138499"/>
          </a:xfrm>
          <a:prstGeom prst="rect">
            <a:avLst/>
          </a:prstGeom>
          <a:noFill/>
          <a:ln>
            <a:noFill/>
          </a:ln>
        </p:spPr>
        <p:txBody>
          <a:bodyPr spcFirstLastPara="1" wrap="square" lIns="0" tIns="0" rIns="0" bIns="0" anchor="b" anchorCtr="0">
            <a:spAutoFit/>
          </a:bodyPr>
          <a:lstStyle>
            <a:lvl1pPr marL="457200" lvl="0" indent="-292100" algn="l">
              <a:lnSpc>
                <a:spcPct val="90000"/>
              </a:lnSpc>
              <a:spcBef>
                <a:spcPts val="0"/>
              </a:spcBef>
              <a:spcAft>
                <a:spcPts val="0"/>
              </a:spcAft>
              <a:buSzPts val="1000"/>
              <a:buFont typeface="Arial"/>
              <a:buChar char="•"/>
              <a:defRPr sz="1000"/>
            </a:lvl1pPr>
            <a:lvl2pPr marL="914400" lvl="1" indent="-292100" algn="l">
              <a:spcBef>
                <a:spcPts val="200"/>
              </a:spcBef>
              <a:spcAft>
                <a:spcPts val="0"/>
              </a:spcAft>
              <a:buSzPts val="1000"/>
              <a:buFont typeface="Arial"/>
              <a:buChar char="–"/>
              <a:defRPr sz="1000"/>
            </a:lvl2pPr>
            <a:lvl3pPr marL="1371600" lvl="2" indent="-292100" algn="l">
              <a:spcBef>
                <a:spcPts val="200"/>
              </a:spcBef>
              <a:spcAft>
                <a:spcPts val="0"/>
              </a:spcAft>
              <a:buSzPts val="1000"/>
              <a:buFont typeface="Arial"/>
              <a:buChar char="•"/>
              <a:defRPr sz="1000"/>
            </a:lvl3pPr>
            <a:lvl4pPr marL="1828800" lvl="3" indent="-292100" algn="l">
              <a:spcBef>
                <a:spcPts val="200"/>
              </a:spcBef>
              <a:spcAft>
                <a:spcPts val="0"/>
              </a:spcAft>
              <a:buSzPts val="1000"/>
              <a:buFont typeface="Arial"/>
              <a:buChar char="–"/>
              <a:defRPr sz="1000"/>
            </a:lvl4pPr>
            <a:lvl5pPr marL="2286000" lvl="4" indent="-292100" algn="l">
              <a:spcBef>
                <a:spcPts val="200"/>
              </a:spcBef>
              <a:spcAft>
                <a:spcPts val="0"/>
              </a:spcAft>
              <a:buSzPts val="1000"/>
              <a:buFont typeface="Arial"/>
              <a:buChar char="»"/>
              <a:defRPr sz="1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 name="Google Shape;59;p71"/>
          <p:cNvSpPr txBox="1">
            <a:spLocks noGrp="1"/>
          </p:cNvSpPr>
          <p:nvPr>
            <p:ph type="body" idx="2"/>
          </p:nvPr>
        </p:nvSpPr>
        <p:spPr>
          <a:xfrm>
            <a:off x="515938" y="1327294"/>
            <a:ext cx="11304587" cy="35401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SzPts val="2800"/>
              <a:buFont typeface="Arial"/>
              <a:buChar char="•"/>
              <a:defRPr b="1"/>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772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5EF2CBD-3E6F-9B2F-D44E-B9C71A6159F1}"/>
              </a:ext>
            </a:extLst>
          </p:cNvPr>
          <p:cNvSpPr>
            <a:spLocks noChangeArrowheads="1"/>
          </p:cNvSpPr>
          <p:nvPr userDrawn="1"/>
        </p:nvSpPr>
        <p:spPr bwMode="auto">
          <a:xfrm>
            <a:off x="0" y="6324600"/>
            <a:ext cx="12192000" cy="533400"/>
          </a:xfrm>
          <a:prstGeom prst="rect">
            <a:avLst/>
          </a:prstGeom>
          <a:solidFill>
            <a:srgbClr val="2F7E2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CA" altLang="en-US" sz="1800" dirty="0">
              <a:solidFill>
                <a:srgbClr val="000000"/>
              </a:solidFill>
            </a:endParaRPr>
          </a:p>
        </p:txBody>
      </p:sp>
      <p:sp>
        <p:nvSpPr>
          <p:cNvPr id="3" name="Rectangle 8">
            <a:extLst>
              <a:ext uri="{FF2B5EF4-FFF2-40B4-BE49-F238E27FC236}">
                <a16:creationId xmlns:a16="http://schemas.microsoft.com/office/drawing/2014/main" id="{33BCE905-1BE4-1566-0002-72201C2E16AD}"/>
              </a:ext>
            </a:extLst>
          </p:cNvPr>
          <p:cNvSpPr>
            <a:spLocks noChangeArrowheads="1"/>
          </p:cNvSpPr>
          <p:nvPr userDrawn="1"/>
        </p:nvSpPr>
        <p:spPr bwMode="auto">
          <a:xfrm>
            <a:off x="0" y="0"/>
            <a:ext cx="12192000" cy="533400"/>
          </a:xfrm>
          <a:prstGeom prst="rect">
            <a:avLst/>
          </a:prstGeom>
          <a:solidFill>
            <a:srgbClr val="2F7E2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CA" altLang="en-US" sz="1800" dirty="0">
              <a:solidFill>
                <a:srgbClr val="000000"/>
              </a:solidFill>
            </a:endParaRPr>
          </a:p>
        </p:txBody>
      </p:sp>
      <p:pic>
        <p:nvPicPr>
          <p:cNvPr id="4" name="Picture 9" descr="CTS Logo">
            <a:extLst>
              <a:ext uri="{FF2B5EF4-FFF2-40B4-BE49-F238E27FC236}">
                <a16:creationId xmlns:a16="http://schemas.microsoft.com/office/drawing/2014/main" id="{294E7C34-7AE7-9FBF-7747-64C51F608A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16800" y="5872164"/>
            <a:ext cx="386291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R Guidelines Logo">
            <a:extLst>
              <a:ext uri="{FF2B5EF4-FFF2-40B4-BE49-F238E27FC236}">
                <a16:creationId xmlns:a16="http://schemas.microsoft.com/office/drawing/2014/main" id="{F956E878-B761-8D84-5974-8EFBABF531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736601"/>
            <a:ext cx="325331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COPD Logo">
            <a:extLst>
              <a:ext uri="{FF2B5EF4-FFF2-40B4-BE49-F238E27FC236}">
                <a16:creationId xmlns:a16="http://schemas.microsoft.com/office/drawing/2014/main" id="{5926D660-38CC-1494-B472-538DEE1D0FC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60001" y="584200"/>
            <a:ext cx="15367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3202" name="Rectangle 2"/>
          <p:cNvSpPr>
            <a:spLocks noGrp="1" noChangeArrowheads="1"/>
          </p:cNvSpPr>
          <p:nvPr>
            <p:ph type="ctrTitle"/>
          </p:nvPr>
        </p:nvSpPr>
        <p:spPr>
          <a:xfrm>
            <a:off x="914400" y="2209800"/>
            <a:ext cx="10363200" cy="1143000"/>
          </a:xfrm>
          <a:solidFill>
            <a:srgbClr val="2F7E20"/>
          </a:solidFill>
        </p:spPr>
        <p:txBody>
          <a:bodyPr/>
          <a:lstStyle>
            <a:lvl1pPr algn="ctr">
              <a:defRPr sz="4000">
                <a:solidFill>
                  <a:schemeClr val="bg1"/>
                </a:solidFill>
              </a:defRPr>
            </a:lvl1pPr>
          </a:lstStyle>
          <a:p>
            <a:pPr lvl="0"/>
            <a:r>
              <a:rPr lang="en-GB" noProof="0"/>
              <a:t>Click to edit Master title style</a:t>
            </a:r>
          </a:p>
        </p:txBody>
      </p:sp>
      <p:sp>
        <p:nvSpPr>
          <p:cNvPr id="1203203" name="Rectangle 3"/>
          <p:cNvSpPr>
            <a:spLocks noGrp="1" noChangeArrowheads="1"/>
          </p:cNvSpPr>
          <p:nvPr>
            <p:ph type="subTitle" idx="1"/>
          </p:nvPr>
        </p:nvSpPr>
        <p:spPr>
          <a:xfrm>
            <a:off x="1828800" y="3529013"/>
            <a:ext cx="8534400" cy="1752600"/>
          </a:xfrm>
        </p:spPr>
        <p:txBody>
          <a:bodyPr/>
          <a:lstStyle>
            <a:lvl1pPr algn="ctr">
              <a:defRPr sz="3000" b="1"/>
            </a:lvl1pPr>
          </a:lstStyle>
          <a:p>
            <a:pPr lvl="0"/>
            <a:r>
              <a:rPr lang="en-GB" noProof="0"/>
              <a:t>Click to edit Master subtitle style</a:t>
            </a:r>
          </a:p>
        </p:txBody>
      </p:sp>
      <p:sp>
        <p:nvSpPr>
          <p:cNvPr id="7" name="Rectangle 4">
            <a:extLst>
              <a:ext uri="{FF2B5EF4-FFF2-40B4-BE49-F238E27FC236}">
                <a16:creationId xmlns:a16="http://schemas.microsoft.com/office/drawing/2014/main" id="{942D1D90-EC58-F309-DE37-EE1D63D95984}"/>
              </a:ext>
            </a:extLst>
          </p:cNvPr>
          <p:cNvSpPr>
            <a:spLocks noGrp="1" noChangeArrowheads="1"/>
          </p:cNvSpPr>
          <p:nvPr>
            <p:ph type="dt" sz="half" idx="10"/>
          </p:nvPr>
        </p:nvSpPr>
        <p:spPr bwMode="auto">
          <a:xfrm>
            <a:off x="9144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b="0" dirty="0">
                <a:solidFill>
                  <a:srgbClr val="000000"/>
                </a:solidFill>
                <a:latin typeface="Arial" pitchFamily="34" charset="0"/>
                <a:ea typeface="+mn-ea"/>
              </a:defRPr>
            </a:lvl1pPr>
          </a:lstStyle>
          <a:p>
            <a:pPr>
              <a:defRPr/>
            </a:pPr>
            <a:endParaRPr lang="en-GB" dirty="0"/>
          </a:p>
        </p:txBody>
      </p:sp>
      <p:sp>
        <p:nvSpPr>
          <p:cNvPr id="8" name="Rectangle 5">
            <a:extLst>
              <a:ext uri="{FF2B5EF4-FFF2-40B4-BE49-F238E27FC236}">
                <a16:creationId xmlns:a16="http://schemas.microsoft.com/office/drawing/2014/main" id="{CA01A307-599D-8C49-526C-40CFE7932860}"/>
              </a:ext>
            </a:extLst>
          </p:cNvPr>
          <p:cNvSpPr>
            <a:spLocks noGrp="1" noChangeArrowheads="1"/>
          </p:cNvSpPr>
          <p:nvPr>
            <p:ph type="ftr" sz="quarter" idx="11"/>
          </p:nvPr>
        </p:nvSpPr>
        <p:spPr bwMode="auto">
          <a:xfrm>
            <a:off x="4165600" y="62484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b="0" dirty="0">
                <a:solidFill>
                  <a:srgbClr val="000000"/>
                </a:solidFill>
                <a:latin typeface="Arial" pitchFamily="34" charset="0"/>
                <a:ea typeface="+mn-ea"/>
              </a:defRPr>
            </a:lvl1pPr>
          </a:lstStyle>
          <a:p>
            <a:pPr>
              <a:defRPr/>
            </a:pPr>
            <a:endParaRPr lang="en-GB" dirty="0"/>
          </a:p>
        </p:txBody>
      </p:sp>
      <p:sp>
        <p:nvSpPr>
          <p:cNvPr id="9" name="Rectangle 6">
            <a:extLst>
              <a:ext uri="{FF2B5EF4-FFF2-40B4-BE49-F238E27FC236}">
                <a16:creationId xmlns:a16="http://schemas.microsoft.com/office/drawing/2014/main" id="{7C15F4CB-71A7-2AB9-29BB-566090E1D6AF}"/>
              </a:ext>
            </a:extLst>
          </p:cNvPr>
          <p:cNvSpPr>
            <a:spLocks noGrp="1" noChangeArrowheads="1"/>
          </p:cNvSpPr>
          <p:nvPr>
            <p:ph type="sldNum" sz="quarter" idx="12"/>
          </p:nvPr>
        </p:nvSpPr>
        <p:spPr bwMode="auto">
          <a:xfrm>
            <a:off x="87376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127E1E3E-83F8-47F8-AB0E-25A3CABC4BFE}" type="slidenum">
              <a:rPr lang="en-GB" altLang="en-US"/>
              <a:pPr/>
              <a:t>‹N°›</a:t>
            </a:fld>
            <a:endParaRPr lang="en-GB" altLang="en-US" dirty="0"/>
          </a:p>
        </p:txBody>
      </p:sp>
    </p:spTree>
    <p:extLst>
      <p:ext uri="{BB962C8B-B14F-4D97-AF65-F5344CB8AC3E}">
        <p14:creationId xmlns:p14="http://schemas.microsoft.com/office/powerpoint/2010/main" val="152663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720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378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3582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3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872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01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8676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062038"/>
            <a:ext cx="2590800" cy="491966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914400" y="1062038"/>
            <a:ext cx="7569200" cy="4919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94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547B64D4-E879-4707-BFF5-B07A19A04E27}"/>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DA839-D3C0-41CB-ACF9-720C531FDC38}" type="datetimeFigureOut">
              <a:rPr lang="en-CA" smtClean="0">
                <a:solidFill>
                  <a:prstClr val="black">
                    <a:tint val="75000"/>
                  </a:prstClr>
                </a:solidFill>
              </a:rPr>
              <a:pPr/>
              <a:t>2024-05-09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3B9601-42D4-4B10-B0FF-E1E54D2DF55A}" type="slidenum">
              <a:rPr lang="en-CA" smtClean="0">
                <a:solidFill>
                  <a:prstClr val="black">
                    <a:tint val="75000"/>
                  </a:prstClr>
                </a:solidFill>
              </a:rPr>
              <a:pPr/>
              <a:t>‹N°›</a:t>
            </a:fld>
            <a:endParaRPr lang="en-CA" dirty="0">
              <a:solidFill>
                <a:prstClr val="black">
                  <a:tint val="75000"/>
                </a:prstClr>
              </a:solidFill>
            </a:endParaRPr>
          </a:p>
        </p:txBody>
      </p:sp>
    </p:spTree>
    <p:extLst>
      <p:ext uri="{BB962C8B-B14F-4D97-AF65-F5344CB8AC3E}">
        <p14:creationId xmlns:p14="http://schemas.microsoft.com/office/powerpoint/2010/main" val="305818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6DA839-D3C0-41CB-ACF9-720C531FDC38}" type="datetimeFigureOut">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2024-05-09</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B9601-42D4-4B10-B0FF-E1E54D2DF55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68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E7E4-8A7D-6FA6-1FA6-65826FCE8DB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5D4266D-C947-32A5-694D-4C3DB1600E8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40036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624852" y="1004345"/>
            <a:ext cx="6942293" cy="472439"/>
          </a:xfrm>
          <a:prstGeom prst="rect">
            <a:avLst/>
          </a:prstGeom>
        </p:spPr>
        <p:txBody>
          <a:bodyPr lIns="0" tIns="0" rIns="0" bIns="0"/>
          <a:lstStyle>
            <a:lvl1pPr>
              <a:defRPr sz="3375" b="1" i="0">
                <a:solidFill>
                  <a:srgbClr val="231F20"/>
                </a:solidFill>
                <a:latin typeface="Calibri"/>
                <a:cs typeface="Calibri"/>
              </a:defRPr>
            </a:lvl1pPr>
          </a:lstStyle>
          <a:p>
            <a:endParaRPr/>
          </a:p>
        </p:txBody>
      </p:sp>
      <p:sp>
        <p:nvSpPr>
          <p:cNvPr id="3" name="Holder 3"/>
          <p:cNvSpPr>
            <a:spLocks noGrp="1"/>
          </p:cNvSpPr>
          <p:nvPr>
            <p:ph type="body" idx="1"/>
          </p:nvPr>
        </p:nvSpPr>
        <p:spPr>
          <a:xfrm>
            <a:off x="609601" y="1577340"/>
            <a:ext cx="10972798"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5281" y="6377940"/>
            <a:ext cx="3901438"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5/9/2024</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dirty="0"/>
          </a:p>
        </p:txBody>
      </p:sp>
    </p:spTree>
    <p:extLst>
      <p:ext uri="{BB962C8B-B14F-4D97-AF65-F5344CB8AC3E}">
        <p14:creationId xmlns:p14="http://schemas.microsoft.com/office/powerpoint/2010/main" val="216331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English" descr="A picture containing text, sport&#10;&#10;Description automatically generated">
            <a:extLst>
              <a:ext uri="{FF2B5EF4-FFF2-40B4-BE49-F238E27FC236}">
                <a16:creationId xmlns:a16="http://schemas.microsoft.com/office/drawing/2014/main" id="{E577E6E9-BD36-4DDD-9FC4-A5436399F2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29" y="0"/>
            <a:ext cx="12208330" cy="6858000"/>
          </a:xfrm>
          <a:prstGeom prst="rect">
            <a:avLst/>
          </a:prstGeom>
        </p:spPr>
      </p:pic>
      <p:pic>
        <p:nvPicPr>
          <p:cNvPr id="7" name="French" descr="A picture containing text, sport&#10;&#10;Description automatically generated" hidden="1">
            <a:extLst>
              <a:ext uri="{FF2B5EF4-FFF2-40B4-BE49-F238E27FC236}">
                <a16:creationId xmlns:a16="http://schemas.microsoft.com/office/drawing/2014/main" id="{B275BB49-6BF2-4EB5-8F8F-47A75DCBA1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29" y="0"/>
            <a:ext cx="12208329" cy="6858000"/>
          </a:xfrm>
          <a:prstGeom prst="rect">
            <a:avLst/>
          </a:prstGeom>
        </p:spPr>
      </p:pic>
      <p:sp>
        <p:nvSpPr>
          <p:cNvPr id="2" name="Title 1">
            <a:extLst>
              <a:ext uri="{FF2B5EF4-FFF2-40B4-BE49-F238E27FC236}">
                <a16:creationId xmlns:a16="http://schemas.microsoft.com/office/drawing/2014/main" id="{3AF514EA-4B55-483F-9926-D612BE6DB2F6}"/>
              </a:ext>
            </a:extLst>
          </p:cNvPr>
          <p:cNvSpPr>
            <a:spLocks noGrp="1"/>
          </p:cNvSpPr>
          <p:nvPr>
            <p:ph type="ctrTitle"/>
          </p:nvPr>
        </p:nvSpPr>
        <p:spPr>
          <a:xfrm>
            <a:off x="276225" y="2643725"/>
            <a:ext cx="7191375" cy="376236"/>
          </a:xfrm>
        </p:spPr>
        <p:txBody>
          <a:bodyPr lIns="0" tIns="0" rIns="0" bIns="0" anchor="t">
            <a:noAutofit/>
          </a:bodyPr>
          <a:lstStyle>
            <a:lvl1pPr algn="l">
              <a:defRPr sz="1400" b="0">
                <a:solidFill>
                  <a:schemeClr val="bg1"/>
                </a:solidFill>
              </a:defRPr>
            </a:lvl1pPr>
          </a:lstStyle>
          <a:p>
            <a:endParaRPr lang="en-GB"/>
          </a:p>
        </p:txBody>
      </p:sp>
      <p:sp>
        <p:nvSpPr>
          <p:cNvPr id="3" name="Subtitle 2">
            <a:extLst>
              <a:ext uri="{FF2B5EF4-FFF2-40B4-BE49-F238E27FC236}">
                <a16:creationId xmlns:a16="http://schemas.microsoft.com/office/drawing/2014/main" id="{1DD2CD6A-CCD1-4D47-80F7-EDE16F88533D}"/>
              </a:ext>
            </a:extLst>
          </p:cNvPr>
          <p:cNvSpPr>
            <a:spLocks noGrp="1"/>
          </p:cNvSpPr>
          <p:nvPr>
            <p:ph type="subTitle" idx="1"/>
          </p:nvPr>
        </p:nvSpPr>
        <p:spPr>
          <a:xfrm>
            <a:off x="276225" y="3240088"/>
            <a:ext cx="6276975" cy="1655762"/>
          </a:xfrm>
        </p:spPr>
        <p:txBody>
          <a:bodyPr lIns="0" tIns="0" rIns="0" bIns="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descr="Logo&#10;&#10;Description automatically generated">
            <a:extLst>
              <a:ext uri="{FF2B5EF4-FFF2-40B4-BE49-F238E27FC236}">
                <a16:creationId xmlns:a16="http://schemas.microsoft.com/office/drawing/2014/main" id="{D9BDB0E9-6FD7-49B1-A1A3-F245F34DA7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998" y="260838"/>
            <a:ext cx="1733935" cy="420459"/>
          </a:xfrm>
          <a:prstGeom prst="rect">
            <a:avLst/>
          </a:prstGeom>
        </p:spPr>
      </p:pic>
    </p:spTree>
    <p:extLst>
      <p:ext uri="{BB962C8B-B14F-4D97-AF65-F5344CB8AC3E}">
        <p14:creationId xmlns:p14="http://schemas.microsoft.com/office/powerpoint/2010/main" val="229314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English" descr="Two people walking&#10;&#10;Description automatically generated with medium confidence">
            <a:extLst>
              <a:ext uri="{FF2B5EF4-FFF2-40B4-BE49-F238E27FC236}">
                <a16:creationId xmlns:a16="http://schemas.microsoft.com/office/drawing/2014/main" id="{8674825F-A1D8-4F84-B530-D6B8A14E67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French" descr="A person and person walking&#10;&#10;Description automatically generated with low confidence" hidden="1">
            <a:extLst>
              <a:ext uri="{FF2B5EF4-FFF2-40B4-BE49-F238E27FC236}">
                <a16:creationId xmlns:a16="http://schemas.microsoft.com/office/drawing/2014/main" id="{C273E63C-04C3-4477-B719-D5F757CE45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F514EA-4B55-483F-9926-D612BE6DB2F6}"/>
              </a:ext>
            </a:extLst>
          </p:cNvPr>
          <p:cNvSpPr>
            <a:spLocks noGrp="1"/>
          </p:cNvSpPr>
          <p:nvPr>
            <p:ph type="ctrTitle"/>
          </p:nvPr>
        </p:nvSpPr>
        <p:spPr>
          <a:xfrm>
            <a:off x="276225" y="3290555"/>
            <a:ext cx="6810375" cy="359644"/>
          </a:xfrm>
        </p:spPr>
        <p:txBody>
          <a:bodyPr lIns="0" tIns="0" rIns="0" bIns="0" anchor="t">
            <a:noAutofit/>
          </a:bodyPr>
          <a:lstStyle>
            <a:lvl1pPr algn="l">
              <a:defRPr sz="1400" b="0">
                <a:solidFill>
                  <a:schemeClr val="bg1"/>
                </a:solidFill>
              </a:defRPr>
            </a:lvl1pPr>
          </a:lstStyle>
          <a:p>
            <a:endParaRPr lang="en-GB"/>
          </a:p>
        </p:txBody>
      </p:sp>
      <p:sp>
        <p:nvSpPr>
          <p:cNvPr id="3" name="Subtitle 2">
            <a:extLst>
              <a:ext uri="{FF2B5EF4-FFF2-40B4-BE49-F238E27FC236}">
                <a16:creationId xmlns:a16="http://schemas.microsoft.com/office/drawing/2014/main" id="{1DD2CD6A-CCD1-4D47-80F7-EDE16F88533D}"/>
              </a:ext>
            </a:extLst>
          </p:cNvPr>
          <p:cNvSpPr>
            <a:spLocks noGrp="1"/>
          </p:cNvSpPr>
          <p:nvPr>
            <p:ph type="subTitle" idx="1"/>
          </p:nvPr>
        </p:nvSpPr>
        <p:spPr>
          <a:xfrm>
            <a:off x="276225" y="3794088"/>
            <a:ext cx="6368168" cy="1655762"/>
          </a:xfrm>
        </p:spPr>
        <p:txBody>
          <a:bodyPr lIns="0" tIns="0" rIns="0" bIns="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D5D09505-0CA4-4B74-9C2E-9FFCFDFA8C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998" y="260838"/>
            <a:ext cx="1733935" cy="420459"/>
          </a:xfrm>
          <a:prstGeom prst="rect">
            <a:avLst/>
          </a:prstGeom>
        </p:spPr>
      </p:pic>
    </p:spTree>
    <p:extLst>
      <p:ext uri="{BB962C8B-B14F-4D97-AF65-F5344CB8AC3E}">
        <p14:creationId xmlns:p14="http://schemas.microsoft.com/office/powerpoint/2010/main" val="1485158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A8C6-A4DB-4AF3-AE80-D601E2D569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323499-CCBC-4BC1-81C4-7A5E559CC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F0AE88F-AE0C-410C-B0AB-DC7A6304A4B9}"/>
              </a:ext>
            </a:extLst>
          </p:cNvPr>
          <p:cNvSpPr>
            <a:spLocks noGrp="1"/>
          </p:cNvSpPr>
          <p:nvPr>
            <p:ph type="ftr" sz="quarter" idx="11"/>
          </p:nvPr>
        </p:nvSpPr>
        <p:spPr/>
        <p:txBody>
          <a:bodyPr/>
          <a:lstStyle/>
          <a:p>
            <a:endParaRPr lang="en-GB">
              <a:solidFill>
                <a:srgbClr val="888888"/>
              </a:solidFill>
            </a:endParaRPr>
          </a:p>
        </p:txBody>
      </p:sp>
      <p:sp>
        <p:nvSpPr>
          <p:cNvPr id="6" name="Slide Number Placeholder 5">
            <a:extLst>
              <a:ext uri="{FF2B5EF4-FFF2-40B4-BE49-F238E27FC236}">
                <a16:creationId xmlns:a16="http://schemas.microsoft.com/office/drawing/2014/main" id="{12E9F23C-0C52-4902-AEC3-3B4813AB5844}"/>
              </a:ext>
            </a:extLst>
          </p:cNvPr>
          <p:cNvSpPr>
            <a:spLocks noGrp="1"/>
          </p:cNvSpPr>
          <p:nvPr>
            <p:ph type="sldNum" sz="quarter" idx="12"/>
          </p:nvPr>
        </p:nvSpPr>
        <p:spPr/>
        <p:txBody>
          <a:bodyPr/>
          <a:lstStyle/>
          <a:p>
            <a:fld id="{74B80294-A9DC-4F07-B417-E13862A59E4F}" type="slidenum">
              <a:rPr lang="en-GB" smtClean="0">
                <a:solidFill>
                  <a:srgbClr val="000000">
                    <a:tint val="75000"/>
                  </a:srgbClr>
                </a:solidFill>
              </a:rPr>
              <a:pPr/>
              <a:t>‹N°›</a:t>
            </a:fld>
            <a:endParaRPr lang="en-GB">
              <a:solidFill>
                <a:srgbClr val="000000">
                  <a:tint val="75000"/>
                </a:srgbClr>
              </a:solidFill>
            </a:endParaRPr>
          </a:p>
        </p:txBody>
      </p:sp>
      <p:sp>
        <p:nvSpPr>
          <p:cNvPr id="7" name="ZoneTexte 1">
            <a:extLst>
              <a:ext uri="{FF2B5EF4-FFF2-40B4-BE49-F238E27FC236}">
                <a16:creationId xmlns:a16="http://schemas.microsoft.com/office/drawing/2014/main" id="{11C30BCD-5803-432B-B7EE-9E6F0E68371A}"/>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2899315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12A31-3984-4537-A2DA-EE548CD385B7}"/>
              </a:ext>
            </a:extLst>
          </p:cNvPr>
          <p:cNvSpPr/>
          <p:nvPr userDrawn="1"/>
        </p:nvSpPr>
        <p:spPr>
          <a:xfrm>
            <a:off x="7307943" y="2850243"/>
            <a:ext cx="4884057" cy="12972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srgbClr val="FFFFFF"/>
              </a:solidFill>
            </a:endParaRPr>
          </a:p>
        </p:txBody>
      </p:sp>
      <p:sp>
        <p:nvSpPr>
          <p:cNvPr id="2" name="Title 1">
            <a:extLst>
              <a:ext uri="{FF2B5EF4-FFF2-40B4-BE49-F238E27FC236}">
                <a16:creationId xmlns:a16="http://schemas.microsoft.com/office/drawing/2014/main" id="{F2F09D99-F033-4F5C-9A76-EE6C2CF72DDC}"/>
              </a:ext>
            </a:extLst>
          </p:cNvPr>
          <p:cNvSpPr>
            <a:spLocks noGrp="1"/>
          </p:cNvSpPr>
          <p:nvPr>
            <p:ph type="title"/>
          </p:nvPr>
        </p:nvSpPr>
        <p:spPr>
          <a:xfrm>
            <a:off x="7366958" y="2855343"/>
            <a:ext cx="4330462" cy="1259457"/>
          </a:xfrm>
        </p:spPr>
        <p:txBody>
          <a:bodyPr anchor="ctr">
            <a:normAutofit/>
          </a:bodyPr>
          <a:lstStyle>
            <a:lvl1pPr>
              <a:lnSpc>
                <a:spcPct val="70000"/>
              </a:lnSpc>
              <a:defRPr sz="2800" cap="all" spc="300" baseline="0">
                <a:solidFill>
                  <a:schemeClr val="bg1"/>
                </a:solidFill>
                <a:latin typeface="Flood Std" panose="03090602040405060206" pitchFamily="66"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2D23DD-4E49-47A1-86C9-D630CB9395A7}"/>
              </a:ext>
            </a:extLst>
          </p:cNvPr>
          <p:cNvSpPr>
            <a:spLocks noGrp="1"/>
          </p:cNvSpPr>
          <p:nvPr>
            <p:ph type="body" idx="1"/>
          </p:nvPr>
        </p:nvSpPr>
        <p:spPr>
          <a:xfrm>
            <a:off x="7366958" y="4209901"/>
            <a:ext cx="4554748" cy="1155729"/>
          </a:xfrm>
        </p:spPr>
        <p:txBody>
          <a:bodyPr>
            <a:normAutofit/>
          </a:bodyPr>
          <a:lstStyle>
            <a:lvl1pPr marL="0" indent="0" algn="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Logo&#10;&#10;Description automatically generated">
            <a:extLst>
              <a:ext uri="{FF2B5EF4-FFF2-40B4-BE49-F238E27FC236}">
                <a16:creationId xmlns:a16="http://schemas.microsoft.com/office/drawing/2014/main" id="{C4A215E5-CCA6-4C5D-A80E-09AC3A3D8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998" y="260838"/>
            <a:ext cx="1733935" cy="420459"/>
          </a:xfrm>
          <a:prstGeom prst="rect">
            <a:avLst/>
          </a:prstGeom>
        </p:spPr>
      </p:pic>
    </p:spTree>
    <p:extLst>
      <p:ext uri="{BB962C8B-B14F-4D97-AF65-F5344CB8AC3E}">
        <p14:creationId xmlns:p14="http://schemas.microsoft.com/office/powerpoint/2010/main" val="3352526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D8E9E1-053A-4C36-B416-CF78D861C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CA31A4F-1D97-43CD-9A45-7669C0CD04C8}"/>
              </a:ext>
            </a:extLst>
          </p:cNvPr>
          <p:cNvSpPr/>
          <p:nvPr userDrawn="1"/>
        </p:nvSpPr>
        <p:spPr>
          <a:xfrm>
            <a:off x="6927012" y="2804886"/>
            <a:ext cx="5264988" cy="1342571"/>
          </a:xfrm>
          <a:prstGeom prst="rect">
            <a:avLst/>
          </a:prstGeom>
          <a:solidFill>
            <a:srgbClr val="9D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srgbClr val="FFFFFF"/>
              </a:solidFill>
            </a:endParaRPr>
          </a:p>
        </p:txBody>
      </p:sp>
      <p:sp>
        <p:nvSpPr>
          <p:cNvPr id="2" name="Title 1">
            <a:extLst>
              <a:ext uri="{FF2B5EF4-FFF2-40B4-BE49-F238E27FC236}">
                <a16:creationId xmlns:a16="http://schemas.microsoft.com/office/drawing/2014/main" id="{F2F09D99-F033-4F5C-9A76-EE6C2CF72DDC}"/>
              </a:ext>
            </a:extLst>
          </p:cNvPr>
          <p:cNvSpPr>
            <a:spLocks noGrp="1"/>
          </p:cNvSpPr>
          <p:nvPr>
            <p:ph type="title"/>
          </p:nvPr>
        </p:nvSpPr>
        <p:spPr>
          <a:xfrm>
            <a:off x="6927011" y="2855343"/>
            <a:ext cx="4770409" cy="1259457"/>
          </a:xfrm>
        </p:spPr>
        <p:txBody>
          <a:bodyPr anchor="ctr">
            <a:normAutofit/>
          </a:bodyPr>
          <a:lstStyle>
            <a:lvl1pPr>
              <a:lnSpc>
                <a:spcPct val="70000"/>
              </a:lnSpc>
              <a:defRPr sz="2800" cap="all" spc="300" baseline="0">
                <a:solidFill>
                  <a:schemeClr val="bg1"/>
                </a:solidFill>
                <a:latin typeface="Flood Std" panose="03090602040405060206" pitchFamily="66"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2D23DD-4E49-47A1-86C9-D630CB9395A7}"/>
              </a:ext>
            </a:extLst>
          </p:cNvPr>
          <p:cNvSpPr>
            <a:spLocks noGrp="1"/>
          </p:cNvSpPr>
          <p:nvPr>
            <p:ph type="body" idx="1"/>
          </p:nvPr>
        </p:nvSpPr>
        <p:spPr>
          <a:xfrm>
            <a:off x="7392836" y="4209901"/>
            <a:ext cx="4520242" cy="1155729"/>
          </a:xfrm>
        </p:spPr>
        <p:txBody>
          <a:bodyPr>
            <a:normAutofit/>
          </a:bodyPr>
          <a:lstStyle>
            <a:lvl1pPr marL="0" indent="0" algn="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484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5"/>
          <p:cNvSpPr txBox="1">
            <a:spLocks noGrp="1"/>
          </p:cNvSpPr>
          <p:nvPr>
            <p:ph type="title"/>
          </p:nvPr>
        </p:nvSpPr>
        <p:spPr>
          <a:xfrm>
            <a:off x="963084" y="4406903"/>
            <a:ext cx="10363200" cy="136207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Arial"/>
              <a:buNone/>
              <a:defRPr sz="2000"/>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4" name="Google Shape;34;p65"/>
          <p:cNvSpPr txBox="1">
            <a:spLocks noGrp="1"/>
          </p:cNvSpPr>
          <p:nvPr>
            <p:ph type="ftr" idx="11"/>
          </p:nvPr>
        </p:nvSpPr>
        <p:spPr>
          <a:xfrm>
            <a:off x="7749209" y="621058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 name="Rectangle 4">
            <a:extLst>
              <a:ext uri="{FF2B5EF4-FFF2-40B4-BE49-F238E27FC236}">
                <a16:creationId xmlns:a16="http://schemas.microsoft.com/office/drawing/2014/main" id="{9F1B36D7-CB0A-4A30-A651-37244DD21890}"/>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2B21-1D60-490A-B8B4-8268D4B5A9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E7CFAB-2100-4778-A1A8-A35239323AA2}"/>
              </a:ext>
            </a:extLst>
          </p:cNvPr>
          <p:cNvSpPr>
            <a:spLocks noGrp="1"/>
          </p:cNvSpPr>
          <p:nvPr>
            <p:ph sz="half" idx="1"/>
          </p:nvPr>
        </p:nvSpPr>
        <p:spPr>
          <a:xfrm>
            <a:off x="388189" y="1431988"/>
            <a:ext cx="5631611" cy="4339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7FCAF8-9D95-4A84-9858-4CEC36E08C9C}"/>
              </a:ext>
            </a:extLst>
          </p:cNvPr>
          <p:cNvSpPr>
            <a:spLocks noGrp="1"/>
          </p:cNvSpPr>
          <p:nvPr>
            <p:ph sz="half" idx="2"/>
          </p:nvPr>
        </p:nvSpPr>
        <p:spPr>
          <a:xfrm>
            <a:off x="6172202" y="1431988"/>
            <a:ext cx="5631611" cy="4339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5FAA6021-9C55-443F-8DD0-E088422C4D1B}"/>
              </a:ext>
            </a:extLst>
          </p:cNvPr>
          <p:cNvSpPr>
            <a:spLocks noGrp="1"/>
          </p:cNvSpPr>
          <p:nvPr>
            <p:ph type="ftr" sz="quarter" idx="11"/>
          </p:nvPr>
        </p:nvSpPr>
        <p:spPr/>
        <p:txBody>
          <a:bodyPr/>
          <a:lstStyle/>
          <a:p>
            <a:endParaRPr lang="en-GB">
              <a:solidFill>
                <a:srgbClr val="888888"/>
              </a:solidFill>
            </a:endParaRPr>
          </a:p>
        </p:txBody>
      </p:sp>
      <p:sp>
        <p:nvSpPr>
          <p:cNvPr id="7" name="Slide Number Placeholder 6">
            <a:extLst>
              <a:ext uri="{FF2B5EF4-FFF2-40B4-BE49-F238E27FC236}">
                <a16:creationId xmlns:a16="http://schemas.microsoft.com/office/drawing/2014/main" id="{623BD848-A2A5-4396-9500-253880142FF5}"/>
              </a:ext>
            </a:extLst>
          </p:cNvPr>
          <p:cNvSpPr>
            <a:spLocks noGrp="1"/>
          </p:cNvSpPr>
          <p:nvPr>
            <p:ph type="sldNum" sz="quarter" idx="12"/>
          </p:nvPr>
        </p:nvSpPr>
        <p:spPr/>
        <p:txBody>
          <a:bodyPr/>
          <a:lstStyle/>
          <a:p>
            <a:fld id="{74B80294-A9DC-4F07-B417-E13862A59E4F}" type="slidenum">
              <a:rPr lang="en-GB" smtClean="0">
                <a:solidFill>
                  <a:srgbClr val="000000">
                    <a:tint val="75000"/>
                  </a:srgbClr>
                </a:solidFill>
              </a:rPr>
              <a:pPr/>
              <a:t>‹N°›</a:t>
            </a:fld>
            <a:endParaRPr lang="en-GB">
              <a:solidFill>
                <a:srgbClr val="000000">
                  <a:tint val="75000"/>
                </a:srgbClr>
              </a:solidFill>
            </a:endParaRPr>
          </a:p>
        </p:txBody>
      </p:sp>
      <p:sp>
        <p:nvSpPr>
          <p:cNvPr id="8" name="ZoneTexte 1">
            <a:extLst>
              <a:ext uri="{FF2B5EF4-FFF2-40B4-BE49-F238E27FC236}">
                <a16:creationId xmlns:a16="http://schemas.microsoft.com/office/drawing/2014/main" id="{A661F482-EAD0-44F1-B947-5C1084AFD24C}"/>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1891157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AAF475-A6B7-44A1-B9BF-30E0B1197C78}"/>
              </a:ext>
            </a:extLst>
          </p:cNvPr>
          <p:cNvSpPr>
            <a:spLocks noGrp="1"/>
          </p:cNvSpPr>
          <p:nvPr>
            <p:ph type="body" idx="1"/>
          </p:nvPr>
        </p:nvSpPr>
        <p:spPr>
          <a:xfrm>
            <a:off x="388190" y="1309686"/>
            <a:ext cx="56093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F34AA-1D64-4FDE-85BF-78187B81F04E}"/>
              </a:ext>
            </a:extLst>
          </p:cNvPr>
          <p:cNvSpPr>
            <a:spLocks noGrp="1"/>
          </p:cNvSpPr>
          <p:nvPr>
            <p:ph sz="half" idx="2"/>
          </p:nvPr>
        </p:nvSpPr>
        <p:spPr>
          <a:xfrm>
            <a:off x="388190" y="2133598"/>
            <a:ext cx="5609386" cy="3740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FB1C1A-23BD-4C6C-B5C5-05D929FB31D5}"/>
              </a:ext>
            </a:extLst>
          </p:cNvPr>
          <p:cNvSpPr>
            <a:spLocks noGrp="1"/>
          </p:cNvSpPr>
          <p:nvPr>
            <p:ph type="body" sz="quarter" idx="3"/>
          </p:nvPr>
        </p:nvSpPr>
        <p:spPr>
          <a:xfrm>
            <a:off x="6172199" y="1309686"/>
            <a:ext cx="56093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D7794-8C7D-4890-90C3-6008C176ACA2}"/>
              </a:ext>
            </a:extLst>
          </p:cNvPr>
          <p:cNvSpPr>
            <a:spLocks noGrp="1"/>
          </p:cNvSpPr>
          <p:nvPr>
            <p:ph sz="quarter" idx="4"/>
          </p:nvPr>
        </p:nvSpPr>
        <p:spPr>
          <a:xfrm>
            <a:off x="6172199" y="2133598"/>
            <a:ext cx="5609385" cy="3740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CFD45857-FE4A-4626-8FB9-510D693F89C9}"/>
              </a:ext>
            </a:extLst>
          </p:cNvPr>
          <p:cNvSpPr>
            <a:spLocks noGrp="1"/>
          </p:cNvSpPr>
          <p:nvPr>
            <p:ph type="ftr" sz="quarter" idx="11"/>
          </p:nvPr>
        </p:nvSpPr>
        <p:spPr/>
        <p:txBody>
          <a:bodyPr/>
          <a:lstStyle/>
          <a:p>
            <a:endParaRPr lang="en-GB">
              <a:solidFill>
                <a:srgbClr val="888888"/>
              </a:solidFill>
            </a:endParaRPr>
          </a:p>
        </p:txBody>
      </p:sp>
      <p:sp>
        <p:nvSpPr>
          <p:cNvPr id="9" name="Slide Number Placeholder 8">
            <a:extLst>
              <a:ext uri="{FF2B5EF4-FFF2-40B4-BE49-F238E27FC236}">
                <a16:creationId xmlns:a16="http://schemas.microsoft.com/office/drawing/2014/main" id="{548A97AF-B051-4B6C-8DBA-3E14EC0EA529}"/>
              </a:ext>
            </a:extLst>
          </p:cNvPr>
          <p:cNvSpPr>
            <a:spLocks noGrp="1"/>
          </p:cNvSpPr>
          <p:nvPr>
            <p:ph type="sldNum" sz="quarter" idx="12"/>
          </p:nvPr>
        </p:nvSpPr>
        <p:spPr/>
        <p:txBody>
          <a:bodyPr/>
          <a:lstStyle/>
          <a:p>
            <a:fld id="{74B80294-A9DC-4F07-B417-E13862A59E4F}" type="slidenum">
              <a:rPr lang="en-GB" smtClean="0">
                <a:solidFill>
                  <a:srgbClr val="000000">
                    <a:tint val="75000"/>
                  </a:srgbClr>
                </a:solidFill>
              </a:rPr>
              <a:pPr/>
              <a:t>‹N°›</a:t>
            </a:fld>
            <a:endParaRPr lang="en-GB">
              <a:solidFill>
                <a:srgbClr val="000000">
                  <a:tint val="75000"/>
                </a:srgbClr>
              </a:solidFill>
            </a:endParaRPr>
          </a:p>
        </p:txBody>
      </p:sp>
      <p:sp>
        <p:nvSpPr>
          <p:cNvPr id="7" name="Title 6">
            <a:extLst>
              <a:ext uri="{FF2B5EF4-FFF2-40B4-BE49-F238E27FC236}">
                <a16:creationId xmlns:a16="http://schemas.microsoft.com/office/drawing/2014/main" id="{5D232A69-4469-49C2-BD10-C7CC533A7D54}"/>
              </a:ext>
            </a:extLst>
          </p:cNvPr>
          <p:cNvSpPr>
            <a:spLocks noGrp="1"/>
          </p:cNvSpPr>
          <p:nvPr>
            <p:ph type="title"/>
          </p:nvPr>
        </p:nvSpPr>
        <p:spPr/>
        <p:txBody>
          <a:bodyPr/>
          <a:lstStyle/>
          <a:p>
            <a:r>
              <a:rPr lang="en-US"/>
              <a:t>Click to edit Master title style</a:t>
            </a:r>
            <a:endParaRPr lang="en-GB"/>
          </a:p>
        </p:txBody>
      </p:sp>
      <p:sp>
        <p:nvSpPr>
          <p:cNvPr id="10" name="ZoneTexte 1">
            <a:extLst>
              <a:ext uri="{FF2B5EF4-FFF2-40B4-BE49-F238E27FC236}">
                <a16:creationId xmlns:a16="http://schemas.microsoft.com/office/drawing/2014/main" id="{69B7E849-7C89-4CB9-9F2E-FD61B7F5DBE5}"/>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1223528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1A42-DAD1-4763-8ECF-595BC49CFB5A}"/>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1B27A5D8-AF63-4A55-8008-177B97D093FF}"/>
              </a:ext>
            </a:extLst>
          </p:cNvPr>
          <p:cNvSpPr>
            <a:spLocks noGrp="1"/>
          </p:cNvSpPr>
          <p:nvPr>
            <p:ph type="ftr" sz="quarter" idx="11"/>
          </p:nvPr>
        </p:nvSpPr>
        <p:spPr/>
        <p:txBody>
          <a:bodyPr/>
          <a:lstStyle/>
          <a:p>
            <a:endParaRPr lang="en-GB">
              <a:solidFill>
                <a:srgbClr val="888888"/>
              </a:solidFill>
            </a:endParaRPr>
          </a:p>
        </p:txBody>
      </p:sp>
      <p:sp>
        <p:nvSpPr>
          <p:cNvPr id="5" name="Slide Number Placeholder 4">
            <a:extLst>
              <a:ext uri="{FF2B5EF4-FFF2-40B4-BE49-F238E27FC236}">
                <a16:creationId xmlns:a16="http://schemas.microsoft.com/office/drawing/2014/main" id="{90B5DDA5-10EE-4BCE-98D9-69F445632536}"/>
              </a:ext>
            </a:extLst>
          </p:cNvPr>
          <p:cNvSpPr>
            <a:spLocks noGrp="1"/>
          </p:cNvSpPr>
          <p:nvPr>
            <p:ph type="sldNum" sz="quarter" idx="12"/>
          </p:nvPr>
        </p:nvSpPr>
        <p:spPr/>
        <p:txBody>
          <a:bodyPr/>
          <a:lstStyle/>
          <a:p>
            <a:fld id="{74B80294-A9DC-4F07-B417-E13862A59E4F}" type="slidenum">
              <a:rPr lang="en-GB" smtClean="0">
                <a:solidFill>
                  <a:srgbClr val="000000">
                    <a:tint val="75000"/>
                  </a:srgbClr>
                </a:solidFill>
              </a:rPr>
              <a:pPr/>
              <a:t>‹N°›</a:t>
            </a:fld>
            <a:endParaRPr lang="en-GB">
              <a:solidFill>
                <a:srgbClr val="000000">
                  <a:tint val="75000"/>
                </a:srgbClr>
              </a:solidFill>
            </a:endParaRPr>
          </a:p>
        </p:txBody>
      </p:sp>
      <p:sp>
        <p:nvSpPr>
          <p:cNvPr id="6" name="ZoneTexte 1">
            <a:extLst>
              <a:ext uri="{FF2B5EF4-FFF2-40B4-BE49-F238E27FC236}">
                <a16:creationId xmlns:a16="http://schemas.microsoft.com/office/drawing/2014/main" id="{415BC46B-E60E-4A6E-A892-C1D477CFFC21}"/>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621515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4B2070-6A6B-47A9-828F-648779635CDD}"/>
              </a:ext>
            </a:extLst>
          </p:cNvPr>
          <p:cNvSpPr>
            <a:spLocks noGrp="1"/>
          </p:cNvSpPr>
          <p:nvPr>
            <p:ph type="ftr" sz="quarter" idx="11"/>
          </p:nvPr>
        </p:nvSpPr>
        <p:spPr/>
        <p:txBody>
          <a:bodyPr/>
          <a:lstStyle/>
          <a:p>
            <a:endParaRPr lang="en-GB">
              <a:solidFill>
                <a:srgbClr val="888888"/>
              </a:solidFill>
            </a:endParaRPr>
          </a:p>
        </p:txBody>
      </p:sp>
      <p:sp>
        <p:nvSpPr>
          <p:cNvPr id="4" name="Slide Number Placeholder 3">
            <a:extLst>
              <a:ext uri="{FF2B5EF4-FFF2-40B4-BE49-F238E27FC236}">
                <a16:creationId xmlns:a16="http://schemas.microsoft.com/office/drawing/2014/main" id="{73CD24CC-CEA2-4A40-883E-C601D46ACF5F}"/>
              </a:ext>
            </a:extLst>
          </p:cNvPr>
          <p:cNvSpPr>
            <a:spLocks noGrp="1"/>
          </p:cNvSpPr>
          <p:nvPr>
            <p:ph type="sldNum" sz="quarter" idx="12"/>
          </p:nvPr>
        </p:nvSpPr>
        <p:spPr/>
        <p:txBody>
          <a:bodyPr/>
          <a:lstStyle/>
          <a:p>
            <a:fld id="{74B80294-A9DC-4F07-B417-E13862A59E4F}" type="slidenum">
              <a:rPr lang="en-GB" smtClean="0">
                <a:solidFill>
                  <a:srgbClr val="000000">
                    <a:tint val="75000"/>
                  </a:srgbClr>
                </a:solidFill>
              </a:rPr>
              <a:pPr/>
              <a:t>‹N°›</a:t>
            </a:fld>
            <a:endParaRPr lang="en-GB">
              <a:solidFill>
                <a:srgbClr val="000000">
                  <a:tint val="75000"/>
                </a:srgbClr>
              </a:solidFill>
            </a:endParaRPr>
          </a:p>
        </p:txBody>
      </p:sp>
      <p:sp>
        <p:nvSpPr>
          <p:cNvPr id="5" name="ZoneTexte 1">
            <a:extLst>
              <a:ext uri="{FF2B5EF4-FFF2-40B4-BE49-F238E27FC236}">
                <a16:creationId xmlns:a16="http://schemas.microsoft.com/office/drawing/2014/main" id="{4D7D7D00-77A3-4C6F-8498-107B8FB15801}"/>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1476425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Purple">
    <p:bg>
      <p:bgPr>
        <a:solidFill>
          <a:srgbClr val="D5D5F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E4F34F-E6DE-4BAA-9425-797BEDFB765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D1B02A-A04A-44B4-AB6F-CF81B733064A}"/>
              </a:ext>
            </a:extLst>
          </p:cNvPr>
          <p:cNvSpPr>
            <a:spLocks noGrp="1"/>
          </p:cNvSpPr>
          <p:nvPr>
            <p:ph type="title" hasCustomPrompt="1"/>
          </p:nvPr>
        </p:nvSpPr>
        <p:spPr>
          <a:xfrm>
            <a:off x="407987" y="3160610"/>
            <a:ext cx="11376026" cy="615553"/>
          </a:xfrm>
          <a:noFill/>
          <a:effectLst/>
        </p:spPr>
        <p:txBody>
          <a:bodyPr vert="horz" wrap="square" lIns="108000" tIns="0" rIns="0" bIns="0" rtlCol="0" anchor="b">
            <a:spAutoFit/>
          </a:bodyPr>
          <a:lstStyle>
            <a:lvl1pPr algn="ctr">
              <a:defRPr lang="en-GB" sz="4000" kern="1200" cap="all" spc="820" baseline="0" dirty="0">
                <a:solidFill>
                  <a:schemeClr val="tx1"/>
                </a:solidFill>
                <a:effectLst/>
                <a:latin typeface="+mj-lt"/>
                <a:ea typeface="+mn-ea"/>
                <a:cs typeface="+mn-cs"/>
              </a:defRPr>
            </a:lvl1pPr>
          </a:lstStyle>
          <a:p>
            <a:pPr marL="0" lvl="0" algn="ctr" defTabSz="914400" rtl="0" eaLnBrk="1" latinLnBrk="0" hangingPunct="1">
              <a:lnSpc>
                <a:spcPct val="100000"/>
              </a:lnSpc>
              <a:spcBef>
                <a:spcPct val="0"/>
              </a:spcBef>
              <a:buNone/>
            </a:pPr>
            <a:r>
              <a:rPr lang="en-US"/>
              <a:t>TITLE slide</a:t>
            </a:r>
            <a:endParaRPr lang="en-GB"/>
          </a:p>
        </p:txBody>
      </p:sp>
      <p:sp>
        <p:nvSpPr>
          <p:cNvPr id="12" name="Date Placeholder 4">
            <a:extLst>
              <a:ext uri="{FF2B5EF4-FFF2-40B4-BE49-F238E27FC236}">
                <a16:creationId xmlns:a16="http://schemas.microsoft.com/office/drawing/2014/main" id="{63CC52DA-075B-4C26-864E-4876C478591C}"/>
              </a:ext>
            </a:extLst>
          </p:cNvPr>
          <p:cNvSpPr>
            <a:spLocks noGrp="1"/>
          </p:cNvSpPr>
          <p:nvPr>
            <p:ph type="body" sz="quarter" idx="13" hasCustomPrompt="1"/>
          </p:nvPr>
        </p:nvSpPr>
        <p:spPr>
          <a:xfrm>
            <a:off x="4079875" y="6259519"/>
            <a:ext cx="4032250" cy="203261"/>
          </a:xfrm>
          <a:noFill/>
          <a:effectLst/>
        </p:spPr>
        <p:txBody>
          <a:bodyPr vert="horz" wrap="square" lIns="54000" tIns="0" rIns="54000" bIns="0" rtlCol="0" anchor="ctr">
            <a:spAutoFit/>
          </a:bodyPr>
          <a:lstStyle>
            <a:lvl1pPr algn="ctr">
              <a:defRPr lang="en-US" sz="1100" b="0" cap="all" spc="0" baseline="0" dirty="0">
                <a:solidFill>
                  <a:schemeClr val="tx1"/>
                </a:solidFill>
                <a:effectLst/>
              </a:defRPr>
            </a:lvl1pPr>
          </a:lstStyle>
          <a:p>
            <a:pPr marL="57150" lvl="0" indent="-285750" algn="ctr">
              <a:spcBef>
                <a:spcPct val="0"/>
              </a:spcBef>
            </a:pPr>
            <a:r>
              <a:rPr lang="en-US"/>
              <a:t>date</a:t>
            </a:r>
          </a:p>
        </p:txBody>
      </p:sp>
      <p:sp>
        <p:nvSpPr>
          <p:cNvPr id="14" name="MH Logo">
            <a:extLst>
              <a:ext uri="{FF2B5EF4-FFF2-40B4-BE49-F238E27FC236}">
                <a16:creationId xmlns:a16="http://schemas.microsoft.com/office/drawing/2014/main" id="{093BDAD9-3543-4881-9E1F-D71ED1B6D95B}"/>
              </a:ext>
            </a:extLst>
          </p:cNvPr>
          <p:cNvSpPr>
            <a:spLocks noGrp="1"/>
          </p:cNvSpPr>
          <p:nvPr>
            <p:ph type="pic" sz="quarter" idx="28" hasCustomPrompt="1"/>
          </p:nvPr>
        </p:nvSpPr>
        <p:spPr>
          <a:xfrm>
            <a:off x="5202282" y="543885"/>
            <a:ext cx="1787437" cy="1044728"/>
          </a:xfrm>
        </p:spPr>
        <p:txBody>
          <a:bodyPr anchor="ctr"/>
          <a:lstStyle>
            <a:lvl1pPr algn="ctr">
              <a:lnSpc>
                <a:spcPct val="100000"/>
              </a:lnSpc>
              <a:spcBef>
                <a:spcPts val="0"/>
              </a:spcBef>
              <a:spcAft>
                <a:spcPts val="0"/>
              </a:spcAft>
              <a:defRPr/>
            </a:lvl1pPr>
          </a:lstStyle>
          <a:p>
            <a:pPr marL="0" marR="0" lvl="0" indent="0" algn="l" defTabSz="914400" rtl="0" eaLnBrk="1" fontAlgn="auto" latinLnBrk="0" hangingPunct="1">
              <a:lnSpc>
                <a:spcPct val="130000"/>
              </a:lnSpc>
              <a:spcBef>
                <a:spcPts val="1500"/>
              </a:spcBef>
              <a:spcAft>
                <a:spcPts val="500"/>
              </a:spcAft>
              <a:buClrTx/>
              <a:buSzTx/>
              <a:buFont typeface="Arial" panose="020B0604020202020204" pitchFamily="34" charset="0"/>
              <a:buNone/>
              <a:tabLst/>
              <a:defRPr/>
            </a:pPr>
            <a:r>
              <a:rPr lang="en-GB"/>
              <a:t>Select this placeholder, then select your logo in the Templafy pane to insert</a:t>
            </a:r>
          </a:p>
        </p:txBody>
      </p:sp>
      <p:sp>
        <p:nvSpPr>
          <p:cNvPr id="29" name="Text Placeholder 28">
            <a:extLst>
              <a:ext uri="{FF2B5EF4-FFF2-40B4-BE49-F238E27FC236}">
                <a16:creationId xmlns:a16="http://schemas.microsoft.com/office/drawing/2014/main" id="{3CF0C940-9078-4E11-BD78-9929D6E0A236}"/>
              </a:ext>
            </a:extLst>
          </p:cNvPr>
          <p:cNvSpPr>
            <a:spLocks noGrp="1"/>
          </p:cNvSpPr>
          <p:nvPr>
            <p:ph type="body" sz="quarter" idx="25" hasCustomPrompt="1"/>
          </p:nvPr>
        </p:nvSpPr>
        <p:spPr>
          <a:xfrm>
            <a:off x="5695950" y="3852863"/>
            <a:ext cx="800100" cy="157162"/>
          </a:xfrm>
          <a:solidFill>
            <a:schemeClr val="tx1"/>
          </a:solidFill>
        </p:spPr>
        <p:txBody>
          <a:bodyPr vert="horz" lIns="54000" tIns="900000" rIns="91440" bIns="45720" rtlCol="0">
            <a:noAutofit/>
          </a:bodyPr>
          <a:lstStyle>
            <a:lvl1pPr>
              <a:defRPr lang="en-GB" dirty="0">
                <a:solidFill>
                  <a:schemeClr val="tx1">
                    <a:alpha val="0"/>
                  </a:schemeClr>
                </a:solidFill>
              </a:defRPr>
            </a:lvl1pPr>
          </a:lstStyle>
          <a:p>
            <a:pPr lvl="0"/>
            <a:r>
              <a:rPr lang="en-US"/>
              <a:t>XX</a:t>
            </a:r>
            <a:endParaRPr lang="en-GB"/>
          </a:p>
        </p:txBody>
      </p:sp>
      <p:sp>
        <p:nvSpPr>
          <p:cNvPr id="17" name="Footer Placeholder 16">
            <a:extLst>
              <a:ext uri="{FF2B5EF4-FFF2-40B4-BE49-F238E27FC236}">
                <a16:creationId xmlns:a16="http://schemas.microsoft.com/office/drawing/2014/main" id="{B536EC23-F2CF-4644-9279-AA888C7FCD8B}"/>
              </a:ext>
            </a:extLst>
          </p:cNvPr>
          <p:cNvSpPr>
            <a:spLocks noGrp="1"/>
          </p:cNvSpPr>
          <p:nvPr>
            <p:ph type="ftr" sz="quarter" idx="26"/>
          </p:nvPr>
        </p:nvSpPr>
        <p:spPr/>
        <p:txBody>
          <a:bodyPr/>
          <a:lstStyle>
            <a:lvl1pPr>
              <a:defRPr>
                <a:solidFill>
                  <a:schemeClr val="accent1">
                    <a:alpha val="25000"/>
                  </a:schemeClr>
                </a:solidFill>
              </a:defRPr>
            </a:lvl1pPr>
          </a:lstStyle>
          <a:p>
            <a:r>
              <a:rPr lang="en-GB">
                <a:solidFill>
                  <a:srgbClr val="ECBA92">
                    <a:alpha val="25000"/>
                  </a:srgbClr>
                </a:solidFill>
              </a:rPr>
              <a:t>INSERT DATA CLASSIFICATION TYPE</a:t>
            </a:r>
          </a:p>
        </p:txBody>
      </p:sp>
      <p:sp>
        <p:nvSpPr>
          <p:cNvPr id="10" name="Pre-Headline Placeholder 2">
            <a:extLst>
              <a:ext uri="{FF2B5EF4-FFF2-40B4-BE49-F238E27FC236}">
                <a16:creationId xmlns:a16="http://schemas.microsoft.com/office/drawing/2014/main" id="{33E70844-D703-4A96-AB9E-367B92B3D9A8}"/>
              </a:ext>
            </a:extLst>
          </p:cNvPr>
          <p:cNvSpPr>
            <a:spLocks noGrp="1"/>
          </p:cNvSpPr>
          <p:nvPr>
            <p:ph type="body" sz="quarter" idx="18" hasCustomPrompt="1"/>
          </p:nvPr>
        </p:nvSpPr>
        <p:spPr>
          <a:xfrm>
            <a:off x="407987" y="2902790"/>
            <a:ext cx="11375999" cy="184731"/>
          </a:xfrm>
          <a:noFill/>
        </p:spPr>
        <p:txBody>
          <a:bodyPr vert="horz" wrap="square" lIns="36000" tIns="0" rIns="0" bIns="0" rtlCol="0" anchor="b">
            <a:spAutoFit/>
          </a:bodyPr>
          <a:lstStyle>
            <a:lvl1pPr marL="0" indent="0" algn="ctr" defTabSz="914400" rtl="0" eaLnBrk="1" latinLnBrk="0" hangingPunct="1">
              <a:lnSpc>
                <a:spcPct val="130000"/>
              </a:lnSpc>
              <a:spcBef>
                <a:spcPts val="1500"/>
              </a:spcBef>
              <a:spcAft>
                <a:spcPts val="500"/>
              </a:spcAft>
              <a:buFont typeface="Arial" panose="020B0604020202020204" pitchFamily="34" charset="0"/>
              <a:buNone/>
              <a:defRPr lang="en-US" sz="1000" b="0" kern="1200" cap="all" spc="384" baseline="0" dirty="0">
                <a:solidFill>
                  <a:schemeClr val="tx1"/>
                </a:solidFill>
                <a:latin typeface="+mj-lt"/>
                <a:ea typeface="+mn-ea"/>
                <a:cs typeface="+mn-cs"/>
              </a:defRPr>
            </a:lvl1pPr>
          </a:lstStyle>
          <a:p>
            <a:r>
              <a:rPr lang="en-GB"/>
              <a:t>Supporting TITLE TO GO HERE</a:t>
            </a:r>
          </a:p>
        </p:txBody>
      </p:sp>
    </p:spTree>
    <p:extLst>
      <p:ext uri="{BB962C8B-B14F-4D97-AF65-F5344CB8AC3E}">
        <p14:creationId xmlns:p14="http://schemas.microsoft.com/office/powerpoint/2010/main" val="18143849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0 3.7037E-6 L 0 -0.18889 " pathEditMode="relative" rAng="0" ptsTypes="AA">
                                      <p:cBhvr from="" to="">
                                        <p:cTn id="9" dur="1000" spd="-100000" fill="hold">
                                          <p:stCondLst>
                                            <p:cond delay="0"/>
                                          </p:stCondLst>
                                        </p:cTn>
                                        <p:tgtEl>
                                          <p:spTgt spid="12"/>
                                        </p:tgtEl>
                                        <p:attrNameLst>
                                          <p:attrName>ppt_x</p:attrName>
                                          <p:attrName>ppt_y</p:attrName>
                                        </p:attrNameLst>
                                      </p:cBhvr>
                                      <p:rCtr x="0" y="-9444"/>
                                    </p:animMotion>
                                  </p:childTnLst>
                                </p:cTn>
                              </p:par>
                              <p:par>
                                <p:cTn id="10" presetID="10" presetClass="entr" presetSubtype="0" fill="hold" grpId="0" nodeType="withEffect">
                                  <p:stCondLst>
                                    <p:cond delay="6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200"/>
                                  </p:stCondLst>
                                  <p:childTnLst>
                                    <p:animMotion origin="layout" path="M 0 2.96296E-6 L 0 -0.18889 " pathEditMode="relative" rAng="0" ptsTypes="AA">
                                      <p:cBhvr from="" to="">
                                        <p:cTn id="14" dur="1000" spd="-100000" fill="hold">
                                          <p:stCondLst>
                                            <p:cond delay="0"/>
                                          </p:stCondLst>
                                        </p:cTn>
                                        <p:tgtEl>
                                          <p:spTgt spid="2"/>
                                        </p:tgtEl>
                                        <p:attrNameLst>
                                          <p:attrName>ppt_x</p:attrName>
                                          <p:attrName>ppt_y</p:attrName>
                                        </p:attrNameLst>
                                      </p:cBhvr>
                                      <p:rCtr x="0" y="-9444"/>
                                    </p:animMotion>
                                  </p:childTnLst>
                                </p:cTn>
                              </p:par>
                              <p:par>
                                <p:cTn id="15" presetID="10" presetClass="entr" presetSubtype="0" fill="hold" grpId="0" nodeType="withEffect">
                                  <p:stCondLst>
                                    <p:cond delay="7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childTnLst>
                                </p:cTn>
                              </p:par>
                              <p:par>
                                <p:cTn id="18" presetID="42" presetClass="path" presetSubtype="0" decel="100000" fill="hold" grpId="1" nodeType="withEffect">
                                  <p:stCondLst>
                                    <p:cond delay="0"/>
                                  </p:stCondLst>
                                  <p:childTnLst>
                                    <p:animMotion origin="layout" path="M 0 1.85185E-6 L 0 0.37893 " pathEditMode="relative" rAng="0" ptsTypes="AA">
                                      <p:cBhvr>
                                        <p:cTn id="19" dur="1000" spd="-100000" fill="hold"/>
                                        <p:tgtEl>
                                          <p:spTgt spid="29"/>
                                        </p:tgtEl>
                                        <p:attrNameLst>
                                          <p:attrName>ppt_x</p:attrName>
                                          <p:attrName>ppt_y</p:attrName>
                                        </p:attrNameLst>
                                      </p:cBhvr>
                                      <p:rCtr x="0" y="18935"/>
                                    </p:animMotion>
                                  </p:childTnLst>
                                </p:cTn>
                              </p:par>
                              <p:par>
                                <p:cTn id="20" presetID="10" presetClass="entr" presetSubtype="0" fill="hold" grpId="0" nodeType="withEffect">
                                  <p:stCondLst>
                                    <p:cond delay="3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300"/>
                                  </p:stCondLst>
                                  <p:childTnLst>
                                    <p:animMotion origin="layout" path="M 0 4.44444E-6 L 0 -0.18889 " pathEditMode="relative" rAng="0" ptsTypes="AA">
                                      <p:cBhvr from="" to="">
                                        <p:cTn id="24" dur="1000" spd="-100000" fill="hold">
                                          <p:stCondLst>
                                            <p:cond delay="0"/>
                                          </p:stCondLst>
                                        </p:cTn>
                                        <p:tgtEl>
                                          <p:spTgt spid="10"/>
                                        </p:tgtEl>
                                        <p:attrNameLst>
                                          <p:attrName>ppt_x</p:attrName>
                                          <p:attrName>ppt_y</p:attrName>
                                        </p:attrNameLst>
                                      </p:cBhvr>
                                      <p:rCtr x="0" y="-9444"/>
                                    </p:animMotion>
                                  </p:childTnLst>
                                </p:cTn>
                              </p:par>
                              <p:par>
                                <p:cTn id="25" presetID="10" presetClass="entr" presetSubtype="0"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0"/>
                                  </p:stCondLst>
                                  <p:childTnLst>
                                    <p:animMotion origin="layout" path="M -2.5E-6 1.85185E-6 L -2.5E-6 0.06296 " pathEditMode="relative" rAng="0" ptsTypes="AA">
                                      <p:cBhvr from="" to="">
                                        <p:cTn id="29" dur="1000" spd="-100000" fill="hold">
                                          <p:stCondLst>
                                            <p:cond delay="0"/>
                                          </p:stCondLst>
                                        </p:cTn>
                                        <p:tgtEl>
                                          <p:spTgt spid="14"/>
                                        </p:tgtEl>
                                        <p:attrNameLst>
                                          <p:attrName>ppt_x</p:attrName>
                                          <p:attrName>ppt_y</p:attrName>
                                        </p:attrNameLst>
                                      </p:cBhvr>
                                      <p:rCtr x="0"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tmplLst>
          <p:tmpl>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2" grpId="1">
        <p:tmplLst>
          <p:tmpl>
            <p:tnLst>
              <p:par>
                <p:cTn presetID="42" presetClass="path" presetSubtype="0" decel="100000" fill="hold" nodeType="withEffect">
                  <p:stCondLst>
                    <p:cond delay="0"/>
                  </p:stCondLst>
                  <p:childTnLst>
                    <p:animMotion origin="layout" path="M 0 3.7037E-6 L 0 -0.18889 " pathEditMode="relative" rAng="0" ptsTypes="AA">
                      <p:cBhvr from="" to="">
                        <p:cTn dur="1000" spd="-100000" fill="hold">
                          <p:stCondLst>
                            <p:cond delay="0"/>
                          </p:stCondLst>
                        </p:cTn>
                        <p:tgtEl>
                          <p:spTgt spid="12"/>
                        </p:tgtEl>
                        <p:attrNameLst>
                          <p:attrName>ppt_x</p:attrName>
                          <p:attrName>ppt_y</p:attrName>
                        </p:attrNameLst>
                      </p:cBhvr>
                      <p:rCtr x="0" y="-9444"/>
                    </p:animMotion>
                  </p:childTnLst>
                </p:cTn>
              </p:par>
            </p:tnLst>
          </p:tmpl>
        </p:tmplLst>
      </p:bldP>
      <p:bldP spid="14" grpId="0"/>
      <p:bldP spid="14" grpId="1"/>
      <p:bldP spid="29" grpId="0" animBg="1">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0"/>
                  </p:stCondLst>
                  <p:childTnLst>
                    <p:animMotion origin="layout" path="M 0 1.85185E-6 L 0 0.37893 " pathEditMode="relative" rAng="0" ptsTypes="AA">
                      <p:cBhvr>
                        <p:cTn dur="1000" spd="-100000" fill="hold"/>
                        <p:tgtEl>
                          <p:spTgt spid="29"/>
                        </p:tgtEl>
                        <p:attrNameLst>
                          <p:attrName>ppt_x</p:attrName>
                          <p:attrName>ppt_y</p:attrName>
                        </p:attrNameLst>
                      </p:cBhvr>
                      <p:rCtr x="0" y="18935"/>
                    </p:animMotion>
                  </p:childTnLst>
                </p:cTn>
              </p:par>
            </p:tnLst>
          </p:tmpl>
        </p:tmplLst>
      </p:bldP>
      <p:bldP spid="10" grpId="0">
        <p:tmplLst>
          <p:tmpl>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tmplLst>
          <p:tmpl>
            <p:tnLst>
              <p:par>
                <p:cTn presetID="42" presetClass="path" presetSubtype="0" decel="100000" fill="hold" nodeType="withEffect">
                  <p:stCondLst>
                    <p:cond delay="300"/>
                  </p:stCondLst>
                  <p:childTnLst>
                    <p:animMotion origin="layout" path="M 0 4.44444E-6 L 0 -0.18889 " pathEditMode="relative" rAng="0" ptsTypes="AA">
                      <p:cBhvr from="" to="">
                        <p:cTn dur="1000" spd="-100000" fill="hold">
                          <p:stCondLst>
                            <p:cond delay="0"/>
                          </p:stCondLst>
                        </p:cTn>
                        <p:tgtEl>
                          <p:spTgt spid="10"/>
                        </p:tgtEl>
                        <p:attrNameLst>
                          <p:attrName>ppt_x</p:attrName>
                          <p:attrName>ppt_y</p:attrName>
                        </p:attrNameLst>
                      </p:cBhvr>
                      <p:rCtr x="0" y="-9444"/>
                    </p:animMotion>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mall Title, Supporting, Right Third Image + Panel Gold">
    <p:bg>
      <p:bgPr>
        <a:solidFill>
          <a:srgbClr val="F7DBA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3D60B-FD22-4BB8-8230-E586859C7A64}"/>
              </a:ext>
            </a:extLst>
          </p:cNvPr>
          <p:cNvSpPr/>
          <p:nvPr userDrawn="1"/>
        </p:nvSpPr>
        <p:spPr>
          <a:xfrm flipH="1">
            <a:off x="-2" y="0"/>
            <a:ext cx="8112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srgbClr val="FFFFFF"/>
              </a:solidFill>
            </a:endParaRPr>
          </a:p>
        </p:txBody>
      </p:sp>
      <p:graphicFrame>
        <p:nvGraphicFramePr>
          <p:cNvPr id="6" name="Object 5" hidden="1">
            <a:extLst>
              <a:ext uri="{FF2B5EF4-FFF2-40B4-BE49-F238E27FC236}">
                <a16:creationId xmlns:a16="http://schemas.microsoft.com/office/drawing/2014/main" id="{D4ECE02E-A6E8-4D77-A50F-7FA8676F124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itle 17">
            <a:extLst>
              <a:ext uri="{FF2B5EF4-FFF2-40B4-BE49-F238E27FC236}">
                <a16:creationId xmlns:a16="http://schemas.microsoft.com/office/drawing/2014/main" id="{63B90F45-5B57-4B2D-A6E5-F0BE1382065A}"/>
              </a:ext>
            </a:extLst>
          </p:cNvPr>
          <p:cNvSpPr>
            <a:spLocks noGrp="1"/>
          </p:cNvSpPr>
          <p:nvPr>
            <p:ph type="title" hasCustomPrompt="1"/>
          </p:nvPr>
        </p:nvSpPr>
        <p:spPr>
          <a:xfrm>
            <a:off x="216693" y="729645"/>
            <a:ext cx="3738279" cy="307777"/>
          </a:xfrm>
          <a:blipFill dpi="0" rotWithShape="1">
            <a:blip r:embed="rId5">
              <a:extLst>
                <a:ext uri="{96DAC541-7B7A-43D3-8B79-37D633B846F1}">
                  <asvg:svgBlip xmlns:asvg="http://schemas.microsoft.com/office/drawing/2016/SVG/main" r:embed="rId6"/>
                </a:ext>
              </a:extLst>
            </a:blip>
            <a:srcRect/>
            <a:tile tx="0" ty="0" sx="100000" sy="100000" flip="x" algn="t"/>
          </a:blipFill>
        </p:spPr>
        <p:txBody>
          <a:bodyPr vert="horz" bIns="0"/>
          <a:lstStyle>
            <a:lvl1pPr>
              <a:defRPr/>
            </a:lvl1pPr>
          </a:lstStyle>
          <a:p>
            <a:r>
              <a:rPr lang="en-US"/>
              <a:t>Small headline text</a:t>
            </a:r>
            <a:endParaRPr lang="en-GB"/>
          </a:p>
        </p:txBody>
      </p:sp>
      <p:sp>
        <p:nvSpPr>
          <p:cNvPr id="17" name="Text Placeholder 16">
            <a:extLst>
              <a:ext uri="{FF2B5EF4-FFF2-40B4-BE49-F238E27FC236}">
                <a16:creationId xmlns:a16="http://schemas.microsoft.com/office/drawing/2014/main" id="{565FF429-0393-4582-9CD9-15FFCDB4650A}"/>
              </a:ext>
            </a:extLst>
          </p:cNvPr>
          <p:cNvSpPr>
            <a:spLocks noGrp="1"/>
          </p:cNvSpPr>
          <p:nvPr>
            <p:ph type="body" sz="quarter" idx="13" hasCustomPrompt="1"/>
          </p:nvPr>
        </p:nvSpPr>
        <p:spPr>
          <a:xfrm>
            <a:off x="216693" y="346075"/>
            <a:ext cx="3405470" cy="277064"/>
          </a:xfrm>
        </p:spPr>
        <p:txBody>
          <a:bodyPr vert="horz" wrap="none">
            <a:spAutoFit/>
          </a:bodyPr>
          <a:lstStyle>
            <a:lvl1pPr>
              <a:defRPr lang="en-US" sz="1000" b="0" kern="1200" cap="all" spc="380" baseline="0" err="1">
                <a:solidFill>
                  <a:schemeClr val="tx1"/>
                </a:solidFill>
                <a:latin typeface="+mj-lt"/>
                <a:ea typeface="+mn-ea"/>
                <a:cs typeface="+mn-cs"/>
              </a:defRPr>
            </a:lvl1pPr>
            <a:lvl2pPr>
              <a:defRPr sz="1100" spc="170" baseline="0">
                <a:solidFill>
                  <a:schemeClr val="tx1"/>
                </a:solidFill>
                <a:latin typeface="Futura Std Book" panose="020B0502020204020303" pitchFamily="34" charset="0"/>
              </a:defRPr>
            </a:lvl2pPr>
          </a:lstStyle>
          <a:p>
            <a:r>
              <a:rPr lang="en-GB"/>
              <a:t>Supporting TITLE TO GO HERE</a:t>
            </a:r>
          </a:p>
        </p:txBody>
      </p:sp>
      <p:sp>
        <p:nvSpPr>
          <p:cNvPr id="24" name="Text Placeholder 21">
            <a:extLst>
              <a:ext uri="{FF2B5EF4-FFF2-40B4-BE49-F238E27FC236}">
                <a16:creationId xmlns:a16="http://schemas.microsoft.com/office/drawing/2014/main" id="{98790C65-230B-446B-948F-50B6250E6323}"/>
              </a:ext>
            </a:extLst>
          </p:cNvPr>
          <p:cNvSpPr>
            <a:spLocks noGrp="1"/>
          </p:cNvSpPr>
          <p:nvPr>
            <p:ph type="body" sz="quarter" idx="15" hasCustomPrompt="1"/>
          </p:nvPr>
        </p:nvSpPr>
        <p:spPr>
          <a:xfrm>
            <a:off x="4067176" y="6252611"/>
            <a:ext cx="7908132" cy="195814"/>
          </a:xfrm>
        </p:spPr>
        <p:txBody>
          <a:bodyPr wrap="square" lIns="0" tIns="36000" rIns="0" bIns="36000" anchor="b">
            <a:spAutoFit/>
          </a:bodyPr>
          <a:lstStyle>
            <a:lvl1pPr algn="r">
              <a:lnSpc>
                <a:spcPct val="100000"/>
              </a:lnSpc>
              <a:spcBef>
                <a:spcPts val="0"/>
              </a:spcBef>
              <a:defRPr sz="800">
                <a:latin typeface="+mn-lt"/>
              </a:defRPr>
            </a:lvl1pPr>
          </a:lstStyle>
          <a:p>
            <a:pPr lvl="0"/>
            <a:r>
              <a:rPr lang="en-US"/>
              <a:t>Insert footnotes here</a:t>
            </a:r>
          </a:p>
        </p:txBody>
      </p:sp>
      <p:sp>
        <p:nvSpPr>
          <p:cNvPr id="8" name="Footer Placeholder 7">
            <a:extLst>
              <a:ext uri="{FF2B5EF4-FFF2-40B4-BE49-F238E27FC236}">
                <a16:creationId xmlns:a16="http://schemas.microsoft.com/office/drawing/2014/main" id="{F24818FC-934A-4736-A1BD-2D7480C1EAE3}"/>
              </a:ext>
            </a:extLst>
          </p:cNvPr>
          <p:cNvSpPr>
            <a:spLocks noGrp="1"/>
          </p:cNvSpPr>
          <p:nvPr>
            <p:ph type="ftr" sz="quarter" idx="16"/>
          </p:nvPr>
        </p:nvSpPr>
        <p:spPr>
          <a:xfrm>
            <a:off x="4067174" y="6507890"/>
            <a:ext cx="7908132" cy="123111"/>
          </a:xfrm>
        </p:spPr>
        <p:txBody>
          <a:bodyPr rIns="0"/>
          <a:lstStyle>
            <a:lvl1pPr algn="r">
              <a:defRPr/>
            </a:lvl1pPr>
          </a:lstStyle>
          <a:p>
            <a:r>
              <a:rPr lang="en-GB">
                <a:solidFill>
                  <a:srgbClr val="888888"/>
                </a:solidFill>
              </a:rPr>
              <a:t>INSERT DATA CLASSIFICATION TYPE</a:t>
            </a:r>
          </a:p>
        </p:txBody>
      </p:sp>
      <p:grpSp>
        <p:nvGrpSpPr>
          <p:cNvPr id="16" name="MH Monogram">
            <a:extLst>
              <a:ext uri="{FF2B5EF4-FFF2-40B4-BE49-F238E27FC236}">
                <a16:creationId xmlns:a16="http://schemas.microsoft.com/office/drawing/2014/main" id="{FA55E15B-F90D-4DF1-A4E4-99C76C53B95F}"/>
              </a:ext>
            </a:extLst>
          </p:cNvPr>
          <p:cNvGrpSpPr/>
          <p:nvPr userDrawn="1"/>
        </p:nvGrpSpPr>
        <p:grpSpPr>
          <a:xfrm>
            <a:off x="330111" y="6194469"/>
            <a:ext cx="193764" cy="330156"/>
            <a:chOff x="406311" y="6164453"/>
            <a:chExt cx="170394" cy="290336"/>
          </a:xfrm>
          <a:solidFill>
            <a:schemeClr val="tx1"/>
          </a:solidFill>
        </p:grpSpPr>
        <p:sp>
          <p:nvSpPr>
            <p:cNvPr id="19" name="Freeform: Shape 18">
              <a:extLst>
                <a:ext uri="{FF2B5EF4-FFF2-40B4-BE49-F238E27FC236}">
                  <a16:creationId xmlns:a16="http://schemas.microsoft.com/office/drawing/2014/main" id="{EE153254-D767-4E86-8152-E3A5322F859B}"/>
                </a:ext>
              </a:extLst>
            </p:cNvPr>
            <p:cNvSpPr/>
            <p:nvPr userDrawn="1"/>
          </p:nvSpPr>
          <p:spPr>
            <a:xfrm>
              <a:off x="449106" y="6314560"/>
              <a:ext cx="84806" cy="17304"/>
            </a:xfrm>
            <a:custGeom>
              <a:avLst/>
              <a:gdLst>
                <a:gd name="connsiteX0" fmla="*/ 0 w 147062"/>
                <a:gd name="connsiteY0" fmla="*/ 0 h 30007"/>
                <a:gd name="connsiteX1" fmla="*/ 147063 w 147062"/>
                <a:gd name="connsiteY1" fmla="*/ 0 h 30007"/>
                <a:gd name="connsiteX2" fmla="*/ 147063 w 147062"/>
                <a:gd name="connsiteY2" fmla="*/ 30007 h 30007"/>
                <a:gd name="connsiteX3" fmla="*/ 0 w 147062"/>
                <a:gd name="connsiteY3" fmla="*/ 30007 h 30007"/>
              </a:gdLst>
              <a:ahLst/>
              <a:cxnLst>
                <a:cxn ang="0">
                  <a:pos x="connsiteX0" y="connsiteY0"/>
                </a:cxn>
                <a:cxn ang="0">
                  <a:pos x="connsiteX1" y="connsiteY1"/>
                </a:cxn>
                <a:cxn ang="0">
                  <a:pos x="connsiteX2" y="connsiteY2"/>
                </a:cxn>
                <a:cxn ang="0">
                  <a:pos x="connsiteX3" y="connsiteY3"/>
                </a:cxn>
              </a:cxnLst>
              <a:rect l="l" t="t" r="r" b="b"/>
              <a:pathLst>
                <a:path w="147062" h="30007">
                  <a:moveTo>
                    <a:pt x="0" y="0"/>
                  </a:moveTo>
                  <a:lnTo>
                    <a:pt x="147063" y="0"/>
                  </a:lnTo>
                  <a:lnTo>
                    <a:pt x="147063" y="30007"/>
                  </a:lnTo>
                  <a:lnTo>
                    <a:pt x="0" y="30007"/>
                  </a:lnTo>
                  <a:close/>
                </a:path>
              </a:pathLst>
            </a:custGeom>
            <a:grpFill/>
            <a:ln w="1378" cap="flat">
              <a:noFill/>
              <a:prstDash val="solid"/>
              <a:miter/>
            </a:ln>
          </p:spPr>
          <p:txBody>
            <a:bodyPr rtlCol="0" anchor="ctr"/>
            <a:lstStyle/>
            <a:p>
              <a:pPr>
                <a:buClrTx/>
                <a:buFontTx/>
                <a:buNone/>
              </a:pPr>
              <a:endParaRPr lang="en-GB" sz="1800" kern="1200">
                <a:ea typeface="+mn-ea"/>
                <a:cs typeface="+mn-cs"/>
              </a:endParaRPr>
            </a:p>
          </p:txBody>
        </p:sp>
        <p:sp>
          <p:nvSpPr>
            <p:cNvPr id="20" name="Freeform: Shape 19">
              <a:extLst>
                <a:ext uri="{FF2B5EF4-FFF2-40B4-BE49-F238E27FC236}">
                  <a16:creationId xmlns:a16="http://schemas.microsoft.com/office/drawing/2014/main" id="{29DA0D1B-6579-414C-B7DD-5CBB7CB3A0E2}"/>
                </a:ext>
              </a:extLst>
            </p:cNvPr>
            <p:cNvSpPr/>
            <p:nvPr userDrawn="1"/>
          </p:nvSpPr>
          <p:spPr>
            <a:xfrm>
              <a:off x="449106" y="6347932"/>
              <a:ext cx="84806" cy="106857"/>
            </a:xfrm>
            <a:custGeom>
              <a:avLst/>
              <a:gdLst>
                <a:gd name="connsiteX0" fmla="*/ 117055 w 147062"/>
                <a:gd name="connsiteY0" fmla="*/ 0 h 185301"/>
                <a:gd name="connsiteX1" fmla="*/ 117055 w 147062"/>
                <a:gd name="connsiteY1" fmla="*/ 65853 h 185301"/>
                <a:gd name="connsiteX2" fmla="*/ 29994 w 147062"/>
                <a:gd name="connsiteY2" fmla="*/ 65853 h 185301"/>
                <a:gd name="connsiteX3" fmla="*/ 29994 w 147062"/>
                <a:gd name="connsiteY3" fmla="*/ 0 h 185301"/>
                <a:gd name="connsiteX4" fmla="*/ 0 w 147062"/>
                <a:gd name="connsiteY4" fmla="*/ 0 h 185301"/>
                <a:gd name="connsiteX5" fmla="*/ 0 w 147062"/>
                <a:gd name="connsiteY5" fmla="*/ 185302 h 185301"/>
                <a:gd name="connsiteX6" fmla="*/ 29994 w 147062"/>
                <a:gd name="connsiteY6" fmla="*/ 185302 h 185301"/>
                <a:gd name="connsiteX7" fmla="*/ 29994 w 147062"/>
                <a:gd name="connsiteY7" fmla="*/ 95861 h 185301"/>
                <a:gd name="connsiteX8" fmla="*/ 117055 w 147062"/>
                <a:gd name="connsiteY8" fmla="*/ 95861 h 185301"/>
                <a:gd name="connsiteX9" fmla="*/ 117055 w 147062"/>
                <a:gd name="connsiteY9" fmla="*/ 185302 h 185301"/>
                <a:gd name="connsiteX10" fmla="*/ 147063 w 147062"/>
                <a:gd name="connsiteY10" fmla="*/ 185302 h 185301"/>
                <a:gd name="connsiteX11" fmla="*/ 147063 w 147062"/>
                <a:gd name="connsiteY11" fmla="*/ 0 h 185301"/>
                <a:gd name="connsiteX12" fmla="*/ 117055 w 147062"/>
                <a:gd name="connsiteY12" fmla="*/ 0 h 18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062" h="185301">
                  <a:moveTo>
                    <a:pt x="117055" y="0"/>
                  </a:moveTo>
                  <a:lnTo>
                    <a:pt x="117055" y="65853"/>
                  </a:lnTo>
                  <a:lnTo>
                    <a:pt x="29994" y="65853"/>
                  </a:lnTo>
                  <a:lnTo>
                    <a:pt x="29994" y="0"/>
                  </a:lnTo>
                  <a:lnTo>
                    <a:pt x="0" y="0"/>
                  </a:lnTo>
                  <a:lnTo>
                    <a:pt x="0" y="185302"/>
                  </a:lnTo>
                  <a:lnTo>
                    <a:pt x="29994" y="185302"/>
                  </a:lnTo>
                  <a:lnTo>
                    <a:pt x="29994" y="95861"/>
                  </a:lnTo>
                  <a:lnTo>
                    <a:pt x="117055" y="95861"/>
                  </a:lnTo>
                  <a:lnTo>
                    <a:pt x="117055" y="185302"/>
                  </a:lnTo>
                  <a:lnTo>
                    <a:pt x="147063" y="185302"/>
                  </a:lnTo>
                  <a:lnTo>
                    <a:pt x="147063" y="0"/>
                  </a:lnTo>
                  <a:lnTo>
                    <a:pt x="117055" y="0"/>
                  </a:lnTo>
                  <a:close/>
                </a:path>
              </a:pathLst>
            </a:custGeom>
            <a:grpFill/>
            <a:ln w="1378" cap="flat">
              <a:noFill/>
              <a:prstDash val="solid"/>
              <a:miter/>
            </a:ln>
          </p:spPr>
          <p:txBody>
            <a:bodyPr rtlCol="0" anchor="ctr"/>
            <a:lstStyle/>
            <a:p>
              <a:pPr>
                <a:buClrTx/>
                <a:buFontTx/>
                <a:buNone/>
              </a:pPr>
              <a:endParaRPr lang="en-GB" sz="1800" kern="1200">
                <a:ea typeface="+mn-ea"/>
                <a:cs typeface="+mn-cs"/>
              </a:endParaRPr>
            </a:p>
          </p:txBody>
        </p:sp>
        <p:sp>
          <p:nvSpPr>
            <p:cNvPr id="21" name="Freeform: Shape 20">
              <a:extLst>
                <a:ext uri="{FF2B5EF4-FFF2-40B4-BE49-F238E27FC236}">
                  <a16:creationId xmlns:a16="http://schemas.microsoft.com/office/drawing/2014/main" id="{4D716AC7-6EF2-4DFF-8FFF-B67C5BB9ACFF}"/>
                </a:ext>
              </a:extLst>
            </p:cNvPr>
            <p:cNvSpPr/>
            <p:nvPr userDrawn="1"/>
          </p:nvSpPr>
          <p:spPr>
            <a:xfrm>
              <a:off x="406311" y="6164453"/>
              <a:ext cx="170394" cy="139025"/>
            </a:xfrm>
            <a:custGeom>
              <a:avLst/>
              <a:gdLst>
                <a:gd name="connsiteX0" fmla="*/ 295482 w 295481"/>
                <a:gd name="connsiteY0" fmla="*/ 232326 h 241083"/>
                <a:gd name="connsiteX1" fmla="*/ 209181 w 295481"/>
                <a:gd name="connsiteY1" fmla="*/ 0 h 241083"/>
                <a:gd name="connsiteX2" fmla="*/ 148197 w 295481"/>
                <a:gd name="connsiteY2" fmla="*/ 154381 h 241083"/>
                <a:gd name="connsiteX3" fmla="*/ 86605 w 295481"/>
                <a:gd name="connsiteY3" fmla="*/ 0 h 241083"/>
                <a:gd name="connsiteX4" fmla="*/ 0 w 295481"/>
                <a:gd name="connsiteY4" fmla="*/ 232326 h 241083"/>
                <a:gd name="connsiteX5" fmla="*/ 36261 w 295481"/>
                <a:gd name="connsiteY5" fmla="*/ 232326 h 241083"/>
                <a:gd name="connsiteX6" fmla="*/ 86176 w 295481"/>
                <a:gd name="connsiteY6" fmla="*/ 89483 h 241083"/>
                <a:gd name="connsiteX7" fmla="*/ 148197 w 295481"/>
                <a:gd name="connsiteY7" fmla="*/ 241083 h 241083"/>
                <a:gd name="connsiteX8" fmla="*/ 209596 w 295481"/>
                <a:gd name="connsiteY8" fmla="*/ 89483 h 241083"/>
                <a:gd name="connsiteX9" fmla="*/ 259525 w 295481"/>
                <a:gd name="connsiteY9" fmla="*/ 232326 h 241083"/>
                <a:gd name="connsiteX10" fmla="*/ 295482 w 295481"/>
                <a:gd name="connsiteY10" fmla="*/ 232326 h 2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481" h="241083">
                  <a:moveTo>
                    <a:pt x="295482" y="232326"/>
                  </a:moveTo>
                  <a:lnTo>
                    <a:pt x="209181" y="0"/>
                  </a:lnTo>
                  <a:lnTo>
                    <a:pt x="148197" y="154381"/>
                  </a:lnTo>
                  <a:lnTo>
                    <a:pt x="86605" y="0"/>
                  </a:lnTo>
                  <a:lnTo>
                    <a:pt x="0" y="232326"/>
                  </a:lnTo>
                  <a:lnTo>
                    <a:pt x="36261" y="232326"/>
                  </a:lnTo>
                  <a:lnTo>
                    <a:pt x="86176" y="89483"/>
                  </a:lnTo>
                  <a:lnTo>
                    <a:pt x="148197" y="241083"/>
                  </a:lnTo>
                  <a:lnTo>
                    <a:pt x="209596" y="89483"/>
                  </a:lnTo>
                  <a:lnTo>
                    <a:pt x="259525" y="232326"/>
                  </a:lnTo>
                  <a:lnTo>
                    <a:pt x="295482" y="232326"/>
                  </a:lnTo>
                  <a:close/>
                </a:path>
              </a:pathLst>
            </a:custGeom>
            <a:grpFill/>
            <a:ln w="1378" cap="flat">
              <a:noFill/>
              <a:prstDash val="solid"/>
              <a:miter/>
            </a:ln>
          </p:spPr>
          <p:txBody>
            <a:bodyPr rtlCol="0" anchor="ctr"/>
            <a:lstStyle/>
            <a:p>
              <a:pPr>
                <a:buClrTx/>
                <a:buFontTx/>
                <a:buNone/>
              </a:pPr>
              <a:endParaRPr lang="en-GB" sz="1800" kern="1200">
                <a:ea typeface="+mn-ea"/>
                <a:cs typeface="+mn-cs"/>
              </a:endParaRPr>
            </a:p>
          </p:txBody>
        </p:sp>
      </p:grpSp>
      <p:sp>
        <p:nvSpPr>
          <p:cNvPr id="22" name="Background">
            <a:extLst>
              <a:ext uri="{FF2B5EF4-FFF2-40B4-BE49-F238E27FC236}">
                <a16:creationId xmlns:a16="http://schemas.microsoft.com/office/drawing/2014/main" id="{8538E168-3307-47AF-BCFE-62834F771B91}"/>
              </a:ext>
            </a:extLst>
          </p:cNvPr>
          <p:cNvSpPr>
            <a:spLocks noGrp="1"/>
          </p:cNvSpPr>
          <p:nvPr>
            <p:ph type="pic" sz="quarter" idx="26" hasCustomPrompt="1"/>
          </p:nvPr>
        </p:nvSpPr>
        <p:spPr>
          <a:xfrm>
            <a:off x="8113200" y="0"/>
            <a:ext cx="4078800" cy="5867399"/>
          </a:xfrm>
          <a:solidFill>
            <a:schemeClr val="bg1">
              <a:lumMod val="85000"/>
            </a:schemeClr>
          </a:solidFill>
        </p:spPr>
        <p:txBody>
          <a:bodyPr lIns="108000" tIns="360000" rIns="360000" bIns="108000" anchor="t">
            <a:normAutofit/>
          </a:bodyPr>
          <a:lstStyle>
            <a:lvl1pPr marL="0" indent="0" algn="r" defTabSz="914400" rtl="0" eaLnBrk="1" latinLnBrk="0" hangingPunct="1">
              <a:lnSpc>
                <a:spcPct val="90000"/>
              </a:lnSpc>
              <a:spcBef>
                <a:spcPts val="1000"/>
              </a:spcBef>
              <a:buFont typeface="Arial" panose="020B0604020202020204" pitchFamily="34" charset="0"/>
              <a:buNone/>
              <a:defRPr lang="en-GB" sz="1600" b="0" kern="1200" dirty="0">
                <a:solidFill>
                  <a:schemeClr val="tx1">
                    <a:alpha val="50000"/>
                  </a:schemeClr>
                </a:solidFill>
                <a:latin typeface="+mj-lt"/>
                <a:ea typeface="+mn-ea"/>
                <a:cs typeface="+mn-cs"/>
              </a:defRPr>
            </a:lvl1pPr>
          </a:lstStyle>
          <a:p>
            <a:pPr lvl="0">
              <a:lnSpc>
                <a:spcPct val="90000"/>
              </a:lnSpc>
              <a:spcBef>
                <a:spcPts val="1000"/>
              </a:spcBef>
            </a:pPr>
            <a:r>
              <a:rPr lang="en-GB"/>
              <a:t>Select this placeholder, then select an image in the Templafy pane to insert. Delete if not needed</a:t>
            </a:r>
          </a:p>
        </p:txBody>
      </p:sp>
      <p:sp>
        <p:nvSpPr>
          <p:cNvPr id="23" name="Text Placeholder 13">
            <a:extLst>
              <a:ext uri="{FF2B5EF4-FFF2-40B4-BE49-F238E27FC236}">
                <a16:creationId xmlns:a16="http://schemas.microsoft.com/office/drawing/2014/main" id="{82F94CA3-EE69-4567-9A89-FEF75ACB113A}"/>
              </a:ext>
            </a:extLst>
          </p:cNvPr>
          <p:cNvSpPr>
            <a:spLocks noGrp="1"/>
          </p:cNvSpPr>
          <p:nvPr>
            <p:ph type="body" sz="quarter" idx="27"/>
          </p:nvPr>
        </p:nvSpPr>
        <p:spPr>
          <a:xfrm>
            <a:off x="8113200" y="5354859"/>
            <a:ext cx="4078800" cy="512540"/>
          </a:xfrm>
          <a:solidFill>
            <a:srgbClr val="F7DBAD"/>
          </a:solidFill>
        </p:spPr>
        <p:txBody>
          <a:bodyPr lIns="324000" tIns="216000" rIns="864000" bIns="72000" anchor="b">
            <a:spAutoFit/>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endParaRPr lang="en-US"/>
          </a:p>
        </p:txBody>
      </p:sp>
      <p:sp>
        <p:nvSpPr>
          <p:cNvPr id="25" name="Picture Placeholder 11">
            <a:extLst>
              <a:ext uri="{FF2B5EF4-FFF2-40B4-BE49-F238E27FC236}">
                <a16:creationId xmlns:a16="http://schemas.microsoft.com/office/drawing/2014/main" id="{8A36EA73-4AEC-468A-9286-F1F55852893B}"/>
              </a:ext>
            </a:extLst>
          </p:cNvPr>
          <p:cNvSpPr>
            <a:spLocks noGrp="1"/>
          </p:cNvSpPr>
          <p:nvPr>
            <p:ph type="pic" sz="quarter" idx="17" hasCustomPrompt="1"/>
          </p:nvPr>
        </p:nvSpPr>
        <p:spPr>
          <a:xfrm>
            <a:off x="725225" y="6111147"/>
            <a:ext cx="2326830" cy="496800"/>
          </a:xfrm>
        </p:spPr>
        <p:txBody>
          <a:bodyPr anchor="ctr"/>
          <a:lstStyle>
            <a:lvl1pPr algn="l">
              <a:lnSpc>
                <a:spcPct val="100000"/>
              </a:lnSpc>
              <a:spcBef>
                <a:spcPts val="0"/>
              </a:spcBef>
              <a:spcAft>
                <a:spcPts val="0"/>
              </a:spcAft>
              <a:defRPr sz="800">
                <a:solidFill>
                  <a:schemeClr val="tx1">
                    <a:alpha val="50000"/>
                  </a:schemeClr>
                </a:solidFill>
              </a:defRPr>
            </a:lvl1pPr>
          </a:lstStyle>
          <a:p>
            <a:r>
              <a:rPr lang="en-GB"/>
              <a:t>Add Client lockup logo here (optional)</a:t>
            </a:r>
            <a:br>
              <a:rPr lang="en-GB"/>
            </a:br>
            <a:r>
              <a:rPr lang="en-GB"/>
              <a:t>Select placeholder then insert logo via Templafy</a:t>
            </a:r>
          </a:p>
        </p:txBody>
      </p:sp>
      <p:sp>
        <p:nvSpPr>
          <p:cNvPr id="26" name="Content Placeholder 2">
            <a:extLst>
              <a:ext uri="{FF2B5EF4-FFF2-40B4-BE49-F238E27FC236}">
                <a16:creationId xmlns:a16="http://schemas.microsoft.com/office/drawing/2014/main" id="{09D486CD-F0CF-487A-8E88-DFB4C307E19D}"/>
              </a:ext>
            </a:extLst>
          </p:cNvPr>
          <p:cNvSpPr>
            <a:spLocks noGrp="1"/>
          </p:cNvSpPr>
          <p:nvPr>
            <p:ph sz="quarter" idx="28"/>
          </p:nvPr>
        </p:nvSpPr>
        <p:spPr>
          <a:xfrm>
            <a:off x="216693" y="1196974"/>
            <a:ext cx="5879307" cy="467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8705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935">
          <p15:clr>
            <a:srgbClr val="FBAE40"/>
          </p15:clr>
        </p15:guide>
        <p15:guide id="2" orient="horz" pos="75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tatement Strip Go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8B33D1-7B77-4A5C-A1AF-68ADECF43EF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Block">
            <a:extLst>
              <a:ext uri="{FF2B5EF4-FFF2-40B4-BE49-F238E27FC236}">
                <a16:creationId xmlns:a16="http://schemas.microsoft.com/office/drawing/2014/main" id="{48C5629F-68D4-4E31-865D-8A4EF7958FF6}"/>
              </a:ext>
            </a:extLst>
          </p:cNvPr>
          <p:cNvSpPr/>
          <p:nvPr userDrawn="1"/>
        </p:nvSpPr>
        <p:spPr>
          <a:xfrm>
            <a:off x="4069080" y="3180600"/>
            <a:ext cx="4053840" cy="496800"/>
          </a:xfrm>
          <a:prstGeom prst="rect">
            <a:avLst/>
          </a:prstGeom>
          <a:solidFill>
            <a:srgbClr val="F7D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srgbClr val="FFFFFF"/>
              </a:solidFill>
            </a:endParaRPr>
          </a:p>
        </p:txBody>
      </p:sp>
      <p:sp>
        <p:nvSpPr>
          <p:cNvPr id="2" name="Title 1">
            <a:extLst>
              <a:ext uri="{FF2B5EF4-FFF2-40B4-BE49-F238E27FC236}">
                <a16:creationId xmlns:a16="http://schemas.microsoft.com/office/drawing/2014/main" id="{EE483825-318B-49B2-829E-FF32F6D05644}"/>
              </a:ext>
            </a:extLst>
          </p:cNvPr>
          <p:cNvSpPr>
            <a:spLocks noGrp="1"/>
          </p:cNvSpPr>
          <p:nvPr>
            <p:ph type="title" hasCustomPrompt="1"/>
          </p:nvPr>
        </p:nvSpPr>
        <p:spPr>
          <a:xfrm>
            <a:off x="334963" y="2735837"/>
            <a:ext cx="11522074" cy="1386327"/>
          </a:xfrm>
          <a:noFill/>
        </p:spPr>
        <p:txBody>
          <a:bodyPr vert="horz" wrap="square" lIns="108000" tIns="108000" rIns="0" bIns="45720" rtlCol="0" anchor="ctr">
            <a:spAutoFit/>
          </a:bodyPr>
          <a:lstStyle>
            <a:lvl1pPr algn="ctr">
              <a:defRPr lang="en-GB" sz="4000" spc="800" baseline="0" dirty="0">
                <a:effectLst/>
                <a:ea typeface="+mn-ea"/>
                <a:cs typeface="+mn-cs"/>
              </a:defRPr>
            </a:lvl1pPr>
          </a:lstStyle>
          <a:p>
            <a:pPr marL="0" lvl="0" algn="ctr"/>
            <a:r>
              <a:rPr lang="en-US"/>
              <a:t>Quote to go here</a:t>
            </a:r>
            <a:br>
              <a:rPr lang="en-US"/>
            </a:br>
            <a:r>
              <a:rPr lang="en-US"/>
              <a:t>across two lines</a:t>
            </a:r>
            <a:endParaRPr lang="en-GB"/>
          </a:p>
        </p:txBody>
      </p:sp>
      <p:sp>
        <p:nvSpPr>
          <p:cNvPr id="10" name="Text Placeholder 16">
            <a:extLst>
              <a:ext uri="{FF2B5EF4-FFF2-40B4-BE49-F238E27FC236}">
                <a16:creationId xmlns:a16="http://schemas.microsoft.com/office/drawing/2014/main" id="{DF8065FB-4896-4C14-9DD1-FDF7CFF5A54A}"/>
              </a:ext>
            </a:extLst>
          </p:cNvPr>
          <p:cNvSpPr>
            <a:spLocks noGrp="1"/>
          </p:cNvSpPr>
          <p:nvPr>
            <p:ph type="body" sz="quarter" idx="14" hasCustomPrompt="1"/>
          </p:nvPr>
        </p:nvSpPr>
        <p:spPr>
          <a:xfrm>
            <a:off x="2063749" y="2207448"/>
            <a:ext cx="8064502" cy="277064"/>
          </a:xfrm>
        </p:spPr>
        <p:txBody>
          <a:bodyPr vert="horz" wrap="square" anchor="b">
            <a:spAutoFit/>
          </a:bodyPr>
          <a:lstStyle>
            <a:lvl1pPr marL="0" indent="0" algn="ctr">
              <a:defRPr lang="en-GB" sz="1000" b="0" kern="1200" cap="all" spc="384" baseline="0" dirty="0">
                <a:solidFill>
                  <a:schemeClr val="tx1"/>
                </a:solidFill>
                <a:latin typeface="+mj-lt"/>
                <a:ea typeface="+mn-ea"/>
                <a:cs typeface="+mn-cs"/>
              </a:defRPr>
            </a:lvl1pPr>
            <a:lvl2pPr>
              <a:defRPr sz="1100" spc="170" baseline="0">
                <a:solidFill>
                  <a:schemeClr val="tx1"/>
                </a:solidFill>
                <a:latin typeface="Futura Std Book" panose="020B0502020204020303" pitchFamily="34" charset="0"/>
              </a:defRPr>
            </a:lvl2pPr>
          </a:lstStyle>
          <a:p>
            <a:r>
              <a:rPr lang="en-GB"/>
              <a:t>Supporting TEXT TO GO HERE</a:t>
            </a:r>
          </a:p>
        </p:txBody>
      </p:sp>
      <p:sp>
        <p:nvSpPr>
          <p:cNvPr id="19" name="Freeform: Shape 18">
            <a:extLst>
              <a:ext uri="{FF2B5EF4-FFF2-40B4-BE49-F238E27FC236}">
                <a16:creationId xmlns:a16="http://schemas.microsoft.com/office/drawing/2014/main" id="{B4318A8D-DF58-473F-A05A-426C60A62027}"/>
              </a:ext>
            </a:extLst>
          </p:cNvPr>
          <p:cNvSpPr/>
          <p:nvPr/>
        </p:nvSpPr>
        <p:spPr>
          <a:xfrm>
            <a:off x="6000034" y="6079251"/>
            <a:ext cx="191752" cy="241539"/>
          </a:xfrm>
          <a:custGeom>
            <a:avLst/>
            <a:gdLst>
              <a:gd name="connsiteX0" fmla="*/ 166904 w 209690"/>
              <a:gd name="connsiteY0" fmla="*/ 0 h 264214"/>
              <a:gd name="connsiteX1" fmla="*/ 166904 w 209690"/>
              <a:gd name="connsiteY1" fmla="*/ 93897 h 264214"/>
              <a:gd name="connsiteX2" fmla="*/ 42767 w 209690"/>
              <a:gd name="connsiteY2" fmla="*/ 93897 h 264214"/>
              <a:gd name="connsiteX3" fmla="*/ 42767 w 209690"/>
              <a:gd name="connsiteY3" fmla="*/ 0 h 264214"/>
              <a:gd name="connsiteX4" fmla="*/ 0 w 209690"/>
              <a:gd name="connsiteY4" fmla="*/ 0 h 264214"/>
              <a:gd name="connsiteX5" fmla="*/ 0 w 209690"/>
              <a:gd name="connsiteY5" fmla="*/ 264214 h 264214"/>
              <a:gd name="connsiteX6" fmla="*/ 42767 w 209690"/>
              <a:gd name="connsiteY6" fmla="*/ 264214 h 264214"/>
              <a:gd name="connsiteX7" fmla="*/ 42767 w 209690"/>
              <a:gd name="connsiteY7" fmla="*/ 136684 h 264214"/>
              <a:gd name="connsiteX8" fmla="*/ 166904 w 209690"/>
              <a:gd name="connsiteY8" fmla="*/ 136684 h 264214"/>
              <a:gd name="connsiteX9" fmla="*/ 166904 w 209690"/>
              <a:gd name="connsiteY9" fmla="*/ 264214 h 264214"/>
              <a:gd name="connsiteX10" fmla="*/ 209691 w 209690"/>
              <a:gd name="connsiteY10" fmla="*/ 264214 h 264214"/>
              <a:gd name="connsiteX11" fmla="*/ 209691 w 209690"/>
              <a:gd name="connsiteY11" fmla="*/ 0 h 264214"/>
              <a:gd name="connsiteX12" fmla="*/ 166904 w 209690"/>
              <a:gd name="connsiteY12" fmla="*/ 0 h 2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690" h="264214">
                <a:moveTo>
                  <a:pt x="166904" y="0"/>
                </a:moveTo>
                <a:lnTo>
                  <a:pt x="166904" y="93897"/>
                </a:lnTo>
                <a:lnTo>
                  <a:pt x="42767" y="93897"/>
                </a:lnTo>
                <a:lnTo>
                  <a:pt x="42767" y="0"/>
                </a:lnTo>
                <a:lnTo>
                  <a:pt x="0" y="0"/>
                </a:lnTo>
                <a:lnTo>
                  <a:pt x="0" y="264214"/>
                </a:lnTo>
                <a:lnTo>
                  <a:pt x="42767" y="264214"/>
                </a:lnTo>
                <a:lnTo>
                  <a:pt x="42767" y="136684"/>
                </a:lnTo>
                <a:lnTo>
                  <a:pt x="166904" y="136684"/>
                </a:lnTo>
                <a:lnTo>
                  <a:pt x="166904" y="264214"/>
                </a:lnTo>
                <a:lnTo>
                  <a:pt x="209691" y="264214"/>
                </a:lnTo>
                <a:lnTo>
                  <a:pt x="209691" y="0"/>
                </a:lnTo>
                <a:lnTo>
                  <a:pt x="166904" y="0"/>
                </a:lnTo>
                <a:close/>
              </a:path>
            </a:pathLst>
          </a:custGeom>
          <a:solidFill>
            <a:srgbClr val="010101"/>
          </a:solidFill>
          <a:ln w="1968" cap="flat">
            <a:noFill/>
            <a:prstDash val="solid"/>
            <a:miter/>
          </a:ln>
        </p:spPr>
        <p:txBody>
          <a:bodyPr rtlCol="0" anchor="ctr"/>
          <a:lstStyle/>
          <a:p>
            <a:pPr>
              <a:buClrTx/>
              <a:buFontTx/>
              <a:buNone/>
            </a:pPr>
            <a:endParaRPr lang="en-GB" sz="1800" kern="1200">
              <a:ea typeface="+mn-ea"/>
              <a:cs typeface="+mn-cs"/>
            </a:endParaRPr>
          </a:p>
        </p:txBody>
      </p:sp>
      <p:sp>
        <p:nvSpPr>
          <p:cNvPr id="20" name="Freeform: Shape 19">
            <a:extLst>
              <a:ext uri="{FF2B5EF4-FFF2-40B4-BE49-F238E27FC236}">
                <a16:creationId xmlns:a16="http://schemas.microsoft.com/office/drawing/2014/main" id="{9CC6615F-652D-4AFF-9C18-7E420AE4E957}"/>
              </a:ext>
            </a:extLst>
          </p:cNvPr>
          <p:cNvSpPr/>
          <p:nvPr/>
        </p:nvSpPr>
        <p:spPr>
          <a:xfrm>
            <a:off x="5903346" y="5664359"/>
            <a:ext cx="385308" cy="314416"/>
          </a:xfrm>
          <a:custGeom>
            <a:avLst/>
            <a:gdLst>
              <a:gd name="connsiteX0" fmla="*/ 421315 w 421314"/>
              <a:gd name="connsiteY0" fmla="*/ 331264 h 343750"/>
              <a:gd name="connsiteX1" fmla="*/ 298262 w 421314"/>
              <a:gd name="connsiteY1" fmla="*/ 0 h 343750"/>
              <a:gd name="connsiteX2" fmla="*/ 211308 w 421314"/>
              <a:gd name="connsiteY2" fmla="*/ 220126 h 343750"/>
              <a:gd name="connsiteX3" fmla="*/ 123487 w 421314"/>
              <a:gd name="connsiteY3" fmla="*/ 0 h 343750"/>
              <a:gd name="connsiteX4" fmla="*/ 0 w 421314"/>
              <a:gd name="connsiteY4" fmla="*/ 331264 h 343750"/>
              <a:gd name="connsiteX5" fmla="*/ 51703 w 421314"/>
              <a:gd name="connsiteY5" fmla="*/ 331264 h 343750"/>
              <a:gd name="connsiteX6" fmla="*/ 122875 w 421314"/>
              <a:gd name="connsiteY6" fmla="*/ 127590 h 343750"/>
              <a:gd name="connsiteX7" fmla="*/ 211308 w 421314"/>
              <a:gd name="connsiteY7" fmla="*/ 343751 h 343750"/>
              <a:gd name="connsiteX8" fmla="*/ 298854 w 421314"/>
              <a:gd name="connsiteY8" fmla="*/ 127590 h 343750"/>
              <a:gd name="connsiteX9" fmla="*/ 370046 w 421314"/>
              <a:gd name="connsiteY9" fmla="*/ 331264 h 343750"/>
              <a:gd name="connsiteX10" fmla="*/ 421315 w 421314"/>
              <a:gd name="connsiteY10" fmla="*/ 331264 h 34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314" h="343750">
                <a:moveTo>
                  <a:pt x="421315" y="331264"/>
                </a:moveTo>
                <a:lnTo>
                  <a:pt x="298262" y="0"/>
                </a:lnTo>
                <a:lnTo>
                  <a:pt x="211308" y="220126"/>
                </a:lnTo>
                <a:lnTo>
                  <a:pt x="123487" y="0"/>
                </a:lnTo>
                <a:lnTo>
                  <a:pt x="0" y="331264"/>
                </a:lnTo>
                <a:lnTo>
                  <a:pt x="51703" y="331264"/>
                </a:lnTo>
                <a:lnTo>
                  <a:pt x="122875" y="127590"/>
                </a:lnTo>
                <a:lnTo>
                  <a:pt x="211308" y="343751"/>
                </a:lnTo>
                <a:lnTo>
                  <a:pt x="298854" y="127590"/>
                </a:lnTo>
                <a:lnTo>
                  <a:pt x="370046" y="331264"/>
                </a:lnTo>
                <a:lnTo>
                  <a:pt x="421315" y="331264"/>
                </a:lnTo>
                <a:close/>
              </a:path>
            </a:pathLst>
          </a:custGeom>
          <a:solidFill>
            <a:srgbClr val="010101"/>
          </a:solidFill>
          <a:ln w="1968" cap="flat">
            <a:noFill/>
            <a:prstDash val="solid"/>
            <a:miter/>
          </a:ln>
        </p:spPr>
        <p:txBody>
          <a:bodyPr rtlCol="0" anchor="ctr"/>
          <a:lstStyle/>
          <a:p>
            <a:pPr>
              <a:buClrTx/>
              <a:buFontTx/>
              <a:buNone/>
            </a:pPr>
            <a:endParaRPr lang="en-GB" sz="1800" kern="1200">
              <a:ea typeface="+mn-ea"/>
              <a:cs typeface="+mn-cs"/>
            </a:endParaRPr>
          </a:p>
        </p:txBody>
      </p:sp>
      <p:sp>
        <p:nvSpPr>
          <p:cNvPr id="4" name="Rectangle 3">
            <a:extLst>
              <a:ext uri="{FF2B5EF4-FFF2-40B4-BE49-F238E27FC236}">
                <a16:creationId xmlns:a16="http://schemas.microsoft.com/office/drawing/2014/main" id="{F5C8982B-815D-4968-90E6-9CBD3E246494}"/>
              </a:ext>
            </a:extLst>
          </p:cNvPr>
          <p:cNvSpPr/>
          <p:nvPr userDrawn="1"/>
        </p:nvSpPr>
        <p:spPr>
          <a:xfrm>
            <a:off x="6000034" y="6003668"/>
            <a:ext cx="191752" cy="39144"/>
          </a:xfrm>
          <a:prstGeom prst="rect">
            <a:avLst/>
          </a:prstGeom>
          <a:solidFill>
            <a:srgbClr val="F7D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srgbClr val="FFFFFF"/>
              </a:solidFill>
            </a:endParaRPr>
          </a:p>
        </p:txBody>
      </p:sp>
      <p:sp>
        <p:nvSpPr>
          <p:cNvPr id="6" name="Footer Placeholder 5">
            <a:extLst>
              <a:ext uri="{FF2B5EF4-FFF2-40B4-BE49-F238E27FC236}">
                <a16:creationId xmlns:a16="http://schemas.microsoft.com/office/drawing/2014/main" id="{1725006B-A527-4A65-B9EF-3246EA46812C}"/>
              </a:ext>
            </a:extLst>
          </p:cNvPr>
          <p:cNvSpPr>
            <a:spLocks noGrp="1"/>
          </p:cNvSpPr>
          <p:nvPr>
            <p:ph type="ftr" sz="quarter" idx="15"/>
          </p:nvPr>
        </p:nvSpPr>
        <p:spPr/>
        <p:txBody>
          <a:bodyPr/>
          <a:lstStyle/>
          <a:p>
            <a:r>
              <a:rPr lang="en-GB">
                <a:solidFill>
                  <a:srgbClr val="888888"/>
                </a:solidFill>
              </a:rPr>
              <a:t>INSERT DATA CLASSIFICATION TYPE</a:t>
            </a:r>
          </a:p>
        </p:txBody>
      </p:sp>
    </p:spTree>
    <p:extLst>
      <p:ext uri="{BB962C8B-B14F-4D97-AF65-F5344CB8AC3E}">
        <p14:creationId xmlns:p14="http://schemas.microsoft.com/office/powerpoint/2010/main" val="14343327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0 L 0 0.10741 " pathEditMode="relative" rAng="0" ptsTypes="AA">
                                      <p:cBhvr from="" to="">
                                        <p:cTn id="9" dur="1000" spd="-100000" fill="hold">
                                          <p:stCondLst>
                                            <p:cond delay="0"/>
                                          </p:stCondLst>
                                        </p:cTn>
                                        <p:tgtEl>
                                          <p:spTgt spid="2"/>
                                        </p:tgtEl>
                                        <p:attrNameLst>
                                          <p:attrName>ppt_x</p:attrName>
                                          <p:attrName>ppt_y</p:attrName>
                                        </p:attrNameLst>
                                      </p:cBhvr>
                                      <p:rCtr x="0" y="5370"/>
                                    </p:animMotion>
                                  </p:childTnLst>
                                </p:cTn>
                              </p:par>
                              <p:par>
                                <p:cTn id="10" presetID="10" presetClass="entr" presetSubtype="0" fill="hold" grpId="0" nodeType="withEffect">
                                  <p:stCondLst>
                                    <p:cond delay="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
                                        <p:tgtEl>
                                          <p:spTgt spid="3"/>
                                        </p:tgtEl>
                                      </p:cBhvr>
                                    </p:animEffect>
                                  </p:childTnLst>
                                </p:cTn>
                              </p:par>
                              <p:par>
                                <p:cTn id="13" presetID="6" presetClass="emph" presetSubtype="0" fill="hold" grpId="1" nodeType="withEffect">
                                  <p:stCondLst>
                                    <p:cond delay="0"/>
                                  </p:stCondLst>
                                  <p:childTnLst>
                                    <p:animScale>
                                      <p:cBhvr>
                                        <p:cTn id="14" dur="10" fill="hold"/>
                                        <p:tgtEl>
                                          <p:spTgt spid="3"/>
                                        </p:tgtEl>
                                      </p:cBhvr>
                                      <p:by x="1330" y="100000"/>
                                    </p:animScale>
                                  </p:childTnLst>
                                </p:cTn>
                              </p:par>
                              <p:par>
                                <p:cTn id="15" presetID="42" presetClass="path" presetSubtype="0" accel="50000" decel="50000" fill="hold" grpId="2" nodeType="withEffect">
                                  <p:stCondLst>
                                    <p:cond delay="0"/>
                                  </p:stCondLst>
                                  <p:childTnLst>
                                    <p:animMotion origin="layout" path="M 0 0 L -0.16328 0 " pathEditMode="relative" rAng="0" ptsTypes="AA">
                                      <p:cBhvr from="" to="">
                                        <p:cTn id="16" dur="10" fill="hold">
                                          <p:stCondLst>
                                            <p:cond delay="0"/>
                                          </p:stCondLst>
                                        </p:cTn>
                                        <p:tgtEl>
                                          <p:spTgt spid="3"/>
                                        </p:tgtEl>
                                        <p:attrNameLst>
                                          <p:attrName>ppt_x</p:attrName>
                                          <p:attrName>ppt_y</p:attrName>
                                        </p:attrNameLst>
                                      </p:cBhvr>
                                      <p:rCtr x="-8164" y="0"/>
                                    </p:animMotion>
                                  </p:childTnLst>
                                </p:cTn>
                              </p:par>
                              <p:par>
                                <p:cTn id="17" presetID="6" presetClass="emph" presetSubtype="0" decel="100000" fill="hold" grpId="3" nodeType="withEffect">
                                  <p:stCondLst>
                                    <p:cond delay="0"/>
                                  </p:stCondLst>
                                  <p:childTnLst>
                                    <p:animScale>
                                      <p:cBhvr>
                                        <p:cTn id="18" dur="1000" fill="hold"/>
                                        <p:tgtEl>
                                          <p:spTgt spid="3"/>
                                        </p:tgtEl>
                                      </p:cBhvr>
                                      <p:by x="7506670" y="100000"/>
                                    </p:animScale>
                                  </p:childTnLst>
                                </p:cTn>
                              </p:par>
                              <p:par>
                                <p:cTn id="19" presetID="42" presetClass="path" presetSubtype="0" decel="100000" fill="hold" grpId="4" nodeType="withEffect">
                                  <p:stCondLst>
                                    <p:cond delay="0"/>
                                  </p:stCondLst>
                                  <p:childTnLst>
                                    <p:animMotion origin="layout" path="M 0 0 L -0.16328 0 " pathEditMode="relative" rAng="0" ptsTypes="AA">
                                      <p:cBhvr from="" to="">
                                        <p:cTn id="20" dur="1000" spd="-100000" fill="hold">
                                          <p:stCondLst>
                                            <p:cond delay="0"/>
                                          </p:stCondLst>
                                        </p:cTn>
                                        <p:tgtEl>
                                          <p:spTgt spid="3"/>
                                        </p:tgtEl>
                                        <p:attrNameLst>
                                          <p:attrName>ppt_x</p:attrName>
                                          <p:attrName>ppt_y</p:attrName>
                                        </p:attrNameLst>
                                      </p:cBhvr>
                                      <p:rCtr x="-8164" y="0"/>
                                    </p:animMotion>
                                  </p:childTnLst>
                                </p:cTn>
                              </p:par>
                              <p:par>
                                <p:cTn id="21" presetID="10" presetClass="entr" presetSubtype="0" fill="hold" grpId="0" nodeType="withEffect">
                                  <p:stCondLst>
                                    <p:cond delay="5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2" grpId="0"/>
      <p:bldP spid="2" grpId="1"/>
      <p:bldP spid="10" grpId="0" bui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mall Title Go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4ECE02E-A6E8-4D77-A50F-7FA8676F124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5E3952-48DA-4963-8966-10607E593131}"/>
              </a:ext>
            </a:extLst>
          </p:cNvPr>
          <p:cNvSpPr>
            <a:spLocks noGrp="1"/>
          </p:cNvSpPr>
          <p:nvPr>
            <p:ph type="title" hasCustomPrompt="1"/>
          </p:nvPr>
        </p:nvSpPr>
        <p:spPr>
          <a:xfrm>
            <a:off x="216693" y="396336"/>
            <a:ext cx="3738279" cy="307777"/>
          </a:xfrm>
          <a:blipFill dpi="0" rotWithShape="1">
            <a:blip r:embed="rId5">
              <a:extLst>
                <a:ext uri="{96DAC541-7B7A-43D3-8B79-37D633B846F1}">
                  <asvg:svgBlip xmlns:asvg="http://schemas.microsoft.com/office/drawing/2016/SVG/main" r:embed="rId6"/>
                </a:ext>
              </a:extLst>
            </a:blip>
            <a:srcRect/>
            <a:tile tx="0" ty="0" sx="100000" sy="100000" flip="x" algn="t"/>
          </a:blipFill>
        </p:spPr>
        <p:txBody>
          <a:bodyPr vert="horz"/>
          <a:lstStyle>
            <a:lvl1pPr>
              <a:defRPr/>
            </a:lvl1pPr>
          </a:lstStyle>
          <a:p>
            <a:r>
              <a:rPr lang="en-US"/>
              <a:t>Small headline text</a:t>
            </a:r>
            <a:endParaRPr lang="en-GB"/>
          </a:p>
        </p:txBody>
      </p:sp>
      <p:sp>
        <p:nvSpPr>
          <p:cNvPr id="8" name="Text Placeholder 21">
            <a:extLst>
              <a:ext uri="{FF2B5EF4-FFF2-40B4-BE49-F238E27FC236}">
                <a16:creationId xmlns:a16="http://schemas.microsoft.com/office/drawing/2014/main" id="{917952F7-EB07-4758-9826-26DAFE9BFAC1}"/>
              </a:ext>
            </a:extLst>
          </p:cNvPr>
          <p:cNvSpPr>
            <a:spLocks noGrp="1"/>
          </p:cNvSpPr>
          <p:nvPr>
            <p:ph type="body" sz="quarter" idx="15" hasCustomPrompt="1"/>
          </p:nvPr>
        </p:nvSpPr>
        <p:spPr>
          <a:xfrm>
            <a:off x="4067176" y="6252611"/>
            <a:ext cx="7908132" cy="195814"/>
          </a:xfrm>
        </p:spPr>
        <p:txBody>
          <a:bodyPr wrap="square" lIns="0" tIns="36000" rIns="0" bIns="36000" anchor="b">
            <a:spAutoFit/>
          </a:bodyPr>
          <a:lstStyle>
            <a:lvl1pPr algn="r">
              <a:lnSpc>
                <a:spcPct val="100000"/>
              </a:lnSpc>
              <a:spcBef>
                <a:spcPts val="0"/>
              </a:spcBef>
              <a:defRPr sz="800">
                <a:latin typeface="+mn-lt"/>
              </a:defRPr>
            </a:lvl1pPr>
          </a:lstStyle>
          <a:p>
            <a:pPr lvl="0"/>
            <a:r>
              <a:rPr lang="en-US"/>
              <a:t>Insert footnotes here</a:t>
            </a:r>
          </a:p>
        </p:txBody>
      </p:sp>
      <p:sp>
        <p:nvSpPr>
          <p:cNvPr id="9" name="Footer Placeholder 7">
            <a:extLst>
              <a:ext uri="{FF2B5EF4-FFF2-40B4-BE49-F238E27FC236}">
                <a16:creationId xmlns:a16="http://schemas.microsoft.com/office/drawing/2014/main" id="{DF83DC30-A25B-4216-9D4F-09AC2C92F790}"/>
              </a:ext>
            </a:extLst>
          </p:cNvPr>
          <p:cNvSpPr>
            <a:spLocks noGrp="1"/>
          </p:cNvSpPr>
          <p:nvPr>
            <p:ph type="ftr" sz="quarter" idx="16"/>
          </p:nvPr>
        </p:nvSpPr>
        <p:spPr>
          <a:xfrm>
            <a:off x="4067174" y="6507890"/>
            <a:ext cx="7908132" cy="123111"/>
          </a:xfrm>
        </p:spPr>
        <p:txBody>
          <a:bodyPr rIns="0"/>
          <a:lstStyle>
            <a:lvl1pPr algn="r">
              <a:defRPr/>
            </a:lvl1pPr>
          </a:lstStyle>
          <a:p>
            <a:r>
              <a:rPr lang="en-GB">
                <a:solidFill>
                  <a:srgbClr val="888888"/>
                </a:solidFill>
              </a:rPr>
              <a:t>INSERT DATA CLASSIFICATION TYPE</a:t>
            </a:r>
          </a:p>
        </p:txBody>
      </p:sp>
      <p:sp>
        <p:nvSpPr>
          <p:cNvPr id="11" name="Picture Placeholder 11">
            <a:extLst>
              <a:ext uri="{FF2B5EF4-FFF2-40B4-BE49-F238E27FC236}">
                <a16:creationId xmlns:a16="http://schemas.microsoft.com/office/drawing/2014/main" id="{D95B692A-DA61-4AA1-9161-C2D897CB87F7}"/>
              </a:ext>
            </a:extLst>
          </p:cNvPr>
          <p:cNvSpPr>
            <a:spLocks noGrp="1"/>
          </p:cNvSpPr>
          <p:nvPr>
            <p:ph type="pic" sz="quarter" idx="17" hasCustomPrompt="1"/>
          </p:nvPr>
        </p:nvSpPr>
        <p:spPr>
          <a:xfrm>
            <a:off x="725225" y="6111147"/>
            <a:ext cx="2326830" cy="496800"/>
          </a:xfrm>
        </p:spPr>
        <p:txBody>
          <a:bodyPr anchor="ctr"/>
          <a:lstStyle>
            <a:lvl1pPr algn="l">
              <a:lnSpc>
                <a:spcPct val="100000"/>
              </a:lnSpc>
              <a:spcBef>
                <a:spcPts val="0"/>
              </a:spcBef>
              <a:spcAft>
                <a:spcPts val="0"/>
              </a:spcAft>
              <a:defRPr sz="800">
                <a:solidFill>
                  <a:schemeClr val="tx1">
                    <a:alpha val="50000"/>
                  </a:schemeClr>
                </a:solidFill>
              </a:defRPr>
            </a:lvl1pPr>
          </a:lstStyle>
          <a:p>
            <a:r>
              <a:rPr lang="en-GB"/>
              <a:t>Add Client lockup logo here (optional)</a:t>
            </a:r>
            <a:br>
              <a:rPr lang="en-GB"/>
            </a:br>
            <a:r>
              <a:rPr lang="en-GB"/>
              <a:t>Select placeholder then insert logo via Templafy</a:t>
            </a:r>
          </a:p>
        </p:txBody>
      </p:sp>
      <p:sp>
        <p:nvSpPr>
          <p:cNvPr id="10" name="Content Placeholder 2">
            <a:extLst>
              <a:ext uri="{FF2B5EF4-FFF2-40B4-BE49-F238E27FC236}">
                <a16:creationId xmlns:a16="http://schemas.microsoft.com/office/drawing/2014/main" id="{F960A40A-B489-443A-9042-36AFCFA0F746}"/>
              </a:ext>
            </a:extLst>
          </p:cNvPr>
          <p:cNvSpPr>
            <a:spLocks noGrp="1"/>
          </p:cNvSpPr>
          <p:nvPr>
            <p:ph sz="quarter" idx="18"/>
          </p:nvPr>
        </p:nvSpPr>
        <p:spPr>
          <a:xfrm>
            <a:off x="216693" y="908050"/>
            <a:ext cx="11760149" cy="4959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ZoneTexte 1">
            <a:extLst>
              <a:ext uri="{FF2B5EF4-FFF2-40B4-BE49-F238E27FC236}">
                <a16:creationId xmlns:a16="http://schemas.microsoft.com/office/drawing/2014/main" id="{016D04F0-F14C-4DFD-837B-0ECCB762CED6}"/>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2764067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572">
          <p15:clr>
            <a:srgbClr val="FBAE40"/>
          </p15:clr>
        </p15:guide>
        <p15:guide id="2" orient="horz" pos="75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 - Impact of e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Date Placeholder 3"/>
          <p:cNvSpPr>
            <a:spLocks noGrp="1"/>
          </p:cNvSpPr>
          <p:nvPr>
            <p:ph type="dt" sz="half" idx="10"/>
          </p:nvPr>
        </p:nvSpPr>
        <p:spPr/>
        <p:txBody>
          <a:bodyPr/>
          <a:lstStyle/>
          <a:p>
            <a:pPr>
              <a:buClrTx/>
              <a:buFontTx/>
              <a:buNone/>
            </a:pPr>
            <a:fld id="{60243164-1FC9-4009-B0AB-D56AA902E8BB}" type="datetime1">
              <a:rPr lang="en-US" sz="1800" kern="1200" smtClean="0">
                <a:ea typeface="+mn-ea"/>
                <a:cs typeface="+mn-cs"/>
              </a:rPr>
              <a:pPr>
                <a:buClrTx/>
                <a:buFontTx/>
                <a:buNone/>
              </a:pPr>
              <a:t>5/9/2024</a:t>
            </a:fld>
            <a:endParaRPr lang="en-US" sz="1800" kern="1200">
              <a:ea typeface="+mn-ea"/>
              <a:cs typeface="+mn-cs"/>
            </a:endParaRPr>
          </a:p>
        </p:txBody>
      </p:sp>
      <p:sp>
        <p:nvSpPr>
          <p:cNvPr id="5" name="Footer Placeholder 4"/>
          <p:cNvSpPr>
            <a:spLocks noGrp="1"/>
          </p:cNvSpPr>
          <p:nvPr>
            <p:ph type="ftr" sz="quarter" idx="11"/>
          </p:nvPr>
        </p:nvSpPr>
        <p:spPr/>
        <p:txBody>
          <a:bodyPr/>
          <a:lstStyle/>
          <a:p>
            <a:endParaRPr lang="en-US">
              <a:solidFill>
                <a:srgbClr val="888888"/>
              </a:solidFill>
            </a:endParaRPr>
          </a:p>
        </p:txBody>
      </p:sp>
      <p:sp>
        <p:nvSpPr>
          <p:cNvPr id="6" name="Slide Number Placeholder 5"/>
          <p:cNvSpPr>
            <a:spLocks noGrp="1"/>
          </p:cNvSpPr>
          <p:nvPr>
            <p:ph type="sldNum" sz="quarter" idx="12"/>
          </p:nvPr>
        </p:nvSpPr>
        <p:spPr/>
        <p:txBody>
          <a:bodyPr/>
          <a:lstStyle/>
          <a:p>
            <a:pPr algn="ctr"/>
            <a:fld id="{CC7432E5-F8E0-41AE-9A6B-AD730338B005}" type="slidenum">
              <a:rPr lang="en-US" smtClean="0">
                <a:solidFill>
                  <a:srgbClr val="000000">
                    <a:tint val="75000"/>
                  </a:srgbClr>
                </a:solidFill>
              </a:rPr>
              <a:pPr algn="ctr"/>
              <a:t>‹N°›</a:t>
            </a:fld>
            <a:endParaRPr lang="en-US">
              <a:solidFill>
                <a:srgbClr val="000000">
                  <a:tint val="75000"/>
                </a:srgbClr>
              </a:solidFill>
            </a:endParaRPr>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ZoneTexte 1">
            <a:extLst>
              <a:ext uri="{FF2B5EF4-FFF2-40B4-BE49-F238E27FC236}">
                <a16:creationId xmlns:a16="http://schemas.microsoft.com/office/drawing/2014/main" id="{7ECDABAC-53BF-4854-B892-E32CFC71A213}"/>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2969194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 Defining the probl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Footer Placeholder 4"/>
          <p:cNvSpPr>
            <a:spLocks noGrp="1"/>
          </p:cNvSpPr>
          <p:nvPr>
            <p:ph type="ftr" sz="quarter" idx="11"/>
          </p:nvPr>
        </p:nvSpPr>
        <p:spPr/>
        <p:txBody>
          <a:bodyPr/>
          <a:lstStyle/>
          <a:p>
            <a:endParaRPr lang="en-US">
              <a:solidFill>
                <a:srgbClr val="888888"/>
              </a:solidFill>
            </a:endParaRPr>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ZoneTexte 1">
            <a:extLst>
              <a:ext uri="{FF2B5EF4-FFF2-40B4-BE49-F238E27FC236}">
                <a16:creationId xmlns:a16="http://schemas.microsoft.com/office/drawing/2014/main" id="{834B54AD-4DB0-43D9-89E1-7BE22B514C5C}"/>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313341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6"/>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6"/>
          <p:cNvSpPr txBox="1">
            <a:spLocks noGrp="1"/>
          </p:cNvSpPr>
          <p:nvPr>
            <p:ph type="body" idx="1"/>
          </p:nvPr>
        </p:nvSpPr>
        <p:spPr>
          <a:xfrm>
            <a:off x="914400" y="1897067"/>
            <a:ext cx="5080000" cy="42560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 name="Google Shape;38;p66"/>
          <p:cNvSpPr txBox="1">
            <a:spLocks noGrp="1"/>
          </p:cNvSpPr>
          <p:nvPr>
            <p:ph type="body" idx="2"/>
          </p:nvPr>
        </p:nvSpPr>
        <p:spPr>
          <a:xfrm>
            <a:off x="6197600" y="1897067"/>
            <a:ext cx="5080000" cy="42560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 name="Rectangle 4">
            <a:extLst>
              <a:ext uri="{FF2B5EF4-FFF2-40B4-BE49-F238E27FC236}">
                <a16:creationId xmlns:a16="http://schemas.microsoft.com/office/drawing/2014/main" id="{9A1169A2-CD2D-4A1A-8011-ED4372F99769}"/>
              </a:ext>
            </a:extLst>
          </p:cNvPr>
          <p:cNvSpPr/>
          <p:nvPr userDrawn="1"/>
        </p:nvSpPr>
        <p:spPr>
          <a:xfrm>
            <a:off x="20320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 - Ex and mortalit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Date Placeholder 3"/>
          <p:cNvSpPr>
            <a:spLocks noGrp="1"/>
          </p:cNvSpPr>
          <p:nvPr>
            <p:ph type="dt" sz="half" idx="10"/>
          </p:nvPr>
        </p:nvSpPr>
        <p:spPr/>
        <p:txBody>
          <a:bodyPr/>
          <a:lstStyle/>
          <a:p>
            <a:pPr>
              <a:buClrTx/>
              <a:buFontTx/>
              <a:buNone/>
            </a:pPr>
            <a:fld id="{60243164-1FC9-4009-B0AB-D56AA902E8BB}" type="datetime1">
              <a:rPr lang="en-US" sz="1800" kern="1200" smtClean="0">
                <a:ea typeface="+mn-ea"/>
                <a:cs typeface="+mn-cs"/>
              </a:rPr>
              <a:pPr>
                <a:buClrTx/>
                <a:buFontTx/>
                <a:buNone/>
              </a:pPr>
              <a:t>5/9/2024</a:t>
            </a:fld>
            <a:endParaRPr lang="en-US" sz="1800" kern="1200">
              <a:ea typeface="+mn-ea"/>
              <a:cs typeface="+mn-cs"/>
            </a:endParaRPr>
          </a:p>
        </p:txBody>
      </p:sp>
      <p:sp>
        <p:nvSpPr>
          <p:cNvPr id="5" name="Footer Placeholder 4"/>
          <p:cNvSpPr>
            <a:spLocks noGrp="1"/>
          </p:cNvSpPr>
          <p:nvPr>
            <p:ph type="ftr" sz="quarter" idx="11"/>
          </p:nvPr>
        </p:nvSpPr>
        <p:spPr/>
        <p:txBody>
          <a:bodyPr/>
          <a:lstStyle/>
          <a:p>
            <a:endParaRPr lang="en-US">
              <a:solidFill>
                <a:srgbClr val="888888"/>
              </a:solidFill>
            </a:endParaRPr>
          </a:p>
        </p:txBody>
      </p:sp>
      <p:sp>
        <p:nvSpPr>
          <p:cNvPr id="6" name="Slide Number Placeholder 5"/>
          <p:cNvSpPr>
            <a:spLocks noGrp="1"/>
          </p:cNvSpPr>
          <p:nvPr>
            <p:ph type="sldNum" sz="quarter" idx="12"/>
          </p:nvPr>
        </p:nvSpPr>
        <p:spPr/>
        <p:txBody>
          <a:bodyPr/>
          <a:lstStyle/>
          <a:p>
            <a:pPr algn="ctr"/>
            <a:fld id="{CC7432E5-F8E0-41AE-9A6B-AD730338B005}" type="slidenum">
              <a:rPr lang="en-US" smtClean="0">
                <a:solidFill>
                  <a:srgbClr val="000000">
                    <a:tint val="75000"/>
                  </a:srgbClr>
                </a:solidFill>
              </a:rPr>
              <a:pPr algn="ctr"/>
              <a:t>‹N°›</a:t>
            </a:fld>
            <a:endParaRPr lang="en-US">
              <a:solidFill>
                <a:srgbClr val="000000">
                  <a:tint val="75000"/>
                </a:srgbClr>
              </a:solidFill>
            </a:endParaRPr>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ZoneTexte 1">
            <a:extLst>
              <a:ext uri="{FF2B5EF4-FFF2-40B4-BE49-F238E27FC236}">
                <a16:creationId xmlns:a16="http://schemas.microsoft.com/office/drawing/2014/main" id="{EEFADF72-7A80-46A0-8F60-4740D425D3E8}"/>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1958168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 3 of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pPr>
              <a:buClrTx/>
              <a:buFontTx/>
              <a:buNone/>
            </a:pPr>
            <a:r>
              <a:rPr lang="en-US" sz="1800" kern="1200">
                <a:ea typeface="+mn-ea"/>
                <a:cs typeface="+mn-cs"/>
              </a:rPr>
              <a:t>.</a:t>
            </a:r>
          </a:p>
          <a:p>
            <a:pPr>
              <a:buClrTx/>
              <a:buFontTx/>
              <a:buNone/>
            </a:pPr>
            <a:endParaRPr lang="en-US" sz="1800" kern="1200">
              <a:ea typeface="+mn-ea"/>
              <a:cs typeface="+mn-cs"/>
            </a:endParaRPr>
          </a:p>
        </p:txBody>
      </p:sp>
      <p:sp>
        <p:nvSpPr>
          <p:cNvPr id="5" name="Footer Placeholder 4"/>
          <p:cNvSpPr>
            <a:spLocks noGrp="1"/>
          </p:cNvSpPr>
          <p:nvPr>
            <p:ph type="ftr" sz="quarter" idx="11"/>
          </p:nvPr>
        </p:nvSpPr>
        <p:spPr/>
        <p:txBody>
          <a:bodyPr/>
          <a:lstStyle/>
          <a:p>
            <a:endParaRPr lang="en-US">
              <a:solidFill>
                <a:srgbClr val="888888"/>
              </a:solidFill>
            </a:endParaRPr>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91DA4DD8-6AD7-4F6C-91BB-046A8D0FB3D4}"/>
              </a:ext>
            </a:extLst>
          </p:cNvPr>
          <p:cNvSpPr>
            <a:spLocks noGrp="1"/>
          </p:cNvSpPr>
          <p:nvPr>
            <p:ph type="sldNum" sz="quarter" idx="4"/>
          </p:nvPr>
        </p:nvSpPr>
        <p:spPr>
          <a:xfrm>
            <a:off x="0" y="6534149"/>
            <a:ext cx="628073" cy="323851"/>
          </a:xfrm>
          <a:prstGeom prst="rect">
            <a:avLst/>
          </a:prstGeom>
        </p:spPr>
        <p:txBody>
          <a:bodyPr anchor="b"/>
          <a:lstStyle>
            <a:lvl1pPr>
              <a:defRPr sz="1000"/>
            </a:lvl1pPr>
          </a:lstStyle>
          <a:p>
            <a:pPr algn="ctr"/>
            <a:fld id="{CC7432E5-F8E0-41AE-9A6B-AD730338B005}" type="slidenum">
              <a:rPr lang="en-US" smtClean="0">
                <a:solidFill>
                  <a:srgbClr val="000000">
                    <a:tint val="75000"/>
                  </a:srgbClr>
                </a:solidFill>
              </a:rPr>
              <a:pPr algn="ctr"/>
              <a:t>‹N°›</a:t>
            </a:fld>
            <a:endParaRPr lang="en-US">
              <a:solidFill>
                <a:srgbClr val="000000">
                  <a:tint val="75000"/>
                </a:srgbClr>
              </a:solidFill>
            </a:endParaRPr>
          </a:p>
        </p:txBody>
      </p:sp>
      <p:sp>
        <p:nvSpPr>
          <p:cNvPr id="9" name="ZoneTexte 1">
            <a:extLst>
              <a:ext uri="{FF2B5EF4-FFF2-40B4-BE49-F238E27FC236}">
                <a16:creationId xmlns:a16="http://schemas.microsoft.com/office/drawing/2014/main" id="{FDBAFEB2-107B-4A5E-8938-D0FD3C7DC538}"/>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2584809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ection Gold">
    <p:bg>
      <p:bgPr>
        <a:solidFill>
          <a:schemeClr val="accent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E4F34F-E6DE-4BAA-9425-797BEDFB765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D1B02A-A04A-44B4-AB6F-CF81B733064A}"/>
              </a:ext>
            </a:extLst>
          </p:cNvPr>
          <p:cNvSpPr>
            <a:spLocks noGrp="1"/>
          </p:cNvSpPr>
          <p:nvPr>
            <p:ph type="title" hasCustomPrompt="1"/>
          </p:nvPr>
        </p:nvSpPr>
        <p:spPr>
          <a:xfrm>
            <a:off x="407986" y="3160610"/>
            <a:ext cx="11376027" cy="615553"/>
          </a:xfrm>
          <a:noFill/>
        </p:spPr>
        <p:txBody>
          <a:bodyPr vert="horz" wrap="square" lIns="108000" tIns="0" rIns="0" bIns="0" rtlCol="0" anchor="b">
            <a:spAutoFit/>
          </a:bodyPr>
          <a:lstStyle>
            <a:lvl1pPr algn="ctr">
              <a:defRPr lang="en-GB" sz="4000" spc="820" dirty="0">
                <a:solidFill>
                  <a:schemeClr val="bg1"/>
                </a:solidFill>
                <a:effectLst/>
                <a:ea typeface="+mn-ea"/>
                <a:cs typeface="+mn-cs"/>
              </a:defRPr>
            </a:lvl1pPr>
          </a:lstStyle>
          <a:p>
            <a:pPr marL="0" lvl="0" algn="ctr"/>
            <a:r>
              <a:rPr lang="en-US"/>
              <a:t>section slide</a:t>
            </a:r>
            <a:endParaRPr lang="en-GB"/>
          </a:p>
        </p:txBody>
      </p:sp>
      <p:sp>
        <p:nvSpPr>
          <p:cNvPr id="29" name="Text Placeholder 28">
            <a:extLst>
              <a:ext uri="{FF2B5EF4-FFF2-40B4-BE49-F238E27FC236}">
                <a16:creationId xmlns:a16="http://schemas.microsoft.com/office/drawing/2014/main" id="{3CF0C940-9078-4E11-BD78-9929D6E0A236}"/>
              </a:ext>
            </a:extLst>
          </p:cNvPr>
          <p:cNvSpPr>
            <a:spLocks noGrp="1"/>
          </p:cNvSpPr>
          <p:nvPr>
            <p:ph type="body" sz="quarter" idx="25" hasCustomPrompt="1"/>
          </p:nvPr>
        </p:nvSpPr>
        <p:spPr>
          <a:xfrm>
            <a:off x="5695950" y="3852863"/>
            <a:ext cx="800100" cy="157162"/>
          </a:xfrm>
          <a:solidFill>
            <a:schemeClr val="tx1"/>
          </a:solidFill>
        </p:spPr>
        <p:txBody>
          <a:bodyPr vert="horz" lIns="54000" tIns="900000" rIns="91440" bIns="45720" rtlCol="0">
            <a:noAutofit/>
          </a:bodyPr>
          <a:lstStyle>
            <a:lvl1pPr>
              <a:defRPr lang="en-GB" dirty="0">
                <a:solidFill>
                  <a:schemeClr val="tx1">
                    <a:alpha val="0"/>
                  </a:schemeClr>
                </a:solidFill>
              </a:defRPr>
            </a:lvl1pPr>
          </a:lstStyle>
          <a:p>
            <a:pPr lvl="0"/>
            <a:r>
              <a:rPr lang="en-US"/>
              <a:t>XX</a:t>
            </a:r>
            <a:endParaRPr lang="en-GB"/>
          </a:p>
        </p:txBody>
      </p:sp>
      <p:sp>
        <p:nvSpPr>
          <p:cNvPr id="13" name="Logo H">
            <a:extLst>
              <a:ext uri="{FF2B5EF4-FFF2-40B4-BE49-F238E27FC236}">
                <a16:creationId xmlns:a16="http://schemas.microsoft.com/office/drawing/2014/main" id="{8CFE88E1-7A8E-41CF-AEAB-586BE8726DBC}"/>
              </a:ext>
            </a:extLst>
          </p:cNvPr>
          <p:cNvSpPr>
            <a:spLocks noGrp="1"/>
          </p:cNvSpPr>
          <p:nvPr>
            <p:ph type="body" sz="quarter" idx="21" hasCustomPrompt="1"/>
          </p:nvPr>
        </p:nvSpPr>
        <p:spPr>
          <a:xfrm>
            <a:off x="6000034" y="6079251"/>
            <a:ext cx="191752" cy="241539"/>
          </a:xfrm>
          <a:blipFill dpi="0"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txBody>
          <a:bodyPr/>
          <a:lstStyle>
            <a:lvl1pPr>
              <a:defRPr/>
            </a:lvl1pPr>
          </a:lstStyle>
          <a:p>
            <a:pPr lvl="0"/>
            <a:r>
              <a:rPr lang="en-US"/>
              <a:t>  </a:t>
            </a:r>
            <a:endParaRPr lang="en-GB"/>
          </a:p>
        </p:txBody>
      </p:sp>
      <p:sp>
        <p:nvSpPr>
          <p:cNvPr id="15" name="Logo Dash">
            <a:extLst>
              <a:ext uri="{FF2B5EF4-FFF2-40B4-BE49-F238E27FC236}">
                <a16:creationId xmlns:a16="http://schemas.microsoft.com/office/drawing/2014/main" id="{C55888A1-6FF2-4E0D-8489-F98D77078B8F}"/>
              </a:ext>
            </a:extLst>
          </p:cNvPr>
          <p:cNvSpPr>
            <a:spLocks noGrp="1"/>
          </p:cNvSpPr>
          <p:nvPr>
            <p:ph type="body" sz="quarter" idx="19" hasCustomPrompt="1"/>
          </p:nvPr>
        </p:nvSpPr>
        <p:spPr>
          <a:xfrm>
            <a:off x="6000034" y="6003668"/>
            <a:ext cx="191752" cy="39144"/>
          </a:xfrm>
          <a:solidFill>
            <a:srgbClr val="F7DBAD"/>
          </a:solidFill>
        </p:spPr>
        <p:txBody>
          <a:bodyPr>
            <a:noAutofit/>
          </a:bodyPr>
          <a:lstStyle>
            <a:lvl1pPr marL="0" indent="0" algn="ctr">
              <a:buNone/>
              <a:defRPr sz="1000">
                <a:solidFill>
                  <a:schemeClr val="tx1">
                    <a:alpha val="0"/>
                  </a:schemeClr>
                </a:solidFill>
              </a:defRPr>
            </a:lvl1pPr>
          </a:lstStyle>
          <a:p>
            <a:pPr lvl="0"/>
            <a:r>
              <a:rPr lang="en-US"/>
              <a:t> </a:t>
            </a:r>
            <a:endParaRPr lang="en-GB"/>
          </a:p>
        </p:txBody>
      </p:sp>
      <p:sp>
        <p:nvSpPr>
          <p:cNvPr id="16" name="Logo M">
            <a:extLst>
              <a:ext uri="{FF2B5EF4-FFF2-40B4-BE49-F238E27FC236}">
                <a16:creationId xmlns:a16="http://schemas.microsoft.com/office/drawing/2014/main" id="{A4C85E3C-D04D-4896-B3BD-206C70FA9100}"/>
              </a:ext>
            </a:extLst>
          </p:cNvPr>
          <p:cNvSpPr>
            <a:spLocks noGrp="1"/>
          </p:cNvSpPr>
          <p:nvPr>
            <p:ph type="body" sz="quarter" idx="20" hasCustomPrompt="1"/>
          </p:nvPr>
        </p:nvSpPr>
        <p:spPr>
          <a:xfrm>
            <a:off x="5903346" y="5664359"/>
            <a:ext cx="385308" cy="314416"/>
          </a:xfrm>
          <a:blipFill dpi="0"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txBody>
          <a:bodyPr/>
          <a:lstStyle>
            <a:lvl1pPr>
              <a:defRPr/>
            </a:lvl1pPr>
          </a:lstStyle>
          <a:p>
            <a:pPr lvl="0"/>
            <a:r>
              <a:rPr lang="en-US"/>
              <a:t>   </a:t>
            </a:r>
            <a:endParaRPr lang="en-GB"/>
          </a:p>
        </p:txBody>
      </p:sp>
      <p:sp>
        <p:nvSpPr>
          <p:cNvPr id="3" name="Footer Placeholder 2">
            <a:extLst>
              <a:ext uri="{FF2B5EF4-FFF2-40B4-BE49-F238E27FC236}">
                <a16:creationId xmlns:a16="http://schemas.microsoft.com/office/drawing/2014/main" id="{0C31D448-3321-4489-AF5A-BAB87BE4DB47}"/>
              </a:ext>
            </a:extLst>
          </p:cNvPr>
          <p:cNvSpPr>
            <a:spLocks noGrp="1"/>
          </p:cNvSpPr>
          <p:nvPr>
            <p:ph type="ftr" sz="quarter" idx="26"/>
          </p:nvPr>
        </p:nvSpPr>
        <p:spPr/>
        <p:txBody>
          <a:bodyPr/>
          <a:lstStyle>
            <a:lvl1pPr>
              <a:defRPr>
                <a:solidFill>
                  <a:schemeClr val="bg1">
                    <a:alpha val="25000"/>
                  </a:schemeClr>
                </a:solidFill>
              </a:defRPr>
            </a:lvl1pPr>
          </a:lstStyle>
          <a:p>
            <a:r>
              <a:rPr lang="en-GB">
                <a:solidFill>
                  <a:srgbClr val="FFFFFF">
                    <a:alpha val="25000"/>
                  </a:srgbClr>
                </a:solidFill>
              </a:rPr>
              <a:t>INSERT DATA CLASSIFICATION TYPE</a:t>
            </a:r>
          </a:p>
        </p:txBody>
      </p:sp>
      <p:sp>
        <p:nvSpPr>
          <p:cNvPr id="12" name="Pre-Headline Placeholder 2">
            <a:extLst>
              <a:ext uri="{FF2B5EF4-FFF2-40B4-BE49-F238E27FC236}">
                <a16:creationId xmlns:a16="http://schemas.microsoft.com/office/drawing/2014/main" id="{2DF54FA2-8AA5-460B-9929-33A900A08FF8}"/>
              </a:ext>
            </a:extLst>
          </p:cNvPr>
          <p:cNvSpPr>
            <a:spLocks noGrp="1"/>
          </p:cNvSpPr>
          <p:nvPr>
            <p:ph type="body" sz="quarter" idx="18" hasCustomPrompt="1"/>
          </p:nvPr>
        </p:nvSpPr>
        <p:spPr>
          <a:xfrm>
            <a:off x="407987" y="2902790"/>
            <a:ext cx="11375999" cy="184731"/>
          </a:xfrm>
          <a:noFill/>
        </p:spPr>
        <p:txBody>
          <a:bodyPr vert="horz" wrap="square" lIns="36000" tIns="0" rIns="0" bIns="0" rtlCol="0" anchor="b">
            <a:spAutoFit/>
          </a:bodyPr>
          <a:lstStyle>
            <a:lvl1pPr marL="0" indent="0" algn="ctr">
              <a:defRPr lang="en-US" sz="1000" b="0" kern="1200" cap="all" spc="384" baseline="0" dirty="0">
                <a:solidFill>
                  <a:schemeClr val="bg1"/>
                </a:solidFill>
                <a:latin typeface="+mj-lt"/>
                <a:ea typeface="+mn-ea"/>
                <a:cs typeface="+mn-cs"/>
              </a:defRPr>
            </a:lvl1pPr>
          </a:lstStyle>
          <a:p>
            <a:r>
              <a:rPr lang="en-GB"/>
              <a:t>Supporting TITLE TO GO HERE</a:t>
            </a:r>
          </a:p>
        </p:txBody>
      </p:sp>
    </p:spTree>
    <p:extLst>
      <p:ext uri="{BB962C8B-B14F-4D97-AF65-F5344CB8AC3E}">
        <p14:creationId xmlns:p14="http://schemas.microsoft.com/office/powerpoint/2010/main" val="39558739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par>
                                <p:cTn id="11" presetID="42" presetClass="path" presetSubtype="0" decel="100000" fill="hold" grpId="0" nodeType="withEffect">
                                  <p:stCondLst>
                                    <p:cond delay="0"/>
                                  </p:stCondLst>
                                  <p:childTnLst>
                                    <p:animMotion origin="layout" path="M 0 -2.59259E-6 L 0 -0.05139 " pathEditMode="relative" rAng="0" ptsTypes="AA">
                                      <p:cBhvr from="" to="">
                                        <p:cTn id="12" dur="750" spd="-100000" fill="hold">
                                          <p:stCondLst>
                                            <p:cond delay="0"/>
                                          </p:stCondLst>
                                        </p:cTn>
                                        <p:tgtEl>
                                          <p:spTgt spid="16"/>
                                        </p:tgtEl>
                                        <p:attrNameLst>
                                          <p:attrName>ppt_x</p:attrName>
                                          <p:attrName>ppt_y</p:attrName>
                                        </p:attrNameLst>
                                      </p:cBhvr>
                                      <p:rCtr x="0" y="-2569"/>
                                    </p:animMotion>
                                  </p:childTnLst>
                                </p:cTn>
                              </p:par>
                              <p:par>
                                <p:cTn id="13" presetID="42" presetClass="path" presetSubtype="0" decel="100000" fill="hold" grpId="1" nodeType="withEffect">
                                  <p:stCondLst>
                                    <p:cond delay="0"/>
                                  </p:stCondLst>
                                  <p:childTnLst>
                                    <p:animMotion origin="layout" path="M 0 4.81481E-6 L 0 0.03958 " pathEditMode="relative" rAng="0" ptsTypes="AA">
                                      <p:cBhvr from="" to="">
                                        <p:cTn id="14" dur="750" spd="-100000" fill="hold">
                                          <p:stCondLst>
                                            <p:cond delay="0"/>
                                          </p:stCondLst>
                                        </p:cTn>
                                        <p:tgtEl>
                                          <p:spTgt spid="13"/>
                                        </p:tgtEl>
                                        <p:attrNameLst>
                                          <p:attrName>ppt_x</p:attrName>
                                          <p:attrName>ppt_y</p:attrName>
                                        </p:attrNameLst>
                                      </p:cBhvr>
                                      <p:rCtr x="0" y="1968"/>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par>
                                <p:cTn id="18" presetID="6" presetClass="emph" presetSubtype="0" fill="hold" grpId="1" nodeType="withEffect">
                                  <p:stCondLst>
                                    <p:cond delay="0"/>
                                  </p:stCondLst>
                                  <p:childTnLst>
                                    <p:animScale>
                                      <p:cBhvr>
                                        <p:cTn id="19" dur="10" fill="hold"/>
                                        <p:tgtEl>
                                          <p:spTgt spid="15"/>
                                        </p:tgtEl>
                                      </p:cBhvr>
                                      <p:by x="100000" y="10000"/>
                                    </p:animScale>
                                  </p:childTnLst>
                                </p:cTn>
                              </p:par>
                              <p:par>
                                <p:cTn id="20" presetID="42" presetClass="path" presetSubtype="0" decel="100000" fill="hold" grpId="2" nodeType="withEffect">
                                  <p:stCondLst>
                                    <p:cond delay="0"/>
                                  </p:stCondLst>
                                  <p:childTnLst>
                                    <p:animMotion origin="layout" path="M 0 -7.40741E-7 L -0.09531 -7.40741E-7 " pathEditMode="relative" rAng="0" ptsTypes="AA">
                                      <p:cBhvr from="" to="">
                                        <p:cTn id="21" dur="750" spd="-100000" fill="hold">
                                          <p:stCondLst>
                                            <p:cond delay="0"/>
                                          </p:stCondLst>
                                        </p:cTn>
                                        <p:tgtEl>
                                          <p:spTgt spid="15"/>
                                        </p:tgtEl>
                                        <p:attrNameLst>
                                          <p:attrName>ppt_x</p:attrName>
                                          <p:attrName>ppt_y</p:attrName>
                                        </p:attrNameLst>
                                      </p:cBhvr>
                                      <p:rCtr x="-4766" y="0"/>
                                    </p:animMotion>
                                  </p:childTnLst>
                                </p:cTn>
                              </p:par>
                              <p:par>
                                <p:cTn id="22" presetID="6" presetClass="emph" presetSubtype="0" decel="100000" fill="hold" grpId="3" nodeType="withEffect">
                                  <p:stCondLst>
                                    <p:cond delay="10"/>
                                  </p:stCondLst>
                                  <p:childTnLst>
                                    <p:animScale>
                                      <p:cBhvr>
                                        <p:cTn id="23" dur="750" fill="hold"/>
                                        <p:tgtEl>
                                          <p:spTgt spid="15"/>
                                        </p:tgtEl>
                                      </p:cBhvr>
                                      <p:by x="100000" y="1000000"/>
                                    </p:animScale>
                                  </p:childTnLst>
                                </p:cTn>
                              </p:par>
                              <p:par>
                                <p:cTn id="24" presetID="10" presetClass="entr" presetSubtype="0" fill="hold" grpId="0" nodeType="withEffect">
                                  <p:stCondLst>
                                    <p:cond delay="3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50"/>
                                        <p:tgtEl>
                                          <p:spTgt spid="2"/>
                                        </p:tgtEl>
                                      </p:cBhvr>
                                    </p:animEffect>
                                  </p:childTnLst>
                                </p:cTn>
                              </p:par>
                              <p:par>
                                <p:cTn id="27" presetID="42" presetClass="path" presetSubtype="0" decel="100000" fill="hold" grpId="1" nodeType="withEffect">
                                  <p:stCondLst>
                                    <p:cond delay="0"/>
                                  </p:stCondLst>
                                  <p:childTnLst>
                                    <p:animMotion origin="layout" path="M 0 2.96296E-6 L 0 -0.21459 " pathEditMode="relative" rAng="0" ptsTypes="AA">
                                      <p:cBhvr>
                                        <p:cTn id="28" dur="750" spd="-100000" fill="hold"/>
                                        <p:tgtEl>
                                          <p:spTgt spid="2"/>
                                        </p:tgtEl>
                                        <p:attrNameLst>
                                          <p:attrName>ppt_x</p:attrName>
                                          <p:attrName>ppt_y</p:attrName>
                                        </p:attrNameLst>
                                      </p:cBhvr>
                                      <p:rCtr x="0" y="-10741"/>
                                    </p:animMotion>
                                  </p:childTnLst>
                                </p:cTn>
                              </p:par>
                              <p:par>
                                <p:cTn id="29" presetID="10" presetClass="entr" presetSubtype="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
                                        <p:tgtEl>
                                          <p:spTgt spid="12"/>
                                        </p:tgtEl>
                                      </p:cBhvr>
                                    </p:animEffect>
                                  </p:childTnLst>
                                </p:cTn>
                              </p:par>
                              <p:par>
                                <p:cTn id="32" presetID="42" presetClass="path" presetSubtype="0" decel="100000" fill="hold" grpId="1" nodeType="withEffect">
                                  <p:stCondLst>
                                    <p:cond delay="0"/>
                                  </p:stCondLst>
                                  <p:childTnLst>
                                    <p:animMotion origin="layout" path="M 0 4.44444E-6 L 0 -0.18889 " pathEditMode="relative" rAng="0" ptsTypes="AA">
                                      <p:cBhvr from="" to="">
                                        <p:cTn id="33" dur="750" spd="-100000" fill="hold">
                                          <p:stCondLst>
                                            <p:cond delay="0"/>
                                          </p:stCondLst>
                                        </p:cTn>
                                        <p:tgtEl>
                                          <p:spTgt spid="12"/>
                                        </p:tgtEl>
                                        <p:attrNameLst>
                                          <p:attrName>ppt_x</p:attrName>
                                          <p:attrName>ppt_y</p:attrName>
                                        </p:attrNameLst>
                                      </p:cBhvr>
                                      <p:rCtr x="0" y="-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tmplLst>
          <p:tmpl>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0"/>
                  </p:stCondLst>
                  <p:childTnLst>
                    <p:animMotion origin="layout" path="M 0 4.81481E-6 L 0 0.03958 " pathEditMode="relative" rAng="0" ptsTypes="AA">
                      <p:cBhvr from="" to="">
                        <p:cTn dur="750" spd="-100000" fill="hold">
                          <p:stCondLst>
                            <p:cond delay="0"/>
                          </p:stCondLst>
                        </p:cTn>
                        <p:tgtEl>
                          <p:spTgt spid="13"/>
                        </p:tgtEl>
                        <p:attrNameLst>
                          <p:attrName>ppt_x</p:attrName>
                          <p:attrName>ppt_y</p:attrName>
                        </p:attrNameLst>
                      </p:cBhvr>
                      <p:rCtr x="0" y="1968"/>
                    </p:animMotion>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bldP spid="15" grpId="2" animBg="1">
        <p:tmplLst>
          <p:tmpl>
            <p:tnLst>
              <p:par>
                <p:cTn presetID="42" presetClass="path" presetSubtype="0" decel="100000" fill="hold" nodeType="withEffect">
                  <p:stCondLst>
                    <p:cond delay="0"/>
                  </p:stCondLst>
                  <p:childTnLst>
                    <p:animMotion origin="layout" path="M 0 -7.40741E-7 L -0.09531 -7.40741E-7 " pathEditMode="relative" rAng="0" ptsTypes="AA">
                      <p:cBhvr from="" to="">
                        <p:cTn dur="750" spd="-100000" fill="hold">
                          <p:stCondLst>
                            <p:cond delay="0"/>
                          </p:stCondLst>
                        </p:cTn>
                        <p:tgtEl>
                          <p:spTgt spid="15"/>
                        </p:tgtEl>
                        <p:attrNameLst>
                          <p:attrName>ppt_x</p:attrName>
                          <p:attrName>ppt_y</p:attrName>
                        </p:attrNameLst>
                      </p:cBhvr>
                      <p:rCtr x="-4766" y="0"/>
                    </p:animMotion>
                  </p:childTnLst>
                </p:cTn>
              </p:par>
            </p:tnLst>
          </p:tmpl>
        </p:tmplLst>
      </p:bldP>
      <p:bldP spid="15" grpId="3" animBg="1"/>
      <p:bldP spid="16" grpId="0" animBg="1">
        <p:tmplLst>
          <p:tmpl>
            <p:tnLst>
              <p:par>
                <p:cTn presetID="42" presetClass="path" presetSubtype="0" decel="100000" fill="hold" nodeType="withEffect">
                  <p:stCondLst>
                    <p:cond delay="0"/>
                  </p:stCondLst>
                  <p:childTnLst>
                    <p:animMotion origin="layout" path="M 0 -2.59259E-6 L 0 -0.05139 " pathEditMode="relative" rAng="0" ptsTypes="AA">
                      <p:cBhvr from="" to="">
                        <p:cTn dur="750" spd="-100000" fill="hold">
                          <p:stCondLst>
                            <p:cond delay="0"/>
                          </p:stCondLst>
                        </p:cTn>
                        <p:tgtEl>
                          <p:spTgt spid="16"/>
                        </p:tgtEl>
                        <p:attrNameLst>
                          <p:attrName>ppt_x</p:attrName>
                          <p:attrName>ppt_y</p:attrName>
                        </p:attrNameLst>
                      </p:cBhvr>
                      <p:rCtr x="0" y="-2569"/>
                    </p:animMotion>
                  </p:childTnLst>
                </p:cTn>
              </p:par>
            </p:tnLst>
          </p:tmpl>
        </p:tmplLst>
      </p:bldP>
      <p:bldP spid="16" grpId="1"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2" grpId="0">
        <p:tmplLst>
          <p:tmpl>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200"/>
                        <p:tgtEl>
                          <p:spTgt spid="12"/>
                        </p:tgtEl>
                      </p:cBhvr>
                    </p:animEffect>
                  </p:childTnLst>
                </p:cTn>
              </p:par>
            </p:tnLst>
          </p:tmpl>
        </p:tmplLst>
      </p:bldP>
      <p:bldP spid="12" grpId="1">
        <p:tmplLst>
          <p:tmpl>
            <p:tnLst>
              <p:par>
                <p:cTn presetID="42" presetClass="path" presetSubtype="0" decel="100000" fill="hold" nodeType="withEffect">
                  <p:stCondLst>
                    <p:cond delay="0"/>
                  </p:stCondLst>
                  <p:childTnLst>
                    <p:animMotion origin="layout" path="M 0 4.44444E-6 L 0 -0.18889 " pathEditMode="relative" rAng="0" ptsTypes="AA">
                      <p:cBhvr from="" to="">
                        <p:cTn dur="750" spd="-100000" fill="hold">
                          <p:stCondLst>
                            <p:cond delay="0"/>
                          </p:stCondLst>
                        </p:cTn>
                        <p:tgtEl>
                          <p:spTgt spid="12"/>
                        </p:tgtEl>
                        <p:attrNameLst>
                          <p:attrName>ppt_x</p:attrName>
                          <p:attrName>ppt_y</p:attrName>
                        </p:attrNameLst>
                      </p:cBhvr>
                      <p:rCtr x="0" y="-9444"/>
                    </p:animMotion>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ab 2 of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pPr>
              <a:buClrTx/>
              <a:buFontTx/>
              <a:buNone/>
            </a:pPr>
            <a:fld id="{701651BD-312B-4053-990E-1D252831DB54}" type="datetime1">
              <a:rPr lang="en-US" sz="1800" kern="1200" smtClean="0">
                <a:ea typeface="+mn-ea"/>
                <a:cs typeface="+mn-cs"/>
              </a:rPr>
              <a:pPr>
                <a:buClrTx/>
                <a:buFontTx/>
                <a:buNone/>
              </a:pPr>
              <a:t>5/9/2024</a:t>
            </a:fld>
            <a:endParaRPr lang="en-US" sz="1800" kern="1200">
              <a:ea typeface="+mn-ea"/>
              <a:cs typeface="+mn-cs"/>
            </a:endParaRPr>
          </a:p>
        </p:txBody>
      </p:sp>
      <p:sp>
        <p:nvSpPr>
          <p:cNvPr id="5" name="Footer Placeholder 4"/>
          <p:cNvSpPr>
            <a:spLocks noGrp="1"/>
          </p:cNvSpPr>
          <p:nvPr>
            <p:ph type="ftr" sz="quarter" idx="11"/>
          </p:nvPr>
        </p:nvSpPr>
        <p:spPr/>
        <p:txBody>
          <a:bodyPr/>
          <a:lstStyle/>
          <a:p>
            <a:endParaRPr lang="en-US">
              <a:solidFill>
                <a:srgbClr val="888888"/>
              </a:solidFill>
            </a:endParaRPr>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4276EDF0-083D-4E87-A4A3-293FA589FD93}"/>
              </a:ext>
            </a:extLst>
          </p:cNvPr>
          <p:cNvSpPr>
            <a:spLocks noGrp="1"/>
          </p:cNvSpPr>
          <p:nvPr>
            <p:ph type="sldNum" sz="quarter" idx="4"/>
          </p:nvPr>
        </p:nvSpPr>
        <p:spPr>
          <a:xfrm>
            <a:off x="0" y="6534149"/>
            <a:ext cx="628073" cy="323851"/>
          </a:xfrm>
          <a:prstGeom prst="rect">
            <a:avLst/>
          </a:prstGeom>
        </p:spPr>
        <p:txBody>
          <a:bodyPr anchor="b"/>
          <a:lstStyle>
            <a:lvl1pPr>
              <a:defRPr sz="1000"/>
            </a:lvl1pPr>
          </a:lstStyle>
          <a:p>
            <a:pPr algn="ctr"/>
            <a:fld id="{CC7432E5-F8E0-41AE-9A6B-AD730338B005}" type="slidenum">
              <a:rPr lang="en-US" smtClean="0">
                <a:solidFill>
                  <a:srgbClr val="000000">
                    <a:tint val="75000"/>
                  </a:srgbClr>
                </a:solidFill>
              </a:rPr>
              <a:pPr algn="ctr"/>
              <a:t>‹N°›</a:t>
            </a:fld>
            <a:endParaRPr lang="en-US">
              <a:solidFill>
                <a:srgbClr val="000000">
                  <a:tint val="75000"/>
                </a:srgbClr>
              </a:solidFill>
            </a:endParaRPr>
          </a:p>
        </p:txBody>
      </p:sp>
      <p:sp>
        <p:nvSpPr>
          <p:cNvPr id="9" name="ZoneTexte 1">
            <a:extLst>
              <a:ext uri="{FF2B5EF4-FFF2-40B4-BE49-F238E27FC236}">
                <a16:creationId xmlns:a16="http://schemas.microsoft.com/office/drawing/2014/main" id="{1777B342-038D-4D29-9269-B3366E88168B}"/>
              </a:ext>
            </a:extLst>
          </p:cNvPr>
          <p:cNvSpPr txBox="1"/>
          <p:nvPr userDrawn="1"/>
        </p:nvSpPr>
        <p:spPr>
          <a:xfrm>
            <a:off x="-13921" y="6055949"/>
            <a:ext cx="2941007" cy="584775"/>
          </a:xfrm>
          <a:prstGeom prst="rect">
            <a:avLst/>
          </a:prstGeom>
          <a:gradFill flip="none" rotWithShape="1">
            <a:gsLst>
              <a:gs pos="93000">
                <a:srgbClr val="C4D600"/>
              </a:gs>
              <a:gs pos="100000">
                <a:srgbClr val="F4F8D1"/>
              </a:gs>
              <a:gs pos="100000">
                <a:schemeClr val="accent1">
                  <a:lumMod val="45000"/>
                  <a:lumOff val="55000"/>
                </a:schemeClr>
              </a:gs>
              <a:gs pos="100000">
                <a:schemeClr val="accent1">
                  <a:lumMod val="30000"/>
                  <a:lumOff val="70000"/>
                </a:schemeClr>
              </a:gs>
            </a:gsLst>
            <a:lin ang="0" scaled="1"/>
            <a:tileRect/>
          </a:gra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lang="fr-CA" sz="1600">
                <a:solidFill>
                  <a:srgbClr val="FFFFFF"/>
                </a:solidFill>
                <a:latin typeface="Flood Std" panose="03090602040405060206" charset="0"/>
                <a:ea typeface="STXingkai" panose="020B0503020204020204" pitchFamily="2" charset="-122"/>
              </a:rPr>
              <a:t>Au-delà de </a:t>
            </a:r>
          </a:p>
          <a:p>
            <a:pPr>
              <a:buClrTx/>
              <a:buFontTx/>
              <a:buNone/>
            </a:pPr>
            <a:r>
              <a:rPr lang="fr-CA" sz="1600">
                <a:solidFill>
                  <a:srgbClr val="FFFFFF"/>
                </a:solidFill>
                <a:latin typeface="Flood Std" panose="03090602040405060206" charset="0"/>
                <a:ea typeface="STXingkai" panose="020B0503020204020204" pitchFamily="2" charset="-122"/>
              </a:rPr>
              <a:t>l’essoufflement :</a:t>
            </a:r>
          </a:p>
        </p:txBody>
      </p:sp>
    </p:spTree>
    <p:extLst>
      <p:ext uri="{BB962C8B-B14F-4D97-AF65-F5344CB8AC3E}">
        <p14:creationId xmlns:p14="http://schemas.microsoft.com/office/powerpoint/2010/main" val="1469506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2367C3B-9E1C-4DD3-BED4-A09E10FE425A}"/>
              </a:ext>
            </a:extLst>
          </p:cNvPr>
          <p:cNvSpPr>
            <a:spLocks noGrp="1"/>
          </p:cNvSpPr>
          <p:nvPr>
            <p:ph type="ftr" sz="quarter" idx="3"/>
          </p:nvPr>
        </p:nvSpPr>
        <p:spPr>
          <a:xfrm>
            <a:off x="432719" y="6404563"/>
            <a:ext cx="10485048" cy="365125"/>
          </a:xfrm>
          <a:prstGeom prst="rect">
            <a:avLst/>
          </a:prstGeom>
        </p:spPr>
        <p:txBody>
          <a:bodyPr vert="horz" lIns="91440" tIns="45720" rIns="91440" bIns="45720" rtlCol="0" anchor="b"/>
          <a:lstStyle>
            <a:lvl1pPr algn="l">
              <a:defRPr sz="800">
                <a:solidFill>
                  <a:schemeClr val="tx1">
                    <a:lumMod val="65000"/>
                    <a:lumOff val="35000"/>
                  </a:schemeClr>
                </a:solidFill>
                <a:latin typeface="Verdana" panose="020B0604030504040204" pitchFamily="34" charset="0"/>
                <a:ea typeface="Verdana" panose="020B0604030504040204" pitchFamily="34" charset="0"/>
              </a:defRPr>
            </a:lvl1pPr>
          </a:lstStyle>
          <a:p>
            <a:endParaRPr lang="en-US">
              <a:solidFill>
                <a:srgbClr val="000000">
                  <a:lumMod val="65000"/>
                  <a:lumOff val="35000"/>
                </a:srgbClr>
              </a:solidFill>
            </a:endParaRPr>
          </a:p>
        </p:txBody>
      </p:sp>
      <p:sp>
        <p:nvSpPr>
          <p:cNvPr id="22" name="Texte du titre"/>
          <p:cNvSpPr txBox="1">
            <a:spLocks noGrp="1"/>
          </p:cNvSpPr>
          <p:nvPr>
            <p:ph type="title"/>
          </p:nvPr>
        </p:nvSpPr>
        <p:spPr>
          <a:prstGeom prst="rect">
            <a:avLst/>
          </a:prstGeom>
        </p:spPr>
        <p:txBody>
          <a:bodyPr/>
          <a:lstStyle/>
          <a:p>
            <a:r>
              <a:t>Texte du titre</a:t>
            </a:r>
          </a:p>
        </p:txBody>
      </p:sp>
      <p:sp>
        <p:nvSpPr>
          <p:cNvPr id="23" name="Texte niveau 1…"/>
          <p:cNvSpPr txBox="1">
            <a:spLocks noGrp="1"/>
          </p:cNvSpPr>
          <p:nvPr>
            <p:ph type="body" idx="1"/>
          </p:nvPr>
        </p:nvSpPr>
        <p:spPr>
          <a:prstGeom prst="rect">
            <a:avLst/>
          </a:prstGeom>
        </p:spPr>
        <p:txBody>
          <a:bodyPr/>
          <a:lstStyle/>
          <a:p>
            <a:r>
              <a:rPr err="1"/>
              <a:t>Texte</a:t>
            </a:r>
            <a:r>
              <a:t> </a:t>
            </a:r>
            <a:r>
              <a:rPr err="1"/>
              <a:t>niveau</a:t>
            </a:r>
            <a:r>
              <a:t> 1</a:t>
            </a:r>
          </a:p>
          <a:p>
            <a:pPr lvl="1"/>
            <a:r>
              <a:rPr err="1"/>
              <a:t>Texte</a:t>
            </a:r>
            <a:r>
              <a:t> </a:t>
            </a:r>
            <a:r>
              <a:rPr err="1"/>
              <a:t>niveau</a:t>
            </a:r>
            <a:r>
              <a:t> 2</a:t>
            </a:r>
          </a:p>
          <a:p>
            <a:pPr lvl="2"/>
            <a:r>
              <a:rPr err="1"/>
              <a:t>Texte</a:t>
            </a:r>
            <a:r>
              <a:t> </a:t>
            </a:r>
            <a:r>
              <a:rPr err="1"/>
              <a:t>niveau</a:t>
            </a:r>
            <a:r>
              <a:t> 3</a:t>
            </a:r>
          </a:p>
          <a:p>
            <a:pPr lvl="3"/>
            <a:r>
              <a:rPr err="1"/>
              <a:t>Texte</a:t>
            </a:r>
            <a:r>
              <a:t> </a:t>
            </a:r>
            <a:r>
              <a:rPr err="1"/>
              <a:t>niveau</a:t>
            </a:r>
            <a:r>
              <a:t> 4</a:t>
            </a:r>
          </a:p>
          <a:p>
            <a:pPr lvl="4"/>
            <a:r>
              <a:rPr err="1"/>
              <a:t>Texte</a:t>
            </a:r>
            <a:r>
              <a:t> </a:t>
            </a:r>
            <a:r>
              <a:rPr err="1"/>
              <a:t>niveau</a:t>
            </a:r>
            <a:r>
              <a:t> 5</a:t>
            </a:r>
          </a:p>
        </p:txBody>
      </p:sp>
      <p:sp>
        <p:nvSpPr>
          <p:cNvPr id="24" name="Numéro de diapositive"/>
          <p:cNvSpPr txBox="1">
            <a:spLocks noGrp="1"/>
          </p:cNvSpPr>
          <p:nvPr>
            <p:ph type="sldNum" sz="quarter" idx="2"/>
          </p:nvPr>
        </p:nvSpPr>
        <p:spPr>
          <a:prstGeom prst="rect">
            <a:avLst/>
          </a:prstGeom>
        </p:spPr>
        <p:txBody>
          <a:bodyPr/>
          <a:lstStyle>
            <a:lvl1pPr>
              <a:defRPr/>
            </a:lvl1pPr>
          </a:lstStyle>
          <a:p>
            <a:fld id="{86CB4B4D-7CA3-9044-876B-883B54F8677D}" type="slidenum">
              <a:rPr lang="en-US" smtClean="0">
                <a:solidFill>
                  <a:srgbClr val="000000">
                    <a:tint val="75000"/>
                  </a:srgbClr>
                </a:solidFill>
              </a:rPr>
              <a:pPr/>
              <a:t>‹N°›</a:t>
            </a:fld>
            <a:endParaRPr lang="en-US">
              <a:solidFill>
                <a:srgbClr val="000000">
                  <a:tint val="75000"/>
                </a:srgbClr>
              </a:solidFill>
            </a:endParaRPr>
          </a:p>
        </p:txBody>
      </p:sp>
    </p:spTree>
    <p:extLst>
      <p:ext uri="{BB962C8B-B14F-4D97-AF65-F5344CB8AC3E}">
        <p14:creationId xmlns:p14="http://schemas.microsoft.com/office/powerpoint/2010/main" val="42764963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7"/>
          <p:cNvSpPr txBox="1">
            <a:spLocks noGrp="1"/>
          </p:cNvSpPr>
          <p:nvPr>
            <p:ph type="body" idx="1"/>
          </p:nvPr>
        </p:nvSpPr>
        <p:spPr>
          <a:xfrm>
            <a:off x="609600" y="1535114"/>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2" name="Google Shape;42;p6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3" name="Google Shape;43;p67"/>
          <p:cNvSpPr txBox="1">
            <a:spLocks noGrp="1"/>
          </p:cNvSpPr>
          <p:nvPr>
            <p:ph type="body" idx="3"/>
          </p:nvPr>
        </p:nvSpPr>
        <p:spPr>
          <a:xfrm>
            <a:off x="6193372" y="1535114"/>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4" name="Google Shape;44;p67"/>
          <p:cNvSpPr txBox="1">
            <a:spLocks noGrp="1"/>
          </p:cNvSpPr>
          <p:nvPr>
            <p:ph type="body" idx="4"/>
          </p:nvPr>
        </p:nvSpPr>
        <p:spPr>
          <a:xfrm>
            <a:off x="6193372"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sp>
        <p:nvSpPr>
          <p:cNvPr id="46" name="Google Shape;46;p68"/>
          <p:cNvSpPr txBox="1">
            <a:spLocks noGrp="1"/>
          </p:cNvSpPr>
          <p:nvPr>
            <p:ph type="title"/>
          </p:nvPr>
        </p:nvSpPr>
        <p:spPr>
          <a:xfrm>
            <a:off x="609605" y="273051"/>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8"/>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Arial"/>
              <a:buChar char="•"/>
              <a:defRPr sz="3200"/>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8" name="Google Shape;48;p68"/>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Arial"/>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
        <p:cNvGrpSpPr/>
        <p:nvPr/>
      </p:nvGrpSpPr>
      <p:grpSpPr>
        <a:xfrm>
          <a:off x="0" y="0"/>
          <a:ext cx="0" cy="0"/>
          <a:chOff x="0" y="0"/>
          <a:chExt cx="0" cy="0"/>
        </a:xfrm>
      </p:grpSpPr>
      <p:sp>
        <p:nvSpPr>
          <p:cNvPr id="50" name="Google Shape;50;p69"/>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9"/>
          <p:cNvSpPr txBox="1">
            <a:spLocks noGrp="1"/>
          </p:cNvSpPr>
          <p:nvPr>
            <p:ph type="body" idx="1"/>
          </p:nvPr>
        </p:nvSpPr>
        <p:spPr>
          <a:xfrm rot="5400000">
            <a:off x="4526756" y="-1504156"/>
            <a:ext cx="4256088" cy="1107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mp; Subtitle (notes)">
  <p:cSld name="1_Title &amp; Subtitle (notes)">
    <p:spTree>
      <p:nvGrpSpPr>
        <p:cNvPr id="1" name="Shape 52"/>
        <p:cNvGrpSpPr/>
        <p:nvPr/>
      </p:nvGrpSpPr>
      <p:grpSpPr>
        <a:xfrm>
          <a:off x="0" y="0"/>
          <a:ext cx="0" cy="0"/>
          <a:chOff x="0" y="0"/>
          <a:chExt cx="0" cy="0"/>
        </a:xfrm>
      </p:grpSpPr>
      <p:sp>
        <p:nvSpPr>
          <p:cNvPr id="53" name="Google Shape;53;p70"/>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0"/>
          <p:cNvSpPr txBox="1">
            <a:spLocks noGrp="1"/>
          </p:cNvSpPr>
          <p:nvPr>
            <p:ph type="body" idx="1"/>
          </p:nvPr>
        </p:nvSpPr>
        <p:spPr>
          <a:xfrm>
            <a:off x="630277" y="6577609"/>
            <a:ext cx="1972763" cy="138499"/>
          </a:xfrm>
          <a:prstGeom prst="rect">
            <a:avLst/>
          </a:prstGeom>
          <a:noFill/>
          <a:ln>
            <a:noFill/>
          </a:ln>
        </p:spPr>
        <p:txBody>
          <a:bodyPr spcFirstLastPara="1" wrap="square" lIns="0" tIns="0" rIns="0" bIns="0" anchor="b" anchorCtr="0">
            <a:spAutoFit/>
          </a:bodyPr>
          <a:lstStyle>
            <a:lvl1pPr marL="457200" lvl="0" indent="-292100" algn="l">
              <a:lnSpc>
                <a:spcPct val="90000"/>
              </a:lnSpc>
              <a:spcBef>
                <a:spcPts val="0"/>
              </a:spcBef>
              <a:spcAft>
                <a:spcPts val="0"/>
              </a:spcAft>
              <a:buSzPts val="1000"/>
              <a:buFont typeface="Arial"/>
              <a:buChar char="•"/>
              <a:defRPr sz="1000"/>
            </a:lvl1pPr>
            <a:lvl2pPr marL="914400" lvl="1" indent="-292100" algn="l">
              <a:spcBef>
                <a:spcPts val="200"/>
              </a:spcBef>
              <a:spcAft>
                <a:spcPts val="0"/>
              </a:spcAft>
              <a:buSzPts val="1000"/>
              <a:buFont typeface="Arial"/>
              <a:buChar char="–"/>
              <a:defRPr sz="1000"/>
            </a:lvl2pPr>
            <a:lvl3pPr marL="1371600" lvl="2" indent="-292100" algn="l">
              <a:spcBef>
                <a:spcPts val="200"/>
              </a:spcBef>
              <a:spcAft>
                <a:spcPts val="0"/>
              </a:spcAft>
              <a:buSzPts val="1000"/>
              <a:buFont typeface="Arial"/>
              <a:buChar char="•"/>
              <a:defRPr sz="1000"/>
            </a:lvl3pPr>
            <a:lvl4pPr marL="1828800" lvl="3" indent="-292100" algn="l">
              <a:spcBef>
                <a:spcPts val="200"/>
              </a:spcBef>
              <a:spcAft>
                <a:spcPts val="0"/>
              </a:spcAft>
              <a:buSzPts val="1000"/>
              <a:buFont typeface="Arial"/>
              <a:buChar char="–"/>
              <a:defRPr sz="1000"/>
            </a:lvl4pPr>
            <a:lvl5pPr marL="2286000" lvl="4" indent="-292100" algn="l">
              <a:spcBef>
                <a:spcPts val="200"/>
              </a:spcBef>
              <a:spcAft>
                <a:spcPts val="0"/>
              </a:spcAft>
              <a:buSzPts val="1000"/>
              <a:buFont typeface="Arial"/>
              <a:buChar char="»"/>
              <a:defRPr sz="1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70"/>
          <p:cNvSpPr txBox="1">
            <a:spLocks noGrp="1"/>
          </p:cNvSpPr>
          <p:nvPr>
            <p:ph type="body" idx="2"/>
          </p:nvPr>
        </p:nvSpPr>
        <p:spPr>
          <a:xfrm>
            <a:off x="515938" y="1327294"/>
            <a:ext cx="11304587" cy="35401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SzPts val="2800"/>
              <a:buFont typeface="Arial"/>
              <a:buChar char="•"/>
              <a:defRPr b="1"/>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jpeg"/><Relationship Id="rId5" Type="http://schemas.openxmlformats.org/officeDocument/2006/relationships/slideLayout" Target="../slideLayouts/slideLayout17.xml"/><Relationship Id="rId10" Type="http://schemas.openxmlformats.org/officeDocument/2006/relationships/image" Target="../media/image1.jpeg"/><Relationship Id="rId4" Type="http://schemas.openxmlformats.org/officeDocument/2006/relationships/slideLayout" Target="../slideLayouts/slideLayout1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8.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5.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7.jpeg"/><Relationship Id="rId5" Type="http://schemas.openxmlformats.org/officeDocument/2006/relationships/slideLayout" Target="../slideLayouts/slideLayout25.xml"/><Relationship Id="rId10"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9.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2.jpe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914400" y="1096963"/>
            <a:ext cx="110744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24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2"/>
                </a:solidFill>
                <a:latin typeface="Arial"/>
                <a:ea typeface="Arial"/>
                <a:cs typeface="Arial"/>
                <a:sym typeface="Arial"/>
              </a:defRPr>
            </a:lvl9pPr>
          </a:lstStyle>
          <a:p>
            <a:endParaRPr dirty="0"/>
          </a:p>
        </p:txBody>
      </p:sp>
      <p:sp>
        <p:nvSpPr>
          <p:cNvPr id="11" name="Google Shape;11;p59"/>
          <p:cNvSpPr txBox="1">
            <a:spLocks noGrp="1"/>
          </p:cNvSpPr>
          <p:nvPr>
            <p:ph type="body" idx="1"/>
          </p:nvPr>
        </p:nvSpPr>
        <p:spPr>
          <a:xfrm>
            <a:off x="1117600" y="1905000"/>
            <a:ext cx="11074400" cy="4256088"/>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008000"/>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2" name="Google Shape;12;p59" descr="CR Guidelines Logo"/>
          <p:cNvPicPr preferRelativeResize="0"/>
          <p:nvPr/>
        </p:nvPicPr>
        <p:blipFill rotWithShape="1">
          <a:blip r:embed="rId12"/>
          <a:stretch/>
        </p:blipFill>
        <p:spPr>
          <a:xfrm>
            <a:off x="996948" y="341701"/>
            <a:ext cx="3060000" cy="612000"/>
          </a:xfrm>
          <a:prstGeom prst="rect">
            <a:avLst/>
          </a:prstGeom>
        </p:spPr>
      </p:pic>
      <p:sp>
        <p:nvSpPr>
          <p:cNvPr id="13" name="Google Shape;13;p59"/>
          <p:cNvSpPr/>
          <p:nvPr/>
        </p:nvSpPr>
        <p:spPr>
          <a:xfrm>
            <a:off x="0" y="0"/>
            <a:ext cx="12192000" cy="152400"/>
          </a:xfrm>
          <a:prstGeom prst="rect">
            <a:avLst/>
          </a:prstGeom>
          <a:solidFill>
            <a:srgbClr val="008000"/>
          </a:solidFill>
          <a:ln w="9525" cap="flat" cmpd="sng">
            <a:solidFill>
              <a:srgbClr val="2651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00" b="0" i="0" u="none" strike="noStrike" cap="none">
              <a:solidFill>
                <a:srgbClr val="000000"/>
              </a:solidFill>
              <a:latin typeface="Arial"/>
              <a:ea typeface="Arial"/>
              <a:cs typeface="Arial"/>
              <a:sym typeface="Arial"/>
            </a:endParaRPr>
          </a:p>
        </p:txBody>
      </p:sp>
      <p:cxnSp>
        <p:nvCxnSpPr>
          <p:cNvPr id="14" name="Google Shape;14;p59"/>
          <p:cNvCxnSpPr/>
          <p:nvPr/>
        </p:nvCxnSpPr>
        <p:spPr>
          <a:xfrm>
            <a:off x="914400" y="1066800"/>
            <a:ext cx="11277600" cy="0"/>
          </a:xfrm>
          <a:prstGeom prst="straightConnector1">
            <a:avLst/>
          </a:prstGeom>
          <a:noFill/>
          <a:ln w="12700" cap="flat" cmpd="sng">
            <a:solidFill>
              <a:srgbClr val="2F7E20"/>
            </a:solidFill>
            <a:prstDash val="solid"/>
            <a:round/>
            <a:headEnd type="none" w="med" len="med"/>
            <a:tailEnd type="none" w="med" len="med"/>
          </a:ln>
        </p:spPr>
      </p:cxnSp>
      <p:pic>
        <p:nvPicPr>
          <p:cNvPr id="15" name="Google Shape;15;p59" descr="COPD"/>
          <p:cNvPicPr preferRelativeResize="0"/>
          <p:nvPr/>
        </p:nvPicPr>
        <p:blipFill rotWithShape="1">
          <a:blip r:embed="rId13"/>
          <a:stretch/>
        </p:blipFill>
        <p:spPr>
          <a:xfrm>
            <a:off x="10052052" y="228604"/>
            <a:ext cx="1143000" cy="789709"/>
          </a:xfrm>
          <a:prstGeom prst="rect">
            <a:avLst/>
          </a:prstGeom>
        </p:spPr>
      </p:pic>
      <p:sp>
        <p:nvSpPr>
          <p:cNvPr id="16" name="Google Shape;16;p5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7" name="Google Shape;17;p59"/>
          <p:cNvPicPr preferRelativeResize="0"/>
          <p:nvPr/>
        </p:nvPicPr>
        <p:blipFill rotWithShape="1">
          <a:blip r:embed="rId14"/>
          <a:stretch/>
        </p:blipFill>
        <p:spPr>
          <a:xfrm>
            <a:off x="8383272" y="6203950"/>
            <a:ext cx="3528000" cy="6120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0" y="665354"/>
            <a:ext cx="2807208" cy="960120"/>
          </a:xfrm>
          <a:prstGeom prst="rect">
            <a:avLst/>
          </a:prstGeom>
        </p:spPr>
      </p:pic>
    </p:spTree>
    <p:extLst>
      <p:ext uri="{BB962C8B-B14F-4D97-AF65-F5344CB8AC3E}">
        <p14:creationId xmlns:p14="http://schemas.microsoft.com/office/powerpoint/2010/main" val="2514765090"/>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96963"/>
            <a:ext cx="1107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Rectangle 3"/>
          <p:cNvSpPr>
            <a:spLocks noGrp="1" noChangeArrowheads="1"/>
          </p:cNvSpPr>
          <p:nvPr>
            <p:ph type="body" idx="1"/>
          </p:nvPr>
        </p:nvSpPr>
        <p:spPr bwMode="auto">
          <a:xfrm>
            <a:off x="1117600" y="1905000"/>
            <a:ext cx="11074400" cy="4256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077" name="Picture 8" descr="CR Guidelines Logo"/>
          <p:cNvPicPr>
            <a:picLocks noChangeAspect="1" noChangeArrowheads="1"/>
          </p:cNvPicPr>
          <p:nvPr/>
        </p:nvPicPr>
        <p:blipFill>
          <a:blip r:embed="rId3" cstate="print"/>
          <a:stretch>
            <a:fillRect/>
          </a:stretch>
        </p:blipFill>
        <p:spPr bwMode="auto">
          <a:xfrm>
            <a:off x="914400" y="373061"/>
            <a:ext cx="2968841" cy="617519"/>
          </a:xfrm>
          <a:prstGeom prst="rect">
            <a:avLst/>
          </a:prstGeom>
        </p:spPr>
      </p:pic>
      <p:sp>
        <p:nvSpPr>
          <p:cNvPr id="1030" name="Rectangle 10"/>
          <p:cNvSpPr>
            <a:spLocks noChangeArrowheads="1"/>
          </p:cNvSpPr>
          <p:nvPr/>
        </p:nvSpPr>
        <p:spPr bwMode="auto">
          <a:xfrm>
            <a:off x="0" y="0"/>
            <a:ext cx="12192000" cy="152400"/>
          </a:xfrm>
          <a:prstGeom prst="rect">
            <a:avLst/>
          </a:prstGeom>
          <a:solidFill>
            <a:srgbClr val="008000"/>
          </a:solidFill>
          <a:ln w="9525">
            <a:solidFill>
              <a:srgbClr val="265178"/>
            </a:solidFill>
            <a:miter lim="800000"/>
            <a:headEnd/>
            <a:tailEnd/>
          </a:ln>
        </p:spPr>
        <p:txBody>
          <a:bodyPr wrap="none" anchor="ctr"/>
          <a:lstStyle/>
          <a:p>
            <a:pPr eaLnBrk="0" hangingPunct="0">
              <a:defRPr/>
            </a:pPr>
            <a:endParaRPr lang="en-CA" sz="2300">
              <a:solidFill>
                <a:srgbClr val="000000"/>
              </a:solidFill>
              <a:cs typeface="Arial" charset="0"/>
            </a:endParaRPr>
          </a:p>
        </p:txBody>
      </p:sp>
      <p:sp>
        <p:nvSpPr>
          <p:cNvPr id="1031" name="Line 11"/>
          <p:cNvSpPr>
            <a:spLocks noChangeShapeType="1"/>
          </p:cNvSpPr>
          <p:nvPr/>
        </p:nvSpPr>
        <p:spPr bwMode="auto">
          <a:xfrm>
            <a:off x="914400" y="1066800"/>
            <a:ext cx="11277600" cy="0"/>
          </a:xfrm>
          <a:prstGeom prst="line">
            <a:avLst/>
          </a:prstGeom>
          <a:noFill/>
          <a:ln w="12700">
            <a:solidFill>
              <a:srgbClr val="2F7E20"/>
            </a:solidFill>
            <a:round/>
            <a:headEnd/>
            <a:tailEnd/>
          </a:ln>
        </p:spPr>
        <p:txBody>
          <a:bodyPr/>
          <a:lstStyle/>
          <a:p>
            <a:pPr>
              <a:defRPr/>
            </a:pPr>
            <a:endParaRPr lang="en-US" sz="1400">
              <a:solidFill>
                <a:srgbClr val="000000"/>
              </a:solidFill>
              <a:cs typeface="Arial" charset="0"/>
            </a:endParaRPr>
          </a:p>
        </p:txBody>
      </p:sp>
      <p:pic>
        <p:nvPicPr>
          <p:cNvPr id="3080" name="Picture 10" descr="COPD"/>
          <p:cNvPicPr>
            <a:picLocks noChangeAspect="1" noChangeArrowheads="1"/>
          </p:cNvPicPr>
          <p:nvPr userDrawn="1"/>
        </p:nvPicPr>
        <p:blipFill>
          <a:blip r:embed="rId4" cstate="print"/>
          <a:stretch>
            <a:fillRect/>
          </a:stretch>
        </p:blipFill>
        <p:spPr bwMode="auto">
          <a:xfrm>
            <a:off x="10052051" y="228602"/>
            <a:ext cx="1143000" cy="789709"/>
          </a:xfrm>
          <a:prstGeom prst="rect">
            <a:avLst/>
          </a:prstGeom>
        </p:spPr>
      </p:pic>
      <p:sp>
        <p:nvSpPr>
          <p:cNvPr id="2" name="Footer Placeholder 1"/>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91550" y="6182916"/>
            <a:ext cx="3397250" cy="636984"/>
          </a:xfrm>
          <a:prstGeom prst="rect">
            <a:avLst/>
          </a:prstGeom>
        </p:spPr>
      </p:pic>
    </p:spTree>
    <p:extLst>
      <p:ext uri="{BB962C8B-B14F-4D97-AF65-F5344CB8AC3E}">
        <p14:creationId xmlns:p14="http://schemas.microsoft.com/office/powerpoint/2010/main" val="3333392522"/>
      </p:ext>
    </p:extLst>
  </p:cSld>
  <p:clrMap bg1="lt1" tx1="dk1" bg2="lt2" tx2="dk2" accent1="accent1" accent2="accent2" accent3="accent3" accent4="accent4" accent5="accent5" accent6="accent6" hlink="hlink" folHlink="folHlink"/>
  <p:sldLayoutIdLst>
    <p:sldLayoutId id="2147483691" r:id="rId1"/>
  </p:sldLayoutIdLst>
  <p:txStyles>
    <p:titleStyle>
      <a:lvl1pPr algn="l" rtl="0" eaLnBrk="0" fontAlgn="base" hangingPunct="0">
        <a:spcBef>
          <a:spcPct val="0"/>
        </a:spcBef>
        <a:spcAft>
          <a:spcPct val="0"/>
        </a:spcAft>
        <a:defRPr sz="3200" b="1" i="1">
          <a:solidFill>
            <a:schemeClr val="tx2"/>
          </a:solidFill>
          <a:effectLst>
            <a:outerShdw blurRad="38100" dist="38100" dir="2700000" algn="tl">
              <a:srgbClr val="000000">
                <a:alpha val="43137"/>
              </a:srgbClr>
            </a:outerShdw>
          </a:effectLst>
          <a:latin typeface="Calibri" pitchFamily="34" charset="0"/>
          <a:ea typeface="MS PGothic" pitchFamily="34" charset="-128"/>
          <a:cs typeface="Calibri" pitchFamily="34" charset="0"/>
        </a:defRPr>
      </a:lvl1pPr>
      <a:lvl2pPr algn="l" rtl="0" eaLnBrk="0" fontAlgn="base" hangingPunct="0">
        <a:spcBef>
          <a:spcPct val="0"/>
        </a:spcBef>
        <a:spcAft>
          <a:spcPct val="0"/>
        </a:spcAft>
        <a:defRPr sz="3200" b="1" i="1">
          <a:solidFill>
            <a:schemeClr val="tx2"/>
          </a:solidFill>
          <a:latin typeface="Calibri" pitchFamily="34" charset="0"/>
          <a:ea typeface="MS PGothic" pitchFamily="34" charset="-128"/>
          <a:cs typeface="Calibri" pitchFamily="34" charset="0"/>
        </a:defRPr>
      </a:lvl2pPr>
      <a:lvl3pPr algn="l" rtl="0" eaLnBrk="0" fontAlgn="base" hangingPunct="0">
        <a:spcBef>
          <a:spcPct val="0"/>
        </a:spcBef>
        <a:spcAft>
          <a:spcPct val="0"/>
        </a:spcAft>
        <a:defRPr sz="3200" b="1" i="1">
          <a:solidFill>
            <a:schemeClr val="tx2"/>
          </a:solidFill>
          <a:latin typeface="Calibri" pitchFamily="34" charset="0"/>
          <a:ea typeface="MS PGothic" pitchFamily="34" charset="-128"/>
          <a:cs typeface="Calibri" pitchFamily="34" charset="0"/>
        </a:defRPr>
      </a:lvl3pPr>
      <a:lvl4pPr algn="l" rtl="0" eaLnBrk="0" fontAlgn="base" hangingPunct="0">
        <a:spcBef>
          <a:spcPct val="0"/>
        </a:spcBef>
        <a:spcAft>
          <a:spcPct val="0"/>
        </a:spcAft>
        <a:defRPr sz="3200" b="1" i="1">
          <a:solidFill>
            <a:schemeClr val="tx2"/>
          </a:solidFill>
          <a:latin typeface="Calibri" pitchFamily="34" charset="0"/>
          <a:ea typeface="MS PGothic" pitchFamily="34" charset="-128"/>
          <a:cs typeface="Calibri" pitchFamily="34" charset="0"/>
        </a:defRPr>
      </a:lvl4pPr>
      <a:lvl5pPr algn="l" rtl="0" eaLnBrk="0" fontAlgn="base" hangingPunct="0">
        <a:spcBef>
          <a:spcPct val="0"/>
        </a:spcBef>
        <a:spcAft>
          <a:spcPct val="0"/>
        </a:spcAft>
        <a:defRPr sz="3200" b="1" i="1">
          <a:solidFill>
            <a:schemeClr val="tx2"/>
          </a:solidFill>
          <a:latin typeface="Calibri" pitchFamily="34" charset="0"/>
          <a:ea typeface="MS PGothic" pitchFamily="34" charset="-128"/>
          <a:cs typeface="Calibri" pitchFamily="34" charset="0"/>
        </a:defRPr>
      </a:lvl5pPr>
      <a:lvl6pPr marL="457200" algn="l" rtl="0" fontAlgn="base">
        <a:spcBef>
          <a:spcPct val="0"/>
        </a:spcBef>
        <a:spcAft>
          <a:spcPct val="0"/>
        </a:spcAft>
        <a:defRPr sz="2400" b="1">
          <a:solidFill>
            <a:schemeClr val="tx2"/>
          </a:solidFill>
          <a:latin typeface="Arial" charset="0"/>
          <a:ea typeface="ＭＳ Ｐゴシック" pitchFamily="32" charset="-128"/>
        </a:defRPr>
      </a:lvl6pPr>
      <a:lvl7pPr marL="914400" algn="l" rtl="0" fontAlgn="base">
        <a:spcBef>
          <a:spcPct val="0"/>
        </a:spcBef>
        <a:spcAft>
          <a:spcPct val="0"/>
        </a:spcAft>
        <a:defRPr sz="2400" b="1">
          <a:solidFill>
            <a:schemeClr val="tx2"/>
          </a:solidFill>
          <a:latin typeface="Arial" charset="0"/>
          <a:ea typeface="ＭＳ Ｐゴシック" pitchFamily="32" charset="-128"/>
        </a:defRPr>
      </a:lvl7pPr>
      <a:lvl8pPr marL="1371600" algn="l" rtl="0" fontAlgn="base">
        <a:spcBef>
          <a:spcPct val="0"/>
        </a:spcBef>
        <a:spcAft>
          <a:spcPct val="0"/>
        </a:spcAft>
        <a:defRPr sz="2400" b="1">
          <a:solidFill>
            <a:schemeClr val="tx2"/>
          </a:solidFill>
          <a:latin typeface="Arial" charset="0"/>
          <a:ea typeface="ＭＳ Ｐゴシック" pitchFamily="32" charset="-128"/>
        </a:defRPr>
      </a:lvl8pPr>
      <a:lvl9pPr marL="1828800" algn="l" rtl="0" fontAlgn="base">
        <a:spcBef>
          <a:spcPct val="0"/>
        </a:spcBef>
        <a:spcAft>
          <a:spcPct val="0"/>
        </a:spcAft>
        <a:defRPr sz="2400" b="1">
          <a:solidFill>
            <a:schemeClr val="tx2"/>
          </a:solidFill>
          <a:latin typeface="Arial" charset="0"/>
          <a:ea typeface="ＭＳ Ｐゴシック" pitchFamily="32" charset="-128"/>
        </a:defRPr>
      </a:lvl9pPr>
    </p:titleStyle>
    <p:bodyStyle>
      <a:lvl1pPr marL="228600" indent="-228600" algn="l" rtl="0" eaLnBrk="0" fontAlgn="base" hangingPunct="0">
        <a:spcBef>
          <a:spcPct val="20000"/>
        </a:spcBef>
        <a:spcAft>
          <a:spcPct val="0"/>
        </a:spcAft>
        <a:buClr>
          <a:srgbClr val="008000"/>
        </a:buClr>
        <a:buChar char="•"/>
        <a:defRPr sz="2800">
          <a:solidFill>
            <a:schemeClr val="tx1"/>
          </a:solidFill>
          <a:latin typeface="+mn-lt"/>
          <a:ea typeface="MS PGothic" pitchFamily="34" charset="-128"/>
          <a:cs typeface="ＭＳ Ｐゴシック"/>
        </a:defRPr>
      </a:lvl1pPr>
      <a:lvl2pPr marL="628650" indent="-285750" algn="l" rtl="0" eaLnBrk="0" fontAlgn="base" hangingPunct="0">
        <a:spcBef>
          <a:spcPct val="20000"/>
        </a:spcBef>
        <a:spcAft>
          <a:spcPct val="0"/>
        </a:spcAft>
        <a:buClr>
          <a:srgbClr val="008000"/>
        </a:buClr>
        <a:buChar char="–"/>
        <a:defRPr sz="2400">
          <a:solidFill>
            <a:schemeClr val="tx1"/>
          </a:solidFill>
          <a:latin typeface="+mn-lt"/>
          <a:ea typeface="MS PGothic" pitchFamily="34" charset="-128"/>
          <a:cs typeface="ＭＳ Ｐゴシック"/>
        </a:defRPr>
      </a:lvl2pPr>
      <a:lvl3pPr marL="971550" indent="-228600" algn="l" rtl="0" eaLnBrk="0" fontAlgn="base" hangingPunct="0">
        <a:spcBef>
          <a:spcPct val="20000"/>
        </a:spcBef>
        <a:spcAft>
          <a:spcPct val="0"/>
        </a:spcAft>
        <a:buClr>
          <a:srgbClr val="008000"/>
        </a:buClr>
        <a:buChar char="•"/>
        <a:defRPr sz="2400">
          <a:solidFill>
            <a:schemeClr val="tx1"/>
          </a:solidFill>
          <a:latin typeface="+mn-lt"/>
          <a:ea typeface="MS PGothic" pitchFamily="34" charset="-128"/>
          <a:cs typeface="ＭＳ Ｐゴシック"/>
        </a:defRPr>
      </a:lvl3pPr>
      <a:lvl4pPr marL="1314450" indent="-228600" algn="l" rtl="0" eaLnBrk="0" fontAlgn="base" hangingPunct="0">
        <a:spcBef>
          <a:spcPct val="20000"/>
        </a:spcBef>
        <a:spcAft>
          <a:spcPct val="0"/>
        </a:spcAft>
        <a:buClr>
          <a:srgbClr val="008000"/>
        </a:buClr>
        <a:buChar char="–"/>
        <a:defRPr sz="2400">
          <a:solidFill>
            <a:schemeClr val="tx1"/>
          </a:solidFill>
          <a:latin typeface="+mn-lt"/>
          <a:ea typeface="MS PGothic" pitchFamily="34" charset="-128"/>
          <a:cs typeface="ＭＳ Ｐゴシック"/>
        </a:defRPr>
      </a:lvl4pPr>
      <a:lvl5pPr marL="1657350" indent="-228600" algn="l" rtl="0" eaLnBrk="0" fontAlgn="base" hangingPunct="0">
        <a:spcBef>
          <a:spcPct val="20000"/>
        </a:spcBef>
        <a:spcAft>
          <a:spcPct val="0"/>
        </a:spcAft>
        <a:buClr>
          <a:srgbClr val="008000"/>
        </a:buClr>
        <a:buChar char="»"/>
        <a:defRPr sz="2400">
          <a:solidFill>
            <a:schemeClr val="tx1"/>
          </a:solidFill>
          <a:latin typeface="+mn-lt"/>
          <a:ea typeface="MS PGothic" pitchFamily="34" charset="-128"/>
          <a:cs typeface="ＭＳ Ｐゴシック"/>
        </a:defRPr>
      </a:lvl5pPr>
      <a:lvl6pPr marL="2114550" indent="-228600" algn="l" rtl="0" fontAlgn="base">
        <a:spcBef>
          <a:spcPct val="20000"/>
        </a:spcBef>
        <a:spcAft>
          <a:spcPct val="0"/>
        </a:spcAft>
        <a:buChar char="»"/>
        <a:defRPr sz="1600">
          <a:solidFill>
            <a:schemeClr val="tx1"/>
          </a:solidFill>
          <a:latin typeface="+mn-lt"/>
          <a:ea typeface="+mn-ea"/>
        </a:defRPr>
      </a:lvl6pPr>
      <a:lvl7pPr marL="2571750" indent="-228600" algn="l" rtl="0" fontAlgn="base">
        <a:spcBef>
          <a:spcPct val="20000"/>
        </a:spcBef>
        <a:spcAft>
          <a:spcPct val="0"/>
        </a:spcAft>
        <a:buChar char="»"/>
        <a:defRPr sz="1600">
          <a:solidFill>
            <a:schemeClr val="tx1"/>
          </a:solidFill>
          <a:latin typeface="+mn-lt"/>
          <a:ea typeface="+mn-ea"/>
        </a:defRPr>
      </a:lvl7pPr>
      <a:lvl8pPr marL="3028950" indent="-228600" algn="l" rtl="0" fontAlgn="base">
        <a:spcBef>
          <a:spcPct val="20000"/>
        </a:spcBef>
        <a:spcAft>
          <a:spcPct val="0"/>
        </a:spcAft>
        <a:buChar char="»"/>
        <a:defRPr sz="1600">
          <a:solidFill>
            <a:schemeClr val="tx1"/>
          </a:solidFill>
          <a:latin typeface="+mn-lt"/>
          <a:ea typeface="+mn-ea"/>
        </a:defRPr>
      </a:lvl8pPr>
      <a:lvl9pPr marL="348615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41247" y="1094512"/>
            <a:ext cx="10993933"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3200" b="1" i="1"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24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chemeClr val="dk2"/>
                </a:solidFill>
                <a:latin typeface="Arial"/>
                <a:ea typeface="Arial"/>
                <a:cs typeface="Arial"/>
                <a:sym typeface="Arial"/>
              </a:defRPr>
            </a:lvl9pPr>
          </a:lstStyle>
          <a:p>
            <a:endParaRPr dirty="0"/>
          </a:p>
        </p:txBody>
      </p:sp>
      <p:sp>
        <p:nvSpPr>
          <p:cNvPr id="11" name="Google Shape;11;p59"/>
          <p:cNvSpPr txBox="1">
            <a:spLocks noGrp="1"/>
          </p:cNvSpPr>
          <p:nvPr>
            <p:ph type="body" idx="1"/>
          </p:nvPr>
        </p:nvSpPr>
        <p:spPr>
          <a:xfrm>
            <a:off x="841247" y="1905000"/>
            <a:ext cx="11350753" cy="4256088"/>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008000"/>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rgbClr val="008000"/>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2" name="Google Shape;12;p59" descr="CR Guidelines Logo"/>
          <p:cNvPicPr preferRelativeResize="0"/>
          <p:nvPr/>
        </p:nvPicPr>
        <p:blipFill rotWithShape="1">
          <a:blip r:embed="rId10"/>
          <a:stretch/>
        </p:blipFill>
        <p:spPr>
          <a:xfrm>
            <a:off x="996948" y="341701"/>
            <a:ext cx="3060000" cy="612000"/>
          </a:xfrm>
          <a:prstGeom prst="rect">
            <a:avLst/>
          </a:prstGeom>
        </p:spPr>
      </p:pic>
      <p:sp>
        <p:nvSpPr>
          <p:cNvPr id="13" name="Google Shape;13;p59"/>
          <p:cNvSpPr/>
          <p:nvPr/>
        </p:nvSpPr>
        <p:spPr>
          <a:xfrm>
            <a:off x="0" y="0"/>
            <a:ext cx="12192000" cy="152400"/>
          </a:xfrm>
          <a:prstGeom prst="rect">
            <a:avLst/>
          </a:prstGeom>
          <a:solidFill>
            <a:srgbClr val="008000"/>
          </a:solidFill>
          <a:ln w="9525" cap="flat" cmpd="sng">
            <a:solidFill>
              <a:srgbClr val="2651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00" b="0" i="0" u="none" strike="noStrike" cap="none" dirty="0">
              <a:solidFill>
                <a:srgbClr val="000000"/>
              </a:solidFill>
              <a:latin typeface="Arial"/>
              <a:ea typeface="Arial"/>
              <a:cs typeface="Arial"/>
              <a:sym typeface="Arial"/>
            </a:endParaRPr>
          </a:p>
        </p:txBody>
      </p:sp>
      <p:cxnSp>
        <p:nvCxnSpPr>
          <p:cNvPr id="14" name="Google Shape;14;p59"/>
          <p:cNvCxnSpPr/>
          <p:nvPr/>
        </p:nvCxnSpPr>
        <p:spPr>
          <a:xfrm>
            <a:off x="914400" y="1066800"/>
            <a:ext cx="11277600" cy="0"/>
          </a:xfrm>
          <a:prstGeom prst="straightConnector1">
            <a:avLst/>
          </a:prstGeom>
          <a:noFill/>
          <a:ln w="12700" cap="flat" cmpd="sng">
            <a:solidFill>
              <a:srgbClr val="2F7E20"/>
            </a:solidFill>
            <a:prstDash val="solid"/>
            <a:round/>
            <a:headEnd type="none" w="med" len="med"/>
            <a:tailEnd type="none" w="med" len="med"/>
          </a:ln>
        </p:spPr>
      </p:cxnSp>
      <p:pic>
        <p:nvPicPr>
          <p:cNvPr id="15" name="Google Shape;15;p59" descr="COPD"/>
          <p:cNvPicPr preferRelativeResize="0"/>
          <p:nvPr/>
        </p:nvPicPr>
        <p:blipFill rotWithShape="1">
          <a:blip r:embed="rId11"/>
          <a:stretch/>
        </p:blipFill>
        <p:spPr>
          <a:xfrm>
            <a:off x="10052052" y="228604"/>
            <a:ext cx="1143000" cy="789709"/>
          </a:xfrm>
          <a:prstGeom prst="rect">
            <a:avLst/>
          </a:prstGeom>
        </p:spPr>
      </p:pic>
      <p:pic>
        <p:nvPicPr>
          <p:cNvPr id="17" name="Google Shape;17;p59"/>
          <p:cNvPicPr preferRelativeResize="0"/>
          <p:nvPr/>
        </p:nvPicPr>
        <p:blipFill rotWithShape="1">
          <a:blip r:embed="rId12"/>
          <a:stretch/>
        </p:blipFill>
        <p:spPr>
          <a:xfrm>
            <a:off x="8383272" y="6203950"/>
            <a:ext cx="3528000" cy="612000"/>
          </a:xfrm>
          <a:prstGeom prst="rect">
            <a:avLst/>
          </a:prstGeom>
        </p:spPr>
      </p:pic>
      <p:sp>
        <p:nvSpPr>
          <p:cNvPr id="2" name="Rectangle 1">
            <a:extLst>
              <a:ext uri="{FF2B5EF4-FFF2-40B4-BE49-F238E27FC236}">
                <a16:creationId xmlns:a16="http://schemas.microsoft.com/office/drawing/2014/main" id="{E2937B9D-9FAC-84B5-B2C7-B6D277C5FAE9}"/>
              </a:ext>
            </a:extLst>
          </p:cNvPr>
          <p:cNvSpPr/>
          <p:nvPr userDrawn="1"/>
        </p:nvSpPr>
        <p:spPr>
          <a:xfrm>
            <a:off x="86161" y="6600122"/>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54520522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effectLst>
            <a:outerShdw blurRad="38100" dist="38100" dir="2700000" algn="tl">
              <a:srgbClr val="000000">
                <a:alpha val="43137"/>
              </a:srgbClr>
            </a:outerShdw>
          </a:effectLst>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06400" marR="0" lvl="0" indent="-40640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BD2C697-A5DF-E23E-CCDB-21987E60C8D9}"/>
              </a:ext>
            </a:extLst>
          </p:cNvPr>
          <p:cNvSpPr>
            <a:spLocks noGrp="1" noChangeArrowheads="1"/>
          </p:cNvSpPr>
          <p:nvPr>
            <p:ph type="title"/>
          </p:nvPr>
        </p:nvSpPr>
        <p:spPr bwMode="auto">
          <a:xfrm>
            <a:off x="914400" y="1062038"/>
            <a:ext cx="103632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075" name="Rectangle 3">
            <a:extLst>
              <a:ext uri="{FF2B5EF4-FFF2-40B4-BE49-F238E27FC236}">
                <a16:creationId xmlns:a16="http://schemas.microsoft.com/office/drawing/2014/main" id="{B5F84F99-ED1D-4EBE-B29E-923A60F8027F}"/>
              </a:ext>
            </a:extLst>
          </p:cNvPr>
          <p:cNvSpPr>
            <a:spLocks noGrp="1" noChangeArrowheads="1"/>
          </p:cNvSpPr>
          <p:nvPr>
            <p:ph type="body" idx="1"/>
          </p:nvPr>
        </p:nvSpPr>
        <p:spPr bwMode="auto">
          <a:xfrm>
            <a:off x="914400" y="1897064"/>
            <a:ext cx="10363200" cy="408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3076" name="Picture 4" descr="CTS Logo">
            <a:extLst>
              <a:ext uri="{FF2B5EF4-FFF2-40B4-BE49-F238E27FC236}">
                <a16:creationId xmlns:a16="http://schemas.microsoft.com/office/drawing/2014/main" id="{72C02B54-32D0-B338-8A8F-BF11AA0DF1F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208434" y="6380164"/>
            <a:ext cx="386291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CR Guidelines Logo">
            <a:extLst>
              <a:ext uri="{FF2B5EF4-FFF2-40B4-BE49-F238E27FC236}">
                <a16:creationId xmlns:a16="http://schemas.microsoft.com/office/drawing/2014/main" id="{D430D41B-193A-69B2-8C79-C0D35D831819}"/>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38149" y="304800"/>
            <a:ext cx="3404985" cy="57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COPD Logo">
            <a:extLst>
              <a:ext uri="{FF2B5EF4-FFF2-40B4-BE49-F238E27FC236}">
                <a16:creationId xmlns:a16="http://schemas.microsoft.com/office/drawing/2014/main" id="{DFD3FE2B-A6E9-DB1E-73AD-DF9BBD79300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50501" y="152400"/>
            <a:ext cx="15367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a:extLst>
              <a:ext uri="{FF2B5EF4-FFF2-40B4-BE49-F238E27FC236}">
                <a16:creationId xmlns:a16="http://schemas.microsoft.com/office/drawing/2014/main" id="{079EAF28-A035-F602-EE48-C28C05E4A30D}"/>
              </a:ext>
            </a:extLst>
          </p:cNvPr>
          <p:cNvSpPr>
            <a:spLocks noChangeArrowheads="1"/>
          </p:cNvSpPr>
          <p:nvPr userDrawn="1"/>
        </p:nvSpPr>
        <p:spPr bwMode="auto">
          <a:xfrm>
            <a:off x="0" y="0"/>
            <a:ext cx="12192000" cy="152400"/>
          </a:xfrm>
          <a:prstGeom prst="rect">
            <a:avLst/>
          </a:prstGeom>
          <a:solidFill>
            <a:srgbClr val="2F7E2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CA" altLang="en-US" sz="1800" dirty="0">
              <a:solidFill>
                <a:srgbClr val="000000"/>
              </a:solidFill>
            </a:endParaRPr>
          </a:p>
        </p:txBody>
      </p:sp>
      <p:sp>
        <p:nvSpPr>
          <p:cNvPr id="3080" name="Line 8">
            <a:extLst>
              <a:ext uri="{FF2B5EF4-FFF2-40B4-BE49-F238E27FC236}">
                <a16:creationId xmlns:a16="http://schemas.microsoft.com/office/drawing/2014/main" id="{5DEEA2DC-245D-009B-46AB-33FA3F6D8C83}"/>
              </a:ext>
            </a:extLst>
          </p:cNvPr>
          <p:cNvSpPr>
            <a:spLocks noChangeShapeType="1"/>
          </p:cNvSpPr>
          <p:nvPr userDrawn="1"/>
        </p:nvSpPr>
        <p:spPr bwMode="auto">
          <a:xfrm>
            <a:off x="914400" y="990600"/>
            <a:ext cx="11277600" cy="0"/>
          </a:xfrm>
          <a:prstGeom prst="line">
            <a:avLst/>
          </a:prstGeom>
          <a:noFill/>
          <a:ln w="12700">
            <a:solidFill>
              <a:srgbClr val="2F7E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dirty="0"/>
          </a:p>
        </p:txBody>
      </p:sp>
    </p:spTree>
    <p:extLst>
      <p:ext uri="{BB962C8B-B14F-4D97-AF65-F5344CB8AC3E}">
        <p14:creationId xmlns:p14="http://schemas.microsoft.com/office/powerpoint/2010/main" val="150574304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pitchFamily="34" charset="0"/>
          <a:ea typeface="ＭＳ Ｐゴシック" pitchFamily="34" charset="-128"/>
        </a:defRPr>
      </a:lvl2pPr>
      <a:lvl3pPr algn="l" rtl="0" eaLnBrk="0" fontAlgn="base" hangingPunct="0">
        <a:spcBef>
          <a:spcPct val="0"/>
        </a:spcBef>
        <a:spcAft>
          <a:spcPct val="0"/>
        </a:spcAft>
        <a:defRPr sz="2400" b="1">
          <a:solidFill>
            <a:schemeClr val="tx2"/>
          </a:solidFill>
          <a:latin typeface="Arial" pitchFamily="34" charset="0"/>
          <a:ea typeface="ＭＳ Ｐゴシック" pitchFamily="34" charset="-128"/>
        </a:defRPr>
      </a:lvl3pPr>
      <a:lvl4pPr algn="l" rtl="0" eaLnBrk="0" fontAlgn="base" hangingPunct="0">
        <a:spcBef>
          <a:spcPct val="0"/>
        </a:spcBef>
        <a:spcAft>
          <a:spcPct val="0"/>
        </a:spcAft>
        <a:defRPr sz="2400" b="1">
          <a:solidFill>
            <a:schemeClr val="tx2"/>
          </a:solidFill>
          <a:latin typeface="Arial" pitchFamily="34" charset="0"/>
          <a:ea typeface="ＭＳ Ｐゴシック" pitchFamily="34" charset="-128"/>
        </a:defRPr>
      </a:lvl4pPr>
      <a:lvl5pPr algn="l" rtl="0" eaLnBrk="0" fontAlgn="base" hangingPunct="0">
        <a:spcBef>
          <a:spcPct val="0"/>
        </a:spcBef>
        <a:spcAft>
          <a:spcPct val="0"/>
        </a:spcAft>
        <a:defRPr sz="2400" b="1">
          <a:solidFill>
            <a:schemeClr val="tx2"/>
          </a:solidFill>
          <a:latin typeface="Arial" pitchFamily="34" charset="0"/>
          <a:ea typeface="ＭＳ Ｐゴシック" pitchFamily="34" charset="-128"/>
        </a:defRPr>
      </a:lvl5pPr>
      <a:lvl6pPr marL="457200" algn="l" rtl="0" fontAlgn="base">
        <a:spcBef>
          <a:spcPct val="0"/>
        </a:spcBef>
        <a:spcAft>
          <a:spcPct val="0"/>
        </a:spcAft>
        <a:defRPr sz="2400" b="1">
          <a:solidFill>
            <a:schemeClr val="tx2"/>
          </a:solidFill>
          <a:latin typeface="Arial" pitchFamily="34" charset="0"/>
          <a:ea typeface="ＭＳ Ｐゴシック" pitchFamily="34" charset="-128"/>
        </a:defRPr>
      </a:lvl6pPr>
      <a:lvl7pPr marL="914400" algn="l" rtl="0" fontAlgn="base">
        <a:spcBef>
          <a:spcPct val="0"/>
        </a:spcBef>
        <a:spcAft>
          <a:spcPct val="0"/>
        </a:spcAft>
        <a:defRPr sz="2400" b="1">
          <a:solidFill>
            <a:schemeClr val="tx2"/>
          </a:solidFill>
          <a:latin typeface="Arial" pitchFamily="34" charset="0"/>
          <a:ea typeface="ＭＳ Ｐゴシック" pitchFamily="34" charset="-128"/>
        </a:defRPr>
      </a:lvl7pPr>
      <a:lvl8pPr marL="1371600" algn="l" rtl="0" fontAlgn="base">
        <a:spcBef>
          <a:spcPct val="0"/>
        </a:spcBef>
        <a:spcAft>
          <a:spcPct val="0"/>
        </a:spcAft>
        <a:defRPr sz="2400" b="1">
          <a:solidFill>
            <a:schemeClr val="tx2"/>
          </a:solidFill>
          <a:latin typeface="Arial" pitchFamily="34" charset="0"/>
          <a:ea typeface="ＭＳ Ｐゴシック" pitchFamily="34" charset="-128"/>
        </a:defRPr>
      </a:lvl8pPr>
      <a:lvl9pPr marL="1828800" algn="l" rtl="0" fontAlgn="base">
        <a:spcBef>
          <a:spcPct val="0"/>
        </a:spcBef>
        <a:spcAft>
          <a:spcPct val="0"/>
        </a:spcAft>
        <a:defRPr sz="2400" b="1">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400050" indent="-285750" algn="l" rtl="0" eaLnBrk="0" fontAlgn="base" hangingPunct="0">
        <a:spcBef>
          <a:spcPct val="20000"/>
        </a:spcBef>
        <a:spcAft>
          <a:spcPct val="0"/>
        </a:spcAft>
        <a:buChar char="–"/>
        <a:defRPr sz="2000">
          <a:solidFill>
            <a:schemeClr val="tx1"/>
          </a:solidFill>
          <a:latin typeface="+mn-lt"/>
          <a:ea typeface="+mn-ea"/>
        </a:defRPr>
      </a:lvl2pPr>
      <a:lvl3pPr marL="742950" indent="-228600" algn="l" rtl="0" eaLnBrk="0" fontAlgn="base" hangingPunct="0">
        <a:spcBef>
          <a:spcPct val="20000"/>
        </a:spcBef>
        <a:spcAft>
          <a:spcPct val="0"/>
        </a:spcAft>
        <a:buChar char="•"/>
        <a:defRPr>
          <a:solidFill>
            <a:schemeClr val="tx1"/>
          </a:solidFill>
          <a:latin typeface="+mn-lt"/>
          <a:ea typeface="+mn-ea"/>
        </a:defRPr>
      </a:lvl3pPr>
      <a:lvl4pPr marL="1085850" indent="-228600" algn="l" rtl="0" eaLnBrk="0" fontAlgn="base" hangingPunct="0">
        <a:spcBef>
          <a:spcPct val="20000"/>
        </a:spcBef>
        <a:spcAft>
          <a:spcPct val="0"/>
        </a:spcAft>
        <a:buChar char="–"/>
        <a:defRPr sz="1600">
          <a:solidFill>
            <a:schemeClr val="tx1"/>
          </a:solidFill>
          <a:latin typeface="+mn-lt"/>
          <a:ea typeface="+mn-ea"/>
        </a:defRPr>
      </a:lvl4pPr>
      <a:lvl5pPr marL="1427163" indent="-169863" algn="l" rtl="0" eaLnBrk="0" fontAlgn="base" hangingPunct="0">
        <a:spcBef>
          <a:spcPct val="20000"/>
        </a:spcBef>
        <a:spcAft>
          <a:spcPct val="0"/>
        </a:spcAft>
        <a:buChar char="»"/>
        <a:defRPr sz="1600">
          <a:solidFill>
            <a:schemeClr val="tx1"/>
          </a:solidFill>
          <a:latin typeface="+mn-lt"/>
          <a:ea typeface="+mn-ea"/>
        </a:defRPr>
      </a:lvl5pPr>
      <a:lvl6pPr marL="1884363" indent="-169863" algn="l" rtl="0" fontAlgn="base">
        <a:spcBef>
          <a:spcPct val="20000"/>
        </a:spcBef>
        <a:spcAft>
          <a:spcPct val="0"/>
        </a:spcAft>
        <a:buChar char="»"/>
        <a:defRPr sz="1600">
          <a:solidFill>
            <a:schemeClr val="tx1"/>
          </a:solidFill>
          <a:latin typeface="+mn-lt"/>
          <a:ea typeface="+mn-ea"/>
        </a:defRPr>
      </a:lvl6pPr>
      <a:lvl7pPr marL="2341563" indent="-169863" algn="l" rtl="0" fontAlgn="base">
        <a:spcBef>
          <a:spcPct val="20000"/>
        </a:spcBef>
        <a:spcAft>
          <a:spcPct val="0"/>
        </a:spcAft>
        <a:buChar char="»"/>
        <a:defRPr sz="1600">
          <a:solidFill>
            <a:schemeClr val="tx1"/>
          </a:solidFill>
          <a:latin typeface="+mn-lt"/>
          <a:ea typeface="+mn-ea"/>
        </a:defRPr>
      </a:lvl7pPr>
      <a:lvl8pPr marL="2798763" indent="-169863" algn="l" rtl="0" fontAlgn="base">
        <a:spcBef>
          <a:spcPct val="20000"/>
        </a:spcBef>
        <a:spcAft>
          <a:spcPct val="0"/>
        </a:spcAft>
        <a:buChar char="»"/>
        <a:defRPr sz="1600">
          <a:solidFill>
            <a:schemeClr val="tx1"/>
          </a:solidFill>
          <a:latin typeface="+mn-lt"/>
          <a:ea typeface="+mn-ea"/>
        </a:defRPr>
      </a:lvl8pPr>
      <a:lvl9pPr marL="3255963" indent="-169863"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078D4-F452-4636-9D09-2E31C2C146AD}" type="datetimeFigureOut">
              <a:rPr lang="en-CA" smtClean="0">
                <a:solidFill>
                  <a:prstClr val="black">
                    <a:tint val="75000"/>
                  </a:prstClr>
                </a:solidFill>
              </a:rPr>
              <a:pPr/>
              <a:t>2024-05-09</a:t>
            </a:fld>
            <a:endParaRPr lang="en-CA"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6F2C2-1D5D-4896-8391-A8DF217A5F6F}" type="slidenum">
              <a:rPr lang="en-CA" smtClean="0">
                <a:solidFill>
                  <a:prstClr val="black">
                    <a:tint val="75000"/>
                  </a:prstClr>
                </a:solidFill>
              </a:rPr>
              <a:pPr/>
              <a:t>‹N°›</a:t>
            </a:fld>
            <a:endParaRPr lang="en-CA" dirty="0">
              <a:solidFill>
                <a:prstClr val="black">
                  <a:tint val="75000"/>
                </a:prstClr>
              </a:solidFill>
            </a:endParaRPr>
          </a:p>
        </p:txBody>
      </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t="85650" b="2817"/>
          <a:stretch/>
        </p:blipFill>
        <p:spPr>
          <a:xfrm>
            <a:off x="762" y="6112481"/>
            <a:ext cx="12190476" cy="790833"/>
          </a:xfrm>
          <a:prstGeom prst="rect">
            <a:avLst/>
          </a:prstGeom>
        </p:spPr>
      </p:pic>
    </p:spTree>
    <p:extLst>
      <p:ext uri="{BB962C8B-B14F-4D97-AF65-F5344CB8AC3E}">
        <p14:creationId xmlns:p14="http://schemas.microsoft.com/office/powerpoint/2010/main" val="13309343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3" name="Google Shape;13;p59"/>
          <p:cNvSpPr/>
          <p:nvPr/>
        </p:nvSpPr>
        <p:spPr>
          <a:xfrm>
            <a:off x="0" y="0"/>
            <a:ext cx="12192000" cy="152400"/>
          </a:xfrm>
          <a:prstGeom prst="rect">
            <a:avLst/>
          </a:prstGeom>
          <a:solidFill>
            <a:srgbClr val="008000"/>
          </a:solidFill>
          <a:ln w="9525" cap="flat" cmpd="sng">
            <a:solidFill>
              <a:srgbClr val="2651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00" b="0" i="0" u="none" strike="noStrike" cap="none" dirty="0">
              <a:solidFill>
                <a:srgbClr val="000000"/>
              </a:solidFill>
              <a:latin typeface="Arial"/>
              <a:ea typeface="Arial"/>
              <a:cs typeface="Arial"/>
              <a:sym typeface="Arial"/>
            </a:endParaRPr>
          </a:p>
        </p:txBody>
      </p:sp>
      <p:pic>
        <p:nvPicPr>
          <p:cNvPr id="17" name="Google Shape;17;p59"/>
          <p:cNvPicPr preferRelativeResize="0"/>
          <p:nvPr/>
        </p:nvPicPr>
        <p:blipFill rotWithShape="1">
          <a:blip r:embed="rId4"/>
          <a:stretch/>
        </p:blipFill>
        <p:spPr>
          <a:xfrm>
            <a:off x="56494" y="6318789"/>
            <a:ext cx="2448000" cy="489600"/>
          </a:xfrm>
          <a:prstGeom prst="rect">
            <a:avLst/>
          </a:prstGeom>
        </p:spPr>
      </p:pic>
      <p:sp>
        <p:nvSpPr>
          <p:cNvPr id="2" name="Rectangle 1">
            <a:extLst>
              <a:ext uri="{FF2B5EF4-FFF2-40B4-BE49-F238E27FC236}">
                <a16:creationId xmlns:a16="http://schemas.microsoft.com/office/drawing/2014/main" id="{F297B81D-AFD2-1C1B-55E1-9B5F68C913F6}"/>
              </a:ext>
            </a:extLst>
          </p:cNvPr>
          <p:cNvSpPr/>
          <p:nvPr userDrawn="1"/>
        </p:nvSpPr>
        <p:spPr>
          <a:xfrm>
            <a:off x="9258866" y="6639875"/>
            <a:ext cx="2898273" cy="184666"/>
          </a:xfrm>
          <a:prstGeom prst="rect">
            <a:avLst/>
          </a:prstGeom>
        </p:spPr>
        <p:txBody>
          <a:bodyPr wrap="square">
            <a:spAutoFit/>
          </a:bodyPr>
          <a:lstStyle>
            <a:defPPr>
              <a:defRPr lang="en-GB"/>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Arial" charset="0"/>
                <a:ea typeface="MS PGothic" pitchFamily="34" charset="-128"/>
                <a:cs typeface="+mn-cs"/>
              </a:rPr>
              <a:t>© 2023 Canadian Thoracic Society.  All rights reserved.</a:t>
            </a:r>
            <a:endParaRPr kumimoji="0" lang="en-US" sz="600" b="0"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1641947575"/>
      </p:ext>
    </p:extLst>
  </p:cSld>
  <p:clrMap bg1="lt1" tx1="dk1" bg2="dk2" tx2="lt2" accent1="accent1" accent2="accent2" accent3="accent3" accent4="accent4" accent5="accent5" accent6="accent6" hlink="hlink" folHlink="folHlink"/>
  <p:sldLayoutIdLst>
    <p:sldLayoutId id="2147483717" r:id="rId1"/>
    <p:sldLayoutId id="214748371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English" descr="A picture containing background pattern&#10;&#10;Description automatically generated">
            <a:extLst>
              <a:ext uri="{FF2B5EF4-FFF2-40B4-BE49-F238E27FC236}">
                <a16:creationId xmlns:a16="http://schemas.microsoft.com/office/drawing/2014/main" id="{B2A56BB5-8960-436D-9B5A-24DC234C64E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French" descr="A picture containing background pattern&#10;&#10;Description automatically generated" hidden="1">
            <a:extLst>
              <a:ext uri="{FF2B5EF4-FFF2-40B4-BE49-F238E27FC236}">
                <a16:creationId xmlns:a16="http://schemas.microsoft.com/office/drawing/2014/main" id="{E8DCF8C6-49A7-4697-AC52-916B08BB091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8884280-AECA-41BE-B245-E0E137B06574}"/>
              </a:ext>
            </a:extLst>
          </p:cNvPr>
          <p:cNvSpPr>
            <a:spLocks noGrp="1"/>
          </p:cNvSpPr>
          <p:nvPr>
            <p:ph type="title"/>
          </p:nvPr>
        </p:nvSpPr>
        <p:spPr>
          <a:xfrm>
            <a:off x="388189" y="365125"/>
            <a:ext cx="11421373" cy="808067"/>
          </a:xfrm>
          <a:prstGeom prst="rect">
            <a:avLst/>
          </a:prstGeom>
        </p:spPr>
        <p:txBody>
          <a:bodyPr vert="horz" lIns="91440" tIns="45720" rIns="91440" bIns="45720" rtlCol="0" anchor="b">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62C87-6E6F-4CF0-96A5-B6A37C759839}"/>
              </a:ext>
            </a:extLst>
          </p:cNvPr>
          <p:cNvSpPr>
            <a:spLocks noGrp="1"/>
          </p:cNvSpPr>
          <p:nvPr>
            <p:ph type="body" idx="1"/>
          </p:nvPr>
        </p:nvSpPr>
        <p:spPr>
          <a:xfrm>
            <a:off x="388189" y="1431985"/>
            <a:ext cx="11421373" cy="440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A8C8211-0617-469F-A1DE-DA177B34AD98}"/>
              </a:ext>
            </a:extLst>
          </p:cNvPr>
          <p:cNvSpPr>
            <a:spLocks noGrp="1"/>
          </p:cNvSpPr>
          <p:nvPr>
            <p:ph type="ftr" sz="quarter" idx="3"/>
          </p:nvPr>
        </p:nvSpPr>
        <p:spPr>
          <a:xfrm>
            <a:off x="3227716" y="6021238"/>
            <a:ext cx="6368168" cy="654199"/>
          </a:xfrm>
          <a:prstGeom prst="rect">
            <a:avLst/>
          </a:prstGeom>
        </p:spPr>
        <p:txBody>
          <a:bodyPr vert="horz" lIns="91440" tIns="45720" rIns="91440" bIns="45720" rtlCol="0" anchor="b"/>
          <a:lstStyle>
            <a:lvl1pPr algn="l">
              <a:defRPr sz="800">
                <a:solidFill>
                  <a:schemeClr val="tx2"/>
                </a:solidFill>
              </a:defRPr>
            </a:lvl1pPr>
          </a:lstStyle>
          <a:p>
            <a:pPr>
              <a:buClrTx/>
              <a:buFontTx/>
              <a:buNone/>
            </a:pPr>
            <a:endParaRPr lang="en-GB" kern="1200">
              <a:solidFill>
                <a:srgbClr val="888888"/>
              </a:solidFill>
              <a:ea typeface="+mn-ea"/>
              <a:cs typeface="+mn-cs"/>
            </a:endParaRPr>
          </a:p>
        </p:txBody>
      </p:sp>
      <p:sp>
        <p:nvSpPr>
          <p:cNvPr id="6" name="Slide Number Placeholder 5">
            <a:extLst>
              <a:ext uri="{FF2B5EF4-FFF2-40B4-BE49-F238E27FC236}">
                <a16:creationId xmlns:a16="http://schemas.microsoft.com/office/drawing/2014/main" id="{0ED6B6AE-B5A3-4622-A252-EFC7922FE815}"/>
              </a:ext>
            </a:extLst>
          </p:cNvPr>
          <p:cNvSpPr>
            <a:spLocks noGrp="1"/>
          </p:cNvSpPr>
          <p:nvPr>
            <p:ph type="sldNum" sz="quarter" idx="4"/>
          </p:nvPr>
        </p:nvSpPr>
        <p:spPr>
          <a:xfrm>
            <a:off x="9896514" y="6310311"/>
            <a:ext cx="664952" cy="365125"/>
          </a:xfrm>
          <a:prstGeom prst="rect">
            <a:avLst/>
          </a:prstGeom>
        </p:spPr>
        <p:txBody>
          <a:bodyPr vert="horz" lIns="91440" tIns="45720" rIns="91440" bIns="45720" rtlCol="0" anchor="b"/>
          <a:lstStyle>
            <a:lvl1pPr algn="r">
              <a:defRPr sz="900">
                <a:solidFill>
                  <a:schemeClr val="tx1">
                    <a:tint val="75000"/>
                  </a:schemeClr>
                </a:solidFill>
              </a:defRPr>
            </a:lvl1pPr>
          </a:lstStyle>
          <a:p>
            <a:pPr>
              <a:buClrTx/>
              <a:buFontTx/>
              <a:buNone/>
            </a:pPr>
            <a:fld id="{74B80294-A9DC-4F07-B417-E13862A59E4F}" type="slidenum">
              <a:rPr lang="en-GB" kern="1200" smtClean="0">
                <a:solidFill>
                  <a:srgbClr val="000000">
                    <a:tint val="75000"/>
                  </a:srgbClr>
                </a:solidFill>
                <a:ea typeface="+mn-ea"/>
                <a:cs typeface="+mn-cs"/>
              </a:rPr>
              <a:pPr>
                <a:buClrTx/>
                <a:buFontTx/>
                <a:buNone/>
              </a:pPr>
              <a:t>‹N°›</a:t>
            </a:fld>
            <a:endParaRPr lang="en-GB" kern="1200">
              <a:solidFill>
                <a:srgbClr val="000000">
                  <a:tint val="75000"/>
                </a:srgbClr>
              </a:solidFill>
              <a:ea typeface="+mn-ea"/>
              <a:cs typeface="+mn-cs"/>
            </a:endParaRPr>
          </a:p>
        </p:txBody>
      </p:sp>
      <p:pic>
        <p:nvPicPr>
          <p:cNvPr id="10" name="Picture 9" descr="A picture containing text, clipart&#10;&#10;Description automatically generated">
            <a:extLst>
              <a:ext uri="{FF2B5EF4-FFF2-40B4-BE49-F238E27FC236}">
                <a16:creationId xmlns:a16="http://schemas.microsoft.com/office/drawing/2014/main" id="{967FAA62-8B14-4FBB-BC4D-1EAE1E51DF9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900071" y="6359048"/>
            <a:ext cx="1105222" cy="267649"/>
          </a:xfrm>
          <a:prstGeom prst="rect">
            <a:avLst/>
          </a:prstGeom>
        </p:spPr>
      </p:pic>
    </p:spTree>
    <p:extLst>
      <p:ext uri="{BB962C8B-B14F-4D97-AF65-F5344CB8AC3E}">
        <p14:creationId xmlns:p14="http://schemas.microsoft.com/office/powerpoint/2010/main" val="27417211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2.xml"/><Relationship Id="rId1" Type="http://schemas.openxmlformats.org/officeDocument/2006/relationships/tags" Target="../tags/tag851.xml"/><Relationship Id="rId4" Type="http://schemas.openxmlformats.org/officeDocument/2006/relationships/notesSlide" Target="../notesSlides/notesSlide74.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53.xml"/></Relationships>
</file>

<file path=ppt/slides/_rels/slide102.xml.rels><?xml version="1.0" encoding="UTF-8" standalone="yes"?>
<Relationships xmlns="http://schemas.openxmlformats.org/package/2006/relationships"><Relationship Id="rId3" Type="http://schemas.openxmlformats.org/officeDocument/2006/relationships/tags" Target="../tags/tag856.xml"/><Relationship Id="rId2" Type="http://schemas.openxmlformats.org/officeDocument/2006/relationships/tags" Target="../tags/tag855.xml"/><Relationship Id="rId1" Type="http://schemas.openxmlformats.org/officeDocument/2006/relationships/tags" Target="../tags/tag854.xml"/><Relationship Id="rId6" Type="http://schemas.openxmlformats.org/officeDocument/2006/relationships/notesSlide" Target="../notesSlides/notesSlide75.xml"/><Relationship Id="rId5" Type="http://schemas.openxmlformats.org/officeDocument/2006/relationships/slideLayout" Target="../slideLayouts/slideLayout1.xml"/><Relationship Id="rId4" Type="http://schemas.openxmlformats.org/officeDocument/2006/relationships/tags" Target="../tags/tag857.xml"/></Relationships>
</file>

<file path=ppt/slides/_rels/slide103.xml.rels><?xml version="1.0" encoding="UTF-8" standalone="yes"?>
<Relationships xmlns="http://schemas.openxmlformats.org/package/2006/relationships"><Relationship Id="rId3" Type="http://schemas.openxmlformats.org/officeDocument/2006/relationships/tags" Target="../tags/tag860.xml"/><Relationship Id="rId2" Type="http://schemas.openxmlformats.org/officeDocument/2006/relationships/tags" Target="../tags/tag859.xml"/><Relationship Id="rId1" Type="http://schemas.openxmlformats.org/officeDocument/2006/relationships/tags" Target="../tags/tag858.xml"/><Relationship Id="rId5" Type="http://schemas.openxmlformats.org/officeDocument/2006/relationships/notesSlide" Target="../notesSlides/notesSlide76.xml"/><Relationship Id="rId4"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openxmlformats.org/officeDocument/2006/relationships/tags" Target="../tags/tag868.xml"/><Relationship Id="rId13" Type="http://schemas.openxmlformats.org/officeDocument/2006/relationships/image" Target="../media/image49.png"/><Relationship Id="rId3" Type="http://schemas.openxmlformats.org/officeDocument/2006/relationships/tags" Target="../tags/tag863.xml"/><Relationship Id="rId7" Type="http://schemas.openxmlformats.org/officeDocument/2006/relationships/tags" Target="../tags/tag867.xml"/><Relationship Id="rId12" Type="http://schemas.openxmlformats.org/officeDocument/2006/relationships/image" Target="../media/image48.png"/><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tags" Target="../tags/tag866.xml"/><Relationship Id="rId11" Type="http://schemas.openxmlformats.org/officeDocument/2006/relationships/image" Target="../media/image47.png"/><Relationship Id="rId5" Type="http://schemas.openxmlformats.org/officeDocument/2006/relationships/tags" Target="../tags/tag865.xml"/><Relationship Id="rId10" Type="http://schemas.openxmlformats.org/officeDocument/2006/relationships/notesSlide" Target="../notesSlides/notesSlide77.xml"/><Relationship Id="rId4" Type="http://schemas.openxmlformats.org/officeDocument/2006/relationships/tags" Target="../tags/tag864.xml"/><Relationship Id="rId9"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tags" Target="../tags/tag871.xml"/><Relationship Id="rId2" Type="http://schemas.openxmlformats.org/officeDocument/2006/relationships/tags" Target="../tags/tag870.xml"/><Relationship Id="rId1" Type="http://schemas.openxmlformats.org/officeDocument/2006/relationships/tags" Target="../tags/tag869.xml"/><Relationship Id="rId5" Type="http://schemas.openxmlformats.org/officeDocument/2006/relationships/notesSlide" Target="../notesSlides/notesSlide78.xml"/><Relationship Id="rId4"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tags" Target="../tags/tag879.xml"/><Relationship Id="rId13" Type="http://schemas.openxmlformats.org/officeDocument/2006/relationships/image" Target="../media/image50.png"/><Relationship Id="rId3" Type="http://schemas.openxmlformats.org/officeDocument/2006/relationships/tags" Target="../tags/tag874.xml"/><Relationship Id="rId7" Type="http://schemas.openxmlformats.org/officeDocument/2006/relationships/tags" Target="../tags/tag878.xml"/><Relationship Id="rId12" Type="http://schemas.openxmlformats.org/officeDocument/2006/relationships/notesSlide" Target="../notesSlides/notesSlide79.xml"/><Relationship Id="rId2" Type="http://schemas.openxmlformats.org/officeDocument/2006/relationships/tags" Target="../tags/tag873.xml"/><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slideLayout" Target="../slideLayouts/slideLayout1.xml"/><Relationship Id="rId5" Type="http://schemas.openxmlformats.org/officeDocument/2006/relationships/tags" Target="../tags/tag876.xml"/><Relationship Id="rId15" Type="http://schemas.openxmlformats.org/officeDocument/2006/relationships/image" Target="../media/image52.png"/><Relationship Id="rId10" Type="http://schemas.openxmlformats.org/officeDocument/2006/relationships/tags" Target="../tags/tag881.xml"/><Relationship Id="rId4" Type="http://schemas.openxmlformats.org/officeDocument/2006/relationships/tags" Target="../tags/tag875.xml"/><Relationship Id="rId9" Type="http://schemas.openxmlformats.org/officeDocument/2006/relationships/tags" Target="../tags/tag880.xml"/><Relationship Id="rId14" Type="http://schemas.openxmlformats.org/officeDocument/2006/relationships/image" Target="../media/image51.png"/></Relationships>
</file>

<file path=ppt/slides/_rels/slide107.xml.rels><?xml version="1.0" encoding="UTF-8" standalone="yes"?>
<Relationships xmlns="http://schemas.openxmlformats.org/package/2006/relationships"><Relationship Id="rId3" Type="http://schemas.openxmlformats.org/officeDocument/2006/relationships/tags" Target="../tags/tag884.xml"/><Relationship Id="rId2" Type="http://schemas.openxmlformats.org/officeDocument/2006/relationships/tags" Target="../tags/tag883.xml"/><Relationship Id="rId1" Type="http://schemas.openxmlformats.org/officeDocument/2006/relationships/tags" Target="../tags/tag882.xml"/><Relationship Id="rId5" Type="http://schemas.openxmlformats.org/officeDocument/2006/relationships/notesSlide" Target="../notesSlides/notesSlide80.xml"/><Relationship Id="rId4"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tags" Target="../tags/tag892.xml"/><Relationship Id="rId13" Type="http://schemas.openxmlformats.org/officeDocument/2006/relationships/slideLayout" Target="../slideLayouts/slideLayout1.xml"/><Relationship Id="rId18" Type="http://schemas.openxmlformats.org/officeDocument/2006/relationships/image" Target="../media/image88.png"/><Relationship Id="rId3" Type="http://schemas.openxmlformats.org/officeDocument/2006/relationships/tags" Target="../tags/tag887.xml"/><Relationship Id="rId7" Type="http://schemas.openxmlformats.org/officeDocument/2006/relationships/tags" Target="../tags/tag891.xml"/><Relationship Id="rId12" Type="http://schemas.openxmlformats.org/officeDocument/2006/relationships/tags" Target="../tags/tag896.xml"/><Relationship Id="rId17" Type="http://schemas.openxmlformats.org/officeDocument/2006/relationships/image" Target="../media/image87.png"/><Relationship Id="rId2" Type="http://schemas.openxmlformats.org/officeDocument/2006/relationships/tags" Target="../tags/tag886.xml"/><Relationship Id="rId16" Type="http://schemas.openxmlformats.org/officeDocument/2006/relationships/image" Target="../media/image86.png"/><Relationship Id="rId1" Type="http://schemas.openxmlformats.org/officeDocument/2006/relationships/tags" Target="../tags/tag885.xml"/><Relationship Id="rId6" Type="http://schemas.openxmlformats.org/officeDocument/2006/relationships/tags" Target="../tags/tag890.xml"/><Relationship Id="rId11" Type="http://schemas.openxmlformats.org/officeDocument/2006/relationships/tags" Target="../tags/tag895.xml"/><Relationship Id="rId5" Type="http://schemas.openxmlformats.org/officeDocument/2006/relationships/tags" Target="../tags/tag889.xml"/><Relationship Id="rId15" Type="http://schemas.openxmlformats.org/officeDocument/2006/relationships/image" Target="../media/image85.png"/><Relationship Id="rId10" Type="http://schemas.openxmlformats.org/officeDocument/2006/relationships/tags" Target="../tags/tag894.xml"/><Relationship Id="rId4" Type="http://schemas.openxmlformats.org/officeDocument/2006/relationships/tags" Target="../tags/tag888.xml"/><Relationship Id="rId9" Type="http://schemas.openxmlformats.org/officeDocument/2006/relationships/tags" Target="../tags/tag893.xml"/><Relationship Id="rId14" Type="http://schemas.openxmlformats.org/officeDocument/2006/relationships/notesSlide" Target="../notesSlides/notesSlide81.xml"/></Relationships>
</file>

<file path=ppt/slides/_rels/slide109.xml.rels><?xml version="1.0" encoding="UTF-8" standalone="yes"?>
<Relationships xmlns="http://schemas.openxmlformats.org/package/2006/relationships"><Relationship Id="rId3" Type="http://schemas.openxmlformats.org/officeDocument/2006/relationships/tags" Target="../tags/tag899.xml"/><Relationship Id="rId2" Type="http://schemas.openxmlformats.org/officeDocument/2006/relationships/tags" Target="../tags/tag898.xml"/><Relationship Id="rId1" Type="http://schemas.openxmlformats.org/officeDocument/2006/relationships/tags" Target="../tags/tag897.xml"/><Relationship Id="rId6" Type="http://schemas.openxmlformats.org/officeDocument/2006/relationships/notesSlide" Target="../notesSlides/notesSlide82.xml"/><Relationship Id="rId5" Type="http://schemas.openxmlformats.org/officeDocument/2006/relationships/slideLayout" Target="../slideLayouts/slideLayout1.xml"/><Relationship Id="rId4" Type="http://schemas.openxmlformats.org/officeDocument/2006/relationships/tags" Target="../tags/tag900.xml"/></Relationships>
</file>

<file path=ppt/slides/_rels/slide11.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slideLayout" Target="../slideLayouts/slideLayout37.xml"/><Relationship Id="rId18" Type="http://schemas.openxmlformats.org/officeDocument/2006/relationships/image" Target="../media/image32.svg"/><Relationship Id="rId26" Type="http://schemas.openxmlformats.org/officeDocument/2006/relationships/image" Target="../media/image40.svg"/><Relationship Id="rId3" Type="http://schemas.openxmlformats.org/officeDocument/2006/relationships/tags" Target="../tags/tag21.xml"/><Relationship Id="rId21" Type="http://schemas.openxmlformats.org/officeDocument/2006/relationships/image" Target="../media/image35.pn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20.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image" Target="../media/image38.svg"/><Relationship Id="rId5" Type="http://schemas.openxmlformats.org/officeDocument/2006/relationships/tags" Target="../tags/tag23.xml"/><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tags" Target="../tags/tag28.xml"/><Relationship Id="rId19" Type="http://schemas.openxmlformats.org/officeDocument/2006/relationships/image" Target="../media/image33.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notesSlide" Target="../notesSlides/notesSlide7.xml"/><Relationship Id="rId22" Type="http://schemas.openxmlformats.org/officeDocument/2006/relationships/image" Target="../media/image36.svg"/><Relationship Id="rId27" Type="http://schemas.openxmlformats.org/officeDocument/2006/relationships/image" Target="../media/image41.png"/></Relationships>
</file>

<file path=ppt/slides/_rels/slide110.xml.rels><?xml version="1.0" encoding="UTF-8" standalone="yes"?>
<Relationships xmlns="http://schemas.openxmlformats.org/package/2006/relationships"><Relationship Id="rId3" Type="http://schemas.openxmlformats.org/officeDocument/2006/relationships/tags" Target="../tags/tag903.xml"/><Relationship Id="rId2" Type="http://schemas.openxmlformats.org/officeDocument/2006/relationships/tags" Target="../tags/tag902.xml"/><Relationship Id="rId1" Type="http://schemas.openxmlformats.org/officeDocument/2006/relationships/tags" Target="../tags/tag901.xml"/><Relationship Id="rId5" Type="http://schemas.openxmlformats.org/officeDocument/2006/relationships/notesSlide" Target="../notesSlides/notesSlide83.xml"/><Relationship Id="rId4"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tags" Target="../tags/tag911.xml"/><Relationship Id="rId13" Type="http://schemas.openxmlformats.org/officeDocument/2006/relationships/image" Target="../media/image54.png"/><Relationship Id="rId3" Type="http://schemas.openxmlformats.org/officeDocument/2006/relationships/tags" Target="../tags/tag906.xml"/><Relationship Id="rId7" Type="http://schemas.openxmlformats.org/officeDocument/2006/relationships/tags" Target="../tags/tag910.xml"/><Relationship Id="rId12" Type="http://schemas.openxmlformats.org/officeDocument/2006/relationships/image" Target="../media/image53.png"/><Relationship Id="rId2" Type="http://schemas.openxmlformats.org/officeDocument/2006/relationships/tags" Target="../tags/tag905.xml"/><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notesSlide" Target="../notesSlides/notesSlide84.xml"/><Relationship Id="rId5" Type="http://schemas.openxmlformats.org/officeDocument/2006/relationships/tags" Target="../tags/tag908.xml"/><Relationship Id="rId15" Type="http://schemas.openxmlformats.org/officeDocument/2006/relationships/image" Target="../media/image56.png"/><Relationship Id="rId10" Type="http://schemas.openxmlformats.org/officeDocument/2006/relationships/slideLayout" Target="../slideLayouts/slideLayout1.xml"/><Relationship Id="rId4" Type="http://schemas.openxmlformats.org/officeDocument/2006/relationships/tags" Target="../tags/tag907.xml"/><Relationship Id="rId9" Type="http://schemas.openxmlformats.org/officeDocument/2006/relationships/tags" Target="../tags/tag912.xml"/><Relationship Id="rId14" Type="http://schemas.openxmlformats.org/officeDocument/2006/relationships/image" Target="../media/image55.png"/></Relationships>
</file>

<file path=ppt/slides/_rels/slide112.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tags" Target="../tags/tag913.xml"/><Relationship Id="rId5" Type="http://schemas.openxmlformats.org/officeDocument/2006/relationships/notesSlide" Target="../notesSlides/notesSlide85.xml"/><Relationship Id="rId4"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tags" Target="../tags/tag923.xml"/><Relationship Id="rId13" Type="http://schemas.openxmlformats.org/officeDocument/2006/relationships/image" Target="../media/image89.png"/><Relationship Id="rId3" Type="http://schemas.openxmlformats.org/officeDocument/2006/relationships/tags" Target="../tags/tag918.xml"/><Relationship Id="rId7" Type="http://schemas.openxmlformats.org/officeDocument/2006/relationships/tags" Target="../tags/tag922.xml"/><Relationship Id="rId12" Type="http://schemas.openxmlformats.org/officeDocument/2006/relationships/notesSlide" Target="../notesSlides/notesSlide86.xml"/><Relationship Id="rId2" Type="http://schemas.openxmlformats.org/officeDocument/2006/relationships/tags" Target="../tags/tag917.xml"/><Relationship Id="rId16" Type="http://schemas.openxmlformats.org/officeDocument/2006/relationships/image" Target="../media/image92.png"/><Relationship Id="rId1" Type="http://schemas.openxmlformats.org/officeDocument/2006/relationships/tags" Target="../tags/tag916.xml"/><Relationship Id="rId6" Type="http://schemas.openxmlformats.org/officeDocument/2006/relationships/tags" Target="../tags/tag921.xml"/><Relationship Id="rId11" Type="http://schemas.openxmlformats.org/officeDocument/2006/relationships/slideLayout" Target="../slideLayouts/slideLayout1.xml"/><Relationship Id="rId5" Type="http://schemas.openxmlformats.org/officeDocument/2006/relationships/tags" Target="../tags/tag920.xml"/><Relationship Id="rId15" Type="http://schemas.openxmlformats.org/officeDocument/2006/relationships/image" Target="../media/image91.png"/><Relationship Id="rId10" Type="http://schemas.openxmlformats.org/officeDocument/2006/relationships/tags" Target="../tags/tag925.xml"/><Relationship Id="rId4" Type="http://schemas.openxmlformats.org/officeDocument/2006/relationships/tags" Target="../tags/tag919.xml"/><Relationship Id="rId9" Type="http://schemas.openxmlformats.org/officeDocument/2006/relationships/tags" Target="../tags/tag924.xml"/><Relationship Id="rId14" Type="http://schemas.openxmlformats.org/officeDocument/2006/relationships/image" Target="../media/image90.png"/></Relationships>
</file>

<file path=ppt/slides/_rels/slide114.xml.rels><?xml version="1.0" encoding="UTF-8" standalone="yes"?>
<Relationships xmlns="http://schemas.openxmlformats.org/package/2006/relationships"><Relationship Id="rId3" Type="http://schemas.openxmlformats.org/officeDocument/2006/relationships/tags" Target="../tags/tag928.xml"/><Relationship Id="rId2" Type="http://schemas.openxmlformats.org/officeDocument/2006/relationships/tags" Target="../tags/tag927.xml"/><Relationship Id="rId1" Type="http://schemas.openxmlformats.org/officeDocument/2006/relationships/tags" Target="../tags/tag926.xml"/><Relationship Id="rId5" Type="http://schemas.openxmlformats.org/officeDocument/2006/relationships/notesSlide" Target="../notesSlides/notesSlide87.xml"/><Relationship Id="rId4"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tags" Target="../tags/tag931.xml"/><Relationship Id="rId2" Type="http://schemas.openxmlformats.org/officeDocument/2006/relationships/tags" Target="../tags/tag930.xml"/><Relationship Id="rId1" Type="http://schemas.openxmlformats.org/officeDocument/2006/relationships/tags" Target="../tags/tag929.xml"/><Relationship Id="rId5" Type="http://schemas.openxmlformats.org/officeDocument/2006/relationships/notesSlide" Target="../notesSlides/notesSlide88.xml"/><Relationship Id="rId4"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openxmlformats.org/officeDocument/2006/relationships/tags" Target="../tags/tag939.xml"/><Relationship Id="rId13" Type="http://schemas.openxmlformats.org/officeDocument/2006/relationships/notesSlide" Target="../notesSlides/notesSlide89.xml"/><Relationship Id="rId3" Type="http://schemas.openxmlformats.org/officeDocument/2006/relationships/tags" Target="../tags/tag934.xml"/><Relationship Id="rId7" Type="http://schemas.openxmlformats.org/officeDocument/2006/relationships/tags" Target="../tags/tag938.xml"/><Relationship Id="rId12" Type="http://schemas.openxmlformats.org/officeDocument/2006/relationships/slideLayout" Target="../slideLayouts/slideLayout1.xml"/><Relationship Id="rId17" Type="http://schemas.openxmlformats.org/officeDocument/2006/relationships/image" Target="../media/image96.png"/><Relationship Id="rId2" Type="http://schemas.openxmlformats.org/officeDocument/2006/relationships/tags" Target="../tags/tag933.xml"/><Relationship Id="rId16" Type="http://schemas.openxmlformats.org/officeDocument/2006/relationships/image" Target="../media/image95.png"/><Relationship Id="rId1" Type="http://schemas.openxmlformats.org/officeDocument/2006/relationships/tags" Target="../tags/tag932.xml"/><Relationship Id="rId6" Type="http://schemas.openxmlformats.org/officeDocument/2006/relationships/tags" Target="../tags/tag937.xml"/><Relationship Id="rId11" Type="http://schemas.openxmlformats.org/officeDocument/2006/relationships/tags" Target="../tags/tag942.xml"/><Relationship Id="rId5" Type="http://schemas.openxmlformats.org/officeDocument/2006/relationships/tags" Target="../tags/tag936.xml"/><Relationship Id="rId15" Type="http://schemas.openxmlformats.org/officeDocument/2006/relationships/image" Target="../media/image94.png"/><Relationship Id="rId10" Type="http://schemas.openxmlformats.org/officeDocument/2006/relationships/tags" Target="../tags/tag941.xml"/><Relationship Id="rId4" Type="http://schemas.openxmlformats.org/officeDocument/2006/relationships/tags" Target="../tags/tag935.xml"/><Relationship Id="rId9" Type="http://schemas.openxmlformats.org/officeDocument/2006/relationships/tags" Target="../tags/tag940.xml"/><Relationship Id="rId1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tags" Target="../tags/tag945.xml"/><Relationship Id="rId2" Type="http://schemas.openxmlformats.org/officeDocument/2006/relationships/tags" Target="../tags/tag944.xml"/><Relationship Id="rId1" Type="http://schemas.openxmlformats.org/officeDocument/2006/relationships/tags" Target="../tags/tag943.xml"/><Relationship Id="rId5" Type="http://schemas.openxmlformats.org/officeDocument/2006/relationships/notesSlide" Target="../notesSlides/notesSlide90.xml"/><Relationship Id="rId4"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tags" Target="../tags/tag948.xml"/><Relationship Id="rId2" Type="http://schemas.openxmlformats.org/officeDocument/2006/relationships/tags" Target="../tags/tag947.xml"/><Relationship Id="rId1" Type="http://schemas.openxmlformats.org/officeDocument/2006/relationships/tags" Target="../tags/tag946.xml"/><Relationship Id="rId5" Type="http://schemas.openxmlformats.org/officeDocument/2006/relationships/notesSlide" Target="../notesSlides/notesSlide91.xml"/><Relationship Id="rId4"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8" Type="http://schemas.openxmlformats.org/officeDocument/2006/relationships/tags" Target="../tags/tag956.xml"/><Relationship Id="rId13" Type="http://schemas.openxmlformats.org/officeDocument/2006/relationships/tags" Target="../tags/tag961.xml"/><Relationship Id="rId18" Type="http://schemas.openxmlformats.org/officeDocument/2006/relationships/image" Target="../media/image59.png"/><Relationship Id="rId3" Type="http://schemas.openxmlformats.org/officeDocument/2006/relationships/tags" Target="../tags/tag951.xml"/><Relationship Id="rId7" Type="http://schemas.openxmlformats.org/officeDocument/2006/relationships/tags" Target="../tags/tag955.xml"/><Relationship Id="rId12" Type="http://schemas.openxmlformats.org/officeDocument/2006/relationships/tags" Target="../tags/tag960.xml"/><Relationship Id="rId17" Type="http://schemas.openxmlformats.org/officeDocument/2006/relationships/image" Target="../media/image58.png"/><Relationship Id="rId2" Type="http://schemas.openxmlformats.org/officeDocument/2006/relationships/tags" Target="../tags/tag950.xml"/><Relationship Id="rId16" Type="http://schemas.openxmlformats.org/officeDocument/2006/relationships/image" Target="../media/image57.png"/><Relationship Id="rId1" Type="http://schemas.openxmlformats.org/officeDocument/2006/relationships/tags" Target="../tags/tag949.xml"/><Relationship Id="rId6" Type="http://schemas.openxmlformats.org/officeDocument/2006/relationships/tags" Target="../tags/tag954.xml"/><Relationship Id="rId11" Type="http://schemas.openxmlformats.org/officeDocument/2006/relationships/tags" Target="../tags/tag959.xml"/><Relationship Id="rId5" Type="http://schemas.openxmlformats.org/officeDocument/2006/relationships/tags" Target="../tags/tag953.xml"/><Relationship Id="rId15" Type="http://schemas.openxmlformats.org/officeDocument/2006/relationships/notesSlide" Target="../notesSlides/notesSlide92.xml"/><Relationship Id="rId10" Type="http://schemas.openxmlformats.org/officeDocument/2006/relationships/tags" Target="../tags/tag958.xml"/><Relationship Id="rId19" Type="http://schemas.openxmlformats.org/officeDocument/2006/relationships/image" Target="../media/image60.png"/><Relationship Id="rId4" Type="http://schemas.openxmlformats.org/officeDocument/2006/relationships/tags" Target="../tags/tag952.xml"/><Relationship Id="rId9" Type="http://schemas.openxmlformats.org/officeDocument/2006/relationships/tags" Target="../tags/tag957.xml"/><Relationship Id="rId1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3" Type="http://schemas.openxmlformats.org/officeDocument/2006/relationships/tags" Target="../tags/tag964.xml"/><Relationship Id="rId2" Type="http://schemas.openxmlformats.org/officeDocument/2006/relationships/tags" Target="../tags/tag963.xml"/><Relationship Id="rId1" Type="http://schemas.openxmlformats.org/officeDocument/2006/relationships/tags" Target="../tags/tag962.xml"/><Relationship Id="rId5" Type="http://schemas.openxmlformats.org/officeDocument/2006/relationships/notesSlide" Target="../notesSlides/notesSlide93.xml"/><Relationship Id="rId4"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8" Type="http://schemas.openxmlformats.org/officeDocument/2006/relationships/tags" Target="../tags/tag972.xml"/><Relationship Id="rId13" Type="http://schemas.openxmlformats.org/officeDocument/2006/relationships/slideLayout" Target="../slideLayouts/slideLayout1.xml"/><Relationship Id="rId18" Type="http://schemas.openxmlformats.org/officeDocument/2006/relationships/image" Target="../media/image100.png"/><Relationship Id="rId3" Type="http://schemas.openxmlformats.org/officeDocument/2006/relationships/tags" Target="../tags/tag967.xml"/><Relationship Id="rId7" Type="http://schemas.openxmlformats.org/officeDocument/2006/relationships/tags" Target="../tags/tag971.xml"/><Relationship Id="rId12" Type="http://schemas.openxmlformats.org/officeDocument/2006/relationships/tags" Target="../tags/tag976.xml"/><Relationship Id="rId17" Type="http://schemas.openxmlformats.org/officeDocument/2006/relationships/image" Target="../media/image99.png"/><Relationship Id="rId2" Type="http://schemas.openxmlformats.org/officeDocument/2006/relationships/tags" Target="../tags/tag966.xml"/><Relationship Id="rId16" Type="http://schemas.openxmlformats.org/officeDocument/2006/relationships/image" Target="../media/image98.png"/><Relationship Id="rId1" Type="http://schemas.openxmlformats.org/officeDocument/2006/relationships/tags" Target="../tags/tag965.xml"/><Relationship Id="rId6" Type="http://schemas.openxmlformats.org/officeDocument/2006/relationships/tags" Target="../tags/tag970.xml"/><Relationship Id="rId11" Type="http://schemas.openxmlformats.org/officeDocument/2006/relationships/tags" Target="../tags/tag975.xml"/><Relationship Id="rId5" Type="http://schemas.openxmlformats.org/officeDocument/2006/relationships/tags" Target="../tags/tag969.xml"/><Relationship Id="rId15" Type="http://schemas.openxmlformats.org/officeDocument/2006/relationships/image" Target="../media/image97.png"/><Relationship Id="rId10" Type="http://schemas.openxmlformats.org/officeDocument/2006/relationships/tags" Target="../tags/tag974.xml"/><Relationship Id="rId4" Type="http://schemas.openxmlformats.org/officeDocument/2006/relationships/tags" Target="../tags/tag968.xml"/><Relationship Id="rId9" Type="http://schemas.openxmlformats.org/officeDocument/2006/relationships/tags" Target="../tags/tag973.xml"/><Relationship Id="rId14" Type="http://schemas.openxmlformats.org/officeDocument/2006/relationships/notesSlide" Target="../notesSlides/notesSlide94.xml"/></Relationships>
</file>

<file path=ppt/slides/_rels/slide122.xml.rels><?xml version="1.0" encoding="UTF-8" standalone="yes"?>
<Relationships xmlns="http://schemas.openxmlformats.org/package/2006/relationships"><Relationship Id="rId3" Type="http://schemas.openxmlformats.org/officeDocument/2006/relationships/tags" Target="../tags/tag979.xml"/><Relationship Id="rId2" Type="http://schemas.openxmlformats.org/officeDocument/2006/relationships/tags" Target="../tags/tag978.xml"/><Relationship Id="rId1" Type="http://schemas.openxmlformats.org/officeDocument/2006/relationships/tags" Target="../tags/tag977.xml"/><Relationship Id="rId6" Type="http://schemas.openxmlformats.org/officeDocument/2006/relationships/image" Target="../media/image101.png"/><Relationship Id="rId5" Type="http://schemas.openxmlformats.org/officeDocument/2006/relationships/notesSlide" Target="../notesSlides/notesSlide95.xml"/><Relationship Id="rId4"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tags" Target="../tags/tag982.xml"/><Relationship Id="rId2" Type="http://schemas.openxmlformats.org/officeDocument/2006/relationships/tags" Target="../tags/tag981.xml"/><Relationship Id="rId1" Type="http://schemas.openxmlformats.org/officeDocument/2006/relationships/tags" Target="../tags/tag980.xml"/><Relationship Id="rId6" Type="http://schemas.openxmlformats.org/officeDocument/2006/relationships/notesSlide" Target="../notesSlides/notesSlide96.xml"/><Relationship Id="rId5" Type="http://schemas.openxmlformats.org/officeDocument/2006/relationships/slideLayout" Target="../slideLayouts/slideLayout1.xml"/><Relationship Id="rId4" Type="http://schemas.openxmlformats.org/officeDocument/2006/relationships/tags" Target="../tags/tag983.xml"/></Relationships>
</file>

<file path=ppt/slides/_rels/slide124.xml.rels><?xml version="1.0" encoding="UTF-8" standalone="yes"?>
<Relationships xmlns="http://schemas.openxmlformats.org/package/2006/relationships"><Relationship Id="rId8" Type="http://schemas.openxmlformats.org/officeDocument/2006/relationships/tags" Target="../tags/tag991.xml"/><Relationship Id="rId13" Type="http://schemas.openxmlformats.org/officeDocument/2006/relationships/image" Target="../media/image103.png"/><Relationship Id="rId3" Type="http://schemas.openxmlformats.org/officeDocument/2006/relationships/tags" Target="../tags/tag986.xml"/><Relationship Id="rId7" Type="http://schemas.openxmlformats.org/officeDocument/2006/relationships/tags" Target="../tags/tag990.xml"/><Relationship Id="rId12" Type="http://schemas.openxmlformats.org/officeDocument/2006/relationships/image" Target="../media/image102.png"/><Relationship Id="rId2" Type="http://schemas.openxmlformats.org/officeDocument/2006/relationships/tags" Target="../tags/tag985.xml"/><Relationship Id="rId1" Type="http://schemas.openxmlformats.org/officeDocument/2006/relationships/tags" Target="../tags/tag984.xml"/><Relationship Id="rId6" Type="http://schemas.openxmlformats.org/officeDocument/2006/relationships/tags" Target="../tags/tag989.xml"/><Relationship Id="rId11" Type="http://schemas.openxmlformats.org/officeDocument/2006/relationships/notesSlide" Target="../notesSlides/notesSlide97.xml"/><Relationship Id="rId5" Type="http://schemas.openxmlformats.org/officeDocument/2006/relationships/tags" Target="../tags/tag988.xml"/><Relationship Id="rId10" Type="http://schemas.openxmlformats.org/officeDocument/2006/relationships/slideLayout" Target="../slideLayouts/slideLayout1.xml"/><Relationship Id="rId4" Type="http://schemas.openxmlformats.org/officeDocument/2006/relationships/tags" Target="../tags/tag987.xml"/><Relationship Id="rId9" Type="http://schemas.openxmlformats.org/officeDocument/2006/relationships/tags" Target="../tags/tag992.xml"/></Relationships>
</file>

<file path=ppt/slides/_rels/slide125.xml.rels><?xml version="1.0" encoding="UTF-8" standalone="yes"?>
<Relationships xmlns="http://schemas.openxmlformats.org/package/2006/relationships"><Relationship Id="rId3" Type="http://schemas.openxmlformats.org/officeDocument/2006/relationships/tags" Target="../tags/tag995.xml"/><Relationship Id="rId2" Type="http://schemas.openxmlformats.org/officeDocument/2006/relationships/tags" Target="../tags/tag994.xml"/><Relationship Id="rId1" Type="http://schemas.openxmlformats.org/officeDocument/2006/relationships/tags" Target="../tags/tag993.xml"/><Relationship Id="rId5" Type="http://schemas.openxmlformats.org/officeDocument/2006/relationships/notesSlide" Target="../notesSlides/notesSlide98.xml"/><Relationship Id="rId4"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notesSlide" Target="../notesSlides/notesSlide99.xml"/><Relationship Id="rId3" Type="http://schemas.openxmlformats.org/officeDocument/2006/relationships/tags" Target="../tags/tag998.xml"/><Relationship Id="rId7" Type="http://schemas.openxmlformats.org/officeDocument/2006/relationships/slideLayout" Target="../slideLayouts/slideLayout1.xml"/><Relationship Id="rId2" Type="http://schemas.openxmlformats.org/officeDocument/2006/relationships/tags" Target="../tags/tag997.xml"/><Relationship Id="rId1" Type="http://schemas.openxmlformats.org/officeDocument/2006/relationships/tags" Target="../tags/tag996.xml"/><Relationship Id="rId6" Type="http://schemas.openxmlformats.org/officeDocument/2006/relationships/tags" Target="../tags/tag1001.xml"/><Relationship Id="rId5" Type="http://schemas.openxmlformats.org/officeDocument/2006/relationships/tags" Target="../tags/tag1000.xml"/><Relationship Id="rId4" Type="http://schemas.openxmlformats.org/officeDocument/2006/relationships/tags" Target="../tags/tag999.xml"/></Relationships>
</file>

<file path=ppt/slides/_rels/slide127.xml.rels><?xml version="1.0" encoding="UTF-8" standalone="yes"?>
<Relationships xmlns="http://schemas.openxmlformats.org/package/2006/relationships"><Relationship Id="rId3" Type="http://schemas.openxmlformats.org/officeDocument/2006/relationships/tags" Target="../tags/tag1004.xml"/><Relationship Id="rId2" Type="http://schemas.openxmlformats.org/officeDocument/2006/relationships/tags" Target="../tags/tag1003.xml"/><Relationship Id="rId1" Type="http://schemas.openxmlformats.org/officeDocument/2006/relationships/tags" Target="../tags/tag1002.xml"/><Relationship Id="rId5" Type="http://schemas.openxmlformats.org/officeDocument/2006/relationships/notesSlide" Target="../notesSlides/notesSlide100.xml"/><Relationship Id="rId4"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tags" Target="../tags/tag1007.xml"/><Relationship Id="rId2" Type="http://schemas.openxmlformats.org/officeDocument/2006/relationships/tags" Target="../tags/tag1006.xml"/><Relationship Id="rId1" Type="http://schemas.openxmlformats.org/officeDocument/2006/relationships/tags" Target="../tags/tag1005.xml"/><Relationship Id="rId5" Type="http://schemas.openxmlformats.org/officeDocument/2006/relationships/notesSlide" Target="../notesSlides/notesSlide101.xml"/><Relationship Id="rId4"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tags" Target="../tags/tag1010.xml"/><Relationship Id="rId2" Type="http://schemas.openxmlformats.org/officeDocument/2006/relationships/tags" Target="../tags/tag1009.xml"/><Relationship Id="rId1" Type="http://schemas.openxmlformats.org/officeDocument/2006/relationships/tags" Target="../tags/tag1008.xml"/><Relationship Id="rId5" Type="http://schemas.openxmlformats.org/officeDocument/2006/relationships/notesSlide" Target="../notesSlides/notesSlide10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tags" Target="../tags/tag1013.xml"/><Relationship Id="rId2" Type="http://schemas.openxmlformats.org/officeDocument/2006/relationships/tags" Target="../tags/tag1012.xml"/><Relationship Id="rId1" Type="http://schemas.openxmlformats.org/officeDocument/2006/relationships/tags" Target="../tags/tag1011.xml"/><Relationship Id="rId5" Type="http://schemas.openxmlformats.org/officeDocument/2006/relationships/notesSlide" Target="../notesSlides/notesSlide103.xml"/><Relationship Id="rId4"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tags" Target="../tags/tag1016.xml"/><Relationship Id="rId2" Type="http://schemas.openxmlformats.org/officeDocument/2006/relationships/tags" Target="../tags/tag1015.xml"/><Relationship Id="rId1" Type="http://schemas.openxmlformats.org/officeDocument/2006/relationships/tags" Target="../tags/tag1014.xml"/><Relationship Id="rId5" Type="http://schemas.openxmlformats.org/officeDocument/2006/relationships/notesSlide" Target="../notesSlides/notesSlide104.xml"/><Relationship Id="rId4"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019.xml"/><Relationship Id="rId7" Type="http://schemas.openxmlformats.org/officeDocument/2006/relationships/notesSlide" Target="../notesSlides/notesSlide105.xml"/><Relationship Id="rId2" Type="http://schemas.openxmlformats.org/officeDocument/2006/relationships/tags" Target="../tags/tag1018.xml"/><Relationship Id="rId1" Type="http://schemas.openxmlformats.org/officeDocument/2006/relationships/tags" Target="../tags/tag1017.xml"/><Relationship Id="rId6" Type="http://schemas.openxmlformats.org/officeDocument/2006/relationships/slideLayout" Target="../slideLayouts/slideLayout1.xml"/><Relationship Id="rId5" Type="http://schemas.openxmlformats.org/officeDocument/2006/relationships/tags" Target="../tags/tag1021.xml"/><Relationship Id="rId4" Type="http://schemas.openxmlformats.org/officeDocument/2006/relationships/tags" Target="../tags/tag1020.xml"/><Relationship Id="rId9" Type="http://schemas.openxmlformats.org/officeDocument/2006/relationships/image" Target="../media/image62.png"/></Relationships>
</file>

<file path=ppt/slides/_rels/slide133.xml.rels><?xml version="1.0" encoding="UTF-8" standalone="yes"?>
<Relationships xmlns="http://schemas.openxmlformats.org/package/2006/relationships"><Relationship Id="rId3" Type="http://schemas.openxmlformats.org/officeDocument/2006/relationships/tags" Target="../tags/tag1024.xml"/><Relationship Id="rId2" Type="http://schemas.openxmlformats.org/officeDocument/2006/relationships/tags" Target="../tags/tag1023.xml"/><Relationship Id="rId1" Type="http://schemas.openxmlformats.org/officeDocument/2006/relationships/tags" Target="../tags/tag1022.xml"/><Relationship Id="rId5" Type="http://schemas.openxmlformats.org/officeDocument/2006/relationships/notesSlide" Target="../notesSlides/notesSlide106.xml"/><Relationship Id="rId4"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8" Type="http://schemas.openxmlformats.org/officeDocument/2006/relationships/notesSlide" Target="../notesSlides/notesSlide107.xml"/><Relationship Id="rId3" Type="http://schemas.openxmlformats.org/officeDocument/2006/relationships/tags" Target="../tags/tag1027.xml"/><Relationship Id="rId7" Type="http://schemas.openxmlformats.org/officeDocument/2006/relationships/slideLayout" Target="../slideLayouts/slideLayout1.xml"/><Relationship Id="rId2" Type="http://schemas.openxmlformats.org/officeDocument/2006/relationships/tags" Target="../tags/tag1026.xml"/><Relationship Id="rId1" Type="http://schemas.openxmlformats.org/officeDocument/2006/relationships/tags" Target="../tags/tag1025.xml"/><Relationship Id="rId6" Type="http://schemas.openxmlformats.org/officeDocument/2006/relationships/tags" Target="../tags/tag1030.xml"/><Relationship Id="rId5" Type="http://schemas.openxmlformats.org/officeDocument/2006/relationships/tags" Target="../tags/tag1029.xml"/><Relationship Id="rId10" Type="http://schemas.openxmlformats.org/officeDocument/2006/relationships/image" Target="../media/image105.png"/><Relationship Id="rId4" Type="http://schemas.openxmlformats.org/officeDocument/2006/relationships/tags" Target="../tags/tag1028.xml"/><Relationship Id="rId9" Type="http://schemas.openxmlformats.org/officeDocument/2006/relationships/image" Target="../media/image104.png"/></Relationships>
</file>

<file path=ppt/slides/_rels/slide135.xml.rels><?xml version="1.0" encoding="UTF-8" standalone="yes"?>
<Relationships xmlns="http://schemas.openxmlformats.org/package/2006/relationships"><Relationship Id="rId3" Type="http://schemas.openxmlformats.org/officeDocument/2006/relationships/tags" Target="../tags/tag1033.xml"/><Relationship Id="rId2" Type="http://schemas.openxmlformats.org/officeDocument/2006/relationships/tags" Target="../tags/tag1032.xml"/><Relationship Id="rId1" Type="http://schemas.openxmlformats.org/officeDocument/2006/relationships/tags" Target="../tags/tag1031.xml"/><Relationship Id="rId5" Type="http://schemas.openxmlformats.org/officeDocument/2006/relationships/notesSlide" Target="../notesSlides/notesSlide108.xml"/><Relationship Id="rId4"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8" Type="http://schemas.openxmlformats.org/officeDocument/2006/relationships/notesSlide" Target="../notesSlides/notesSlide109.xml"/><Relationship Id="rId3" Type="http://schemas.openxmlformats.org/officeDocument/2006/relationships/tags" Target="../tags/tag1036.xml"/><Relationship Id="rId7" Type="http://schemas.openxmlformats.org/officeDocument/2006/relationships/slideLayout" Target="../slideLayouts/slideLayout1.xml"/><Relationship Id="rId2" Type="http://schemas.openxmlformats.org/officeDocument/2006/relationships/tags" Target="../tags/tag1035.xml"/><Relationship Id="rId1" Type="http://schemas.openxmlformats.org/officeDocument/2006/relationships/tags" Target="../tags/tag1034.xml"/><Relationship Id="rId6" Type="http://schemas.openxmlformats.org/officeDocument/2006/relationships/tags" Target="../tags/tag1039.xml"/><Relationship Id="rId5" Type="http://schemas.openxmlformats.org/officeDocument/2006/relationships/tags" Target="../tags/tag1038.xml"/><Relationship Id="rId10" Type="http://schemas.openxmlformats.org/officeDocument/2006/relationships/image" Target="../media/image107.png"/><Relationship Id="rId4" Type="http://schemas.openxmlformats.org/officeDocument/2006/relationships/tags" Target="../tags/tag1037.xml"/><Relationship Id="rId9" Type="http://schemas.openxmlformats.org/officeDocument/2006/relationships/image" Target="../media/image106.png"/></Relationships>
</file>

<file path=ppt/slides/_rels/slide137.xml.rels><?xml version="1.0" encoding="UTF-8" standalone="yes"?>
<Relationships xmlns="http://schemas.openxmlformats.org/package/2006/relationships"><Relationship Id="rId3" Type="http://schemas.openxmlformats.org/officeDocument/2006/relationships/tags" Target="../tags/tag1042.xml"/><Relationship Id="rId2" Type="http://schemas.openxmlformats.org/officeDocument/2006/relationships/tags" Target="../tags/tag1041.xml"/><Relationship Id="rId1" Type="http://schemas.openxmlformats.org/officeDocument/2006/relationships/tags" Target="../tags/tag1040.xml"/><Relationship Id="rId5" Type="http://schemas.openxmlformats.org/officeDocument/2006/relationships/notesSlide" Target="../notesSlides/notesSlide110.xml"/><Relationship Id="rId4"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tags" Target="../tags/tag1045.xml"/><Relationship Id="rId2" Type="http://schemas.openxmlformats.org/officeDocument/2006/relationships/tags" Target="../tags/tag1044.xml"/><Relationship Id="rId1" Type="http://schemas.openxmlformats.org/officeDocument/2006/relationships/tags" Target="../tags/tag1043.xml"/><Relationship Id="rId5" Type="http://schemas.openxmlformats.org/officeDocument/2006/relationships/notesSlide" Target="../notesSlides/notesSlide111.xml"/><Relationship Id="rId4"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8" Type="http://schemas.openxmlformats.org/officeDocument/2006/relationships/tags" Target="../tags/tag1053.xml"/><Relationship Id="rId13" Type="http://schemas.openxmlformats.org/officeDocument/2006/relationships/slideLayout" Target="../slideLayouts/slideLayout1.xml"/><Relationship Id="rId18" Type="http://schemas.openxmlformats.org/officeDocument/2006/relationships/image" Target="../media/image111.png"/><Relationship Id="rId3" Type="http://schemas.openxmlformats.org/officeDocument/2006/relationships/tags" Target="../tags/tag1048.xml"/><Relationship Id="rId7" Type="http://schemas.openxmlformats.org/officeDocument/2006/relationships/tags" Target="../tags/tag1052.xml"/><Relationship Id="rId12" Type="http://schemas.openxmlformats.org/officeDocument/2006/relationships/tags" Target="../tags/tag1057.xml"/><Relationship Id="rId17" Type="http://schemas.openxmlformats.org/officeDocument/2006/relationships/image" Target="../media/image110.png"/><Relationship Id="rId2" Type="http://schemas.openxmlformats.org/officeDocument/2006/relationships/tags" Target="../tags/tag1047.xml"/><Relationship Id="rId16" Type="http://schemas.openxmlformats.org/officeDocument/2006/relationships/image" Target="../media/image109.png"/><Relationship Id="rId1" Type="http://schemas.openxmlformats.org/officeDocument/2006/relationships/tags" Target="../tags/tag1046.xml"/><Relationship Id="rId6" Type="http://schemas.openxmlformats.org/officeDocument/2006/relationships/tags" Target="../tags/tag1051.xml"/><Relationship Id="rId11" Type="http://schemas.openxmlformats.org/officeDocument/2006/relationships/tags" Target="../tags/tag1056.xml"/><Relationship Id="rId5" Type="http://schemas.openxmlformats.org/officeDocument/2006/relationships/tags" Target="../tags/tag1050.xml"/><Relationship Id="rId15" Type="http://schemas.openxmlformats.org/officeDocument/2006/relationships/image" Target="../media/image108.png"/><Relationship Id="rId10" Type="http://schemas.openxmlformats.org/officeDocument/2006/relationships/tags" Target="../tags/tag1055.xml"/><Relationship Id="rId4" Type="http://schemas.openxmlformats.org/officeDocument/2006/relationships/tags" Target="../tags/tag1049.xml"/><Relationship Id="rId9" Type="http://schemas.openxmlformats.org/officeDocument/2006/relationships/tags" Target="../tags/tag1054.xml"/><Relationship Id="rId14" Type="http://schemas.openxmlformats.org/officeDocument/2006/relationships/notesSlide" Target="../notesSlides/notesSlide112.xml"/></Relationships>
</file>

<file path=ppt/slides/_rels/slide1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3.png"/><Relationship Id="rId5" Type="http://schemas.openxmlformats.org/officeDocument/2006/relationships/slideLayout" Target="../slideLayouts/slideLayout4.xml"/><Relationship Id="rId4" Type="http://schemas.openxmlformats.org/officeDocument/2006/relationships/tags" Target="../tags/tag39.xml"/></Relationships>
</file>

<file path=ppt/slides/_rels/slide140.xml.rels><?xml version="1.0" encoding="UTF-8" standalone="yes"?>
<Relationships xmlns="http://schemas.openxmlformats.org/package/2006/relationships"><Relationship Id="rId3" Type="http://schemas.openxmlformats.org/officeDocument/2006/relationships/tags" Target="../tags/tag1060.xml"/><Relationship Id="rId2" Type="http://schemas.openxmlformats.org/officeDocument/2006/relationships/tags" Target="../tags/tag1059.xml"/><Relationship Id="rId1" Type="http://schemas.openxmlformats.org/officeDocument/2006/relationships/tags" Target="../tags/tag1058.xml"/><Relationship Id="rId5" Type="http://schemas.openxmlformats.org/officeDocument/2006/relationships/notesSlide" Target="../notesSlides/notesSlide113.xml"/><Relationship Id="rId4"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8" Type="http://schemas.openxmlformats.org/officeDocument/2006/relationships/tags" Target="../tags/tag1068.xml"/><Relationship Id="rId13" Type="http://schemas.openxmlformats.org/officeDocument/2006/relationships/image" Target="../media/image112.png"/><Relationship Id="rId3" Type="http://schemas.openxmlformats.org/officeDocument/2006/relationships/tags" Target="../tags/tag1063.xml"/><Relationship Id="rId7" Type="http://schemas.openxmlformats.org/officeDocument/2006/relationships/tags" Target="../tags/tag1067.xml"/><Relationship Id="rId12" Type="http://schemas.openxmlformats.org/officeDocument/2006/relationships/image" Target="../media/image67.png"/><Relationship Id="rId2" Type="http://schemas.openxmlformats.org/officeDocument/2006/relationships/tags" Target="../tags/tag1062.xml"/><Relationship Id="rId1" Type="http://schemas.openxmlformats.org/officeDocument/2006/relationships/tags" Target="../tags/tag1061.xml"/><Relationship Id="rId6" Type="http://schemas.openxmlformats.org/officeDocument/2006/relationships/tags" Target="../tags/tag1066.xml"/><Relationship Id="rId11" Type="http://schemas.openxmlformats.org/officeDocument/2006/relationships/notesSlide" Target="../notesSlides/notesSlide114.xml"/><Relationship Id="rId5" Type="http://schemas.openxmlformats.org/officeDocument/2006/relationships/tags" Target="../tags/tag1065.xml"/><Relationship Id="rId10" Type="http://schemas.openxmlformats.org/officeDocument/2006/relationships/slideLayout" Target="../slideLayouts/slideLayout1.xml"/><Relationship Id="rId4" Type="http://schemas.openxmlformats.org/officeDocument/2006/relationships/tags" Target="../tags/tag1064.xml"/><Relationship Id="rId9" Type="http://schemas.openxmlformats.org/officeDocument/2006/relationships/tags" Target="../tags/tag1069.xml"/><Relationship Id="rId14" Type="http://schemas.openxmlformats.org/officeDocument/2006/relationships/image" Target="../media/image68.png"/></Relationships>
</file>

<file path=ppt/slides/_rels/slide142.xml.rels><?xml version="1.0" encoding="UTF-8" standalone="yes"?>
<Relationships xmlns="http://schemas.openxmlformats.org/package/2006/relationships"><Relationship Id="rId3" Type="http://schemas.openxmlformats.org/officeDocument/2006/relationships/tags" Target="../tags/tag1072.xml"/><Relationship Id="rId2" Type="http://schemas.openxmlformats.org/officeDocument/2006/relationships/tags" Target="../tags/tag1071.xml"/><Relationship Id="rId1" Type="http://schemas.openxmlformats.org/officeDocument/2006/relationships/tags" Target="../tags/tag1070.xml"/><Relationship Id="rId5" Type="http://schemas.openxmlformats.org/officeDocument/2006/relationships/notesSlide" Target="../notesSlides/notesSlide115.xml"/><Relationship Id="rId4"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8" Type="http://schemas.openxmlformats.org/officeDocument/2006/relationships/tags" Target="../tags/tag1080.xml"/><Relationship Id="rId13" Type="http://schemas.openxmlformats.org/officeDocument/2006/relationships/slideLayout" Target="../slideLayouts/slideLayout1.xml"/><Relationship Id="rId18" Type="http://schemas.openxmlformats.org/officeDocument/2006/relationships/image" Target="../media/image66.png"/><Relationship Id="rId3" Type="http://schemas.openxmlformats.org/officeDocument/2006/relationships/tags" Target="../tags/tag1075.xml"/><Relationship Id="rId7" Type="http://schemas.openxmlformats.org/officeDocument/2006/relationships/tags" Target="../tags/tag1079.xml"/><Relationship Id="rId12" Type="http://schemas.openxmlformats.org/officeDocument/2006/relationships/tags" Target="../tags/tag1084.xml"/><Relationship Id="rId17" Type="http://schemas.openxmlformats.org/officeDocument/2006/relationships/image" Target="../media/image65.png"/><Relationship Id="rId2" Type="http://schemas.openxmlformats.org/officeDocument/2006/relationships/tags" Target="../tags/tag1074.xml"/><Relationship Id="rId16" Type="http://schemas.openxmlformats.org/officeDocument/2006/relationships/image" Target="../media/image64.png"/><Relationship Id="rId1" Type="http://schemas.openxmlformats.org/officeDocument/2006/relationships/tags" Target="../tags/tag1073.xml"/><Relationship Id="rId6" Type="http://schemas.openxmlformats.org/officeDocument/2006/relationships/tags" Target="../tags/tag1078.xml"/><Relationship Id="rId11" Type="http://schemas.openxmlformats.org/officeDocument/2006/relationships/tags" Target="../tags/tag1083.xml"/><Relationship Id="rId5" Type="http://schemas.openxmlformats.org/officeDocument/2006/relationships/tags" Target="../tags/tag1077.xml"/><Relationship Id="rId15" Type="http://schemas.openxmlformats.org/officeDocument/2006/relationships/image" Target="../media/image63.png"/><Relationship Id="rId10" Type="http://schemas.openxmlformats.org/officeDocument/2006/relationships/tags" Target="../tags/tag1082.xml"/><Relationship Id="rId4" Type="http://schemas.openxmlformats.org/officeDocument/2006/relationships/tags" Target="../tags/tag1076.xml"/><Relationship Id="rId9" Type="http://schemas.openxmlformats.org/officeDocument/2006/relationships/tags" Target="../tags/tag1081.xml"/><Relationship Id="rId14" Type="http://schemas.openxmlformats.org/officeDocument/2006/relationships/notesSlide" Target="../notesSlides/notesSlide116.xml"/></Relationships>
</file>

<file path=ppt/slides/_rels/slide144.xml.rels><?xml version="1.0" encoding="UTF-8" standalone="yes"?>
<Relationships xmlns="http://schemas.openxmlformats.org/package/2006/relationships"><Relationship Id="rId3" Type="http://schemas.openxmlformats.org/officeDocument/2006/relationships/tags" Target="../tags/tag1087.xml"/><Relationship Id="rId2" Type="http://schemas.openxmlformats.org/officeDocument/2006/relationships/tags" Target="../tags/tag1086.xml"/><Relationship Id="rId1" Type="http://schemas.openxmlformats.org/officeDocument/2006/relationships/tags" Target="../tags/tag1085.xml"/><Relationship Id="rId5" Type="http://schemas.openxmlformats.org/officeDocument/2006/relationships/notesSlide" Target="../notesSlides/notesSlide117.xml"/><Relationship Id="rId4"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8" Type="http://schemas.openxmlformats.org/officeDocument/2006/relationships/tags" Target="../tags/tag1095.xml"/><Relationship Id="rId3" Type="http://schemas.openxmlformats.org/officeDocument/2006/relationships/tags" Target="../tags/tag1090.xml"/><Relationship Id="rId7" Type="http://schemas.openxmlformats.org/officeDocument/2006/relationships/tags" Target="../tags/tag1094.xml"/><Relationship Id="rId12" Type="http://schemas.openxmlformats.org/officeDocument/2006/relationships/image" Target="../media/image114.png"/><Relationship Id="rId2" Type="http://schemas.openxmlformats.org/officeDocument/2006/relationships/tags" Target="../tags/tag1089.xml"/><Relationship Id="rId1" Type="http://schemas.openxmlformats.org/officeDocument/2006/relationships/tags" Target="../tags/tag1088.xml"/><Relationship Id="rId6" Type="http://schemas.openxmlformats.org/officeDocument/2006/relationships/tags" Target="../tags/tag1093.xml"/><Relationship Id="rId11" Type="http://schemas.openxmlformats.org/officeDocument/2006/relationships/image" Target="../media/image113.png"/><Relationship Id="rId5" Type="http://schemas.openxmlformats.org/officeDocument/2006/relationships/tags" Target="../tags/tag1092.xml"/><Relationship Id="rId10" Type="http://schemas.openxmlformats.org/officeDocument/2006/relationships/notesSlide" Target="../notesSlides/notesSlide118.xml"/><Relationship Id="rId4" Type="http://schemas.openxmlformats.org/officeDocument/2006/relationships/tags" Target="../tags/tag1091.xml"/><Relationship Id="rId9"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tags" Target="../tags/tag1098.xml"/><Relationship Id="rId2" Type="http://schemas.openxmlformats.org/officeDocument/2006/relationships/tags" Target="../tags/tag1097.xml"/><Relationship Id="rId1" Type="http://schemas.openxmlformats.org/officeDocument/2006/relationships/tags" Target="../tags/tag1096.xml"/><Relationship Id="rId5" Type="http://schemas.openxmlformats.org/officeDocument/2006/relationships/notesSlide" Target="../notesSlides/notesSlide119.xml"/><Relationship Id="rId4"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tags" Target="../tags/tag1101.xml"/><Relationship Id="rId2" Type="http://schemas.openxmlformats.org/officeDocument/2006/relationships/tags" Target="../tags/tag1100.xml"/><Relationship Id="rId1" Type="http://schemas.openxmlformats.org/officeDocument/2006/relationships/tags" Target="../tags/tag1099.xml"/><Relationship Id="rId5" Type="http://schemas.openxmlformats.org/officeDocument/2006/relationships/notesSlide" Target="../notesSlides/notesSlide120.xml"/><Relationship Id="rId4"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tags" Target="../tags/tag1104.xml"/><Relationship Id="rId2" Type="http://schemas.openxmlformats.org/officeDocument/2006/relationships/tags" Target="../tags/tag1103.xml"/><Relationship Id="rId1" Type="http://schemas.openxmlformats.org/officeDocument/2006/relationships/tags" Target="../tags/tag1102.xml"/><Relationship Id="rId5" Type="http://schemas.openxmlformats.org/officeDocument/2006/relationships/notesSlide" Target="../notesSlides/notesSlide121.xml"/><Relationship Id="rId4"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8" Type="http://schemas.openxmlformats.org/officeDocument/2006/relationships/notesSlide" Target="../notesSlides/notesSlide122.xml"/><Relationship Id="rId3" Type="http://schemas.openxmlformats.org/officeDocument/2006/relationships/tags" Target="../tags/tag1107.xml"/><Relationship Id="rId7" Type="http://schemas.openxmlformats.org/officeDocument/2006/relationships/slideLayout" Target="../slideLayouts/slideLayout1.xml"/><Relationship Id="rId2" Type="http://schemas.openxmlformats.org/officeDocument/2006/relationships/tags" Target="../tags/tag1106.xml"/><Relationship Id="rId1" Type="http://schemas.openxmlformats.org/officeDocument/2006/relationships/tags" Target="../tags/tag1105.xml"/><Relationship Id="rId6" Type="http://schemas.openxmlformats.org/officeDocument/2006/relationships/tags" Target="../tags/tag1110.xml"/><Relationship Id="rId5" Type="http://schemas.openxmlformats.org/officeDocument/2006/relationships/tags" Target="../tags/tag1109.xml"/><Relationship Id="rId4" Type="http://schemas.openxmlformats.org/officeDocument/2006/relationships/tags" Target="../tags/tag1108.xml"/></Relationships>
</file>

<file path=ppt/slides/_rels/slide15.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10.xml"/><Relationship Id="rId5" Type="http://schemas.openxmlformats.org/officeDocument/2006/relationships/tags" Target="../tags/tag44.xml"/><Relationship Id="rId10" Type="http://schemas.openxmlformats.org/officeDocument/2006/relationships/slideLayout" Target="../slideLayouts/slideLayout2.xml"/><Relationship Id="rId4" Type="http://schemas.openxmlformats.org/officeDocument/2006/relationships/tags" Target="../tags/tag43.xml"/><Relationship Id="rId9" Type="http://schemas.openxmlformats.org/officeDocument/2006/relationships/tags" Target="../tags/tag48.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2.xml"/><Relationship Id="rId1" Type="http://schemas.openxmlformats.org/officeDocument/2006/relationships/tags" Target="../tags/tag1111.xml"/></Relationships>
</file>

<file path=ppt/slides/_rels/slide151.xml.rels><?xml version="1.0" encoding="UTF-8" standalone="yes"?>
<Relationships xmlns="http://schemas.openxmlformats.org/package/2006/relationships"><Relationship Id="rId3" Type="http://schemas.openxmlformats.org/officeDocument/2006/relationships/tags" Target="../tags/tag1115.xml"/><Relationship Id="rId2" Type="http://schemas.openxmlformats.org/officeDocument/2006/relationships/tags" Target="../tags/tag1114.xml"/><Relationship Id="rId1" Type="http://schemas.openxmlformats.org/officeDocument/2006/relationships/tags" Target="../tags/tag1113.xml"/><Relationship Id="rId5" Type="http://schemas.openxmlformats.org/officeDocument/2006/relationships/notesSlide" Target="../notesSlides/notesSlide123.xml"/><Relationship Id="rId4"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8" Type="http://schemas.openxmlformats.org/officeDocument/2006/relationships/tags" Target="../tags/tag1123.xml"/><Relationship Id="rId3" Type="http://schemas.openxmlformats.org/officeDocument/2006/relationships/tags" Target="../tags/tag1118.xml"/><Relationship Id="rId7" Type="http://schemas.openxmlformats.org/officeDocument/2006/relationships/tags" Target="../tags/tag1122.xml"/><Relationship Id="rId12" Type="http://schemas.openxmlformats.org/officeDocument/2006/relationships/image" Target="../media/image70.png"/><Relationship Id="rId2" Type="http://schemas.openxmlformats.org/officeDocument/2006/relationships/tags" Target="../tags/tag1117.xml"/><Relationship Id="rId1" Type="http://schemas.openxmlformats.org/officeDocument/2006/relationships/tags" Target="../tags/tag1116.xml"/><Relationship Id="rId6" Type="http://schemas.openxmlformats.org/officeDocument/2006/relationships/tags" Target="../tags/tag1121.xml"/><Relationship Id="rId11" Type="http://schemas.openxmlformats.org/officeDocument/2006/relationships/image" Target="../media/image69.png"/><Relationship Id="rId5" Type="http://schemas.openxmlformats.org/officeDocument/2006/relationships/tags" Target="../tags/tag1120.xml"/><Relationship Id="rId10" Type="http://schemas.openxmlformats.org/officeDocument/2006/relationships/notesSlide" Target="../notesSlides/notesSlide124.xml"/><Relationship Id="rId4" Type="http://schemas.openxmlformats.org/officeDocument/2006/relationships/tags" Target="../tags/tag1119.xml"/><Relationship Id="rId9"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tags" Target="../tags/tag1126.xml"/><Relationship Id="rId2" Type="http://schemas.openxmlformats.org/officeDocument/2006/relationships/tags" Target="../tags/tag1125.xml"/><Relationship Id="rId1" Type="http://schemas.openxmlformats.org/officeDocument/2006/relationships/tags" Target="../tags/tag1124.xml"/><Relationship Id="rId5" Type="http://schemas.openxmlformats.org/officeDocument/2006/relationships/notesSlide" Target="../notesSlides/notesSlide125.xml"/><Relationship Id="rId4"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8" Type="http://schemas.openxmlformats.org/officeDocument/2006/relationships/tags" Target="../tags/tag1134.xml"/><Relationship Id="rId13" Type="http://schemas.openxmlformats.org/officeDocument/2006/relationships/image" Target="../media/image71.png"/><Relationship Id="rId3" Type="http://schemas.openxmlformats.org/officeDocument/2006/relationships/tags" Target="../tags/tag1129.xml"/><Relationship Id="rId7" Type="http://schemas.openxmlformats.org/officeDocument/2006/relationships/tags" Target="../tags/tag1133.xml"/><Relationship Id="rId12" Type="http://schemas.openxmlformats.org/officeDocument/2006/relationships/notesSlide" Target="../notesSlides/notesSlide126.xml"/><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tags" Target="../tags/tag1132.xml"/><Relationship Id="rId11" Type="http://schemas.openxmlformats.org/officeDocument/2006/relationships/slideLayout" Target="../slideLayouts/slideLayout1.xml"/><Relationship Id="rId5" Type="http://schemas.openxmlformats.org/officeDocument/2006/relationships/tags" Target="../tags/tag1131.xml"/><Relationship Id="rId10" Type="http://schemas.openxmlformats.org/officeDocument/2006/relationships/tags" Target="../tags/tag1136.xml"/><Relationship Id="rId4" Type="http://schemas.openxmlformats.org/officeDocument/2006/relationships/tags" Target="../tags/tag1130.xml"/><Relationship Id="rId9" Type="http://schemas.openxmlformats.org/officeDocument/2006/relationships/tags" Target="../tags/tag1135.xml"/><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4.png"/><Relationship Id="rId5" Type="http://schemas.openxmlformats.org/officeDocument/2006/relationships/slideLayout" Target="../slideLayouts/slideLayout4.xml"/><Relationship Id="rId4" Type="http://schemas.openxmlformats.org/officeDocument/2006/relationships/tags" Target="../tags/tag5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hyperlink" Target="mailto:info@cts-sct.ca" TargetMode="Externa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45.png"/><Relationship Id="rId5" Type="http://schemas.openxmlformats.org/officeDocument/2006/relationships/tags" Target="../tags/tag65.xml"/><Relationship Id="rId10" Type="http://schemas.openxmlformats.org/officeDocument/2006/relationships/notesSlide" Target="../notesSlides/notesSlide14.xml"/><Relationship Id="rId4" Type="http://schemas.openxmlformats.org/officeDocument/2006/relationships/tags" Target="../tags/tag64.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hyperlink" Target="https://www.evidenceprime.com/" TargetMode="Externa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tags" Target="../tags/tag72.xml"/></Relationships>
</file>

<file path=ppt/slides/_rels/slide2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6.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49.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4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47.png"/><Relationship Id="rId5" Type="http://schemas.openxmlformats.org/officeDocument/2006/relationships/tags" Target="../tags/tag86.xml"/><Relationship Id="rId10" Type="http://schemas.openxmlformats.org/officeDocument/2006/relationships/notesSlide" Target="../notesSlides/notesSlide19.xml"/><Relationship Id="rId4" Type="http://schemas.openxmlformats.org/officeDocument/2006/relationships/tags" Target="../tags/tag85.xml"/><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50.pn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notesSlide" Target="../notesSlides/notesSlide20.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slideLayout" Target="../slideLayouts/slideLayout1.xml"/><Relationship Id="rId5" Type="http://schemas.openxmlformats.org/officeDocument/2006/relationships/tags" Target="../tags/tag94.xml"/><Relationship Id="rId15" Type="http://schemas.openxmlformats.org/officeDocument/2006/relationships/image" Target="../media/image52.png"/><Relationship Id="rId10" Type="http://schemas.openxmlformats.org/officeDocument/2006/relationships/tags" Target="../tags/tag99.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54.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53.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notesSlide" Target="../notesSlides/notesSlide22.xml"/><Relationship Id="rId5" Type="http://schemas.openxmlformats.org/officeDocument/2006/relationships/tags" Target="../tags/tag106.xml"/><Relationship Id="rId15" Type="http://schemas.openxmlformats.org/officeDocument/2006/relationships/image" Target="../media/image56.png"/><Relationship Id="rId10" Type="http://schemas.openxmlformats.org/officeDocument/2006/relationships/slideLayout" Target="../slideLayouts/slideLayout1.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image" Target="../media/image59.pn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image" Target="../media/image58.png"/><Relationship Id="rId2" Type="http://schemas.openxmlformats.org/officeDocument/2006/relationships/tags" Target="../tags/tag114.xml"/><Relationship Id="rId16" Type="http://schemas.openxmlformats.org/officeDocument/2006/relationships/image" Target="../media/image57.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notesSlide" Target="../notesSlides/notesSlide24.xml"/><Relationship Id="rId10" Type="http://schemas.openxmlformats.org/officeDocument/2006/relationships/tags" Target="../tags/tag122.xml"/><Relationship Id="rId19" Type="http://schemas.openxmlformats.org/officeDocument/2006/relationships/image" Target="../media/image60.pn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42.xml"/><Relationship Id="rId7" Type="http://schemas.openxmlformats.org/officeDocument/2006/relationships/notesSlide" Target="../notesSlides/notesSlide3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Layout" Target="../slideLayouts/slideLayout1.xml"/><Relationship Id="rId5" Type="http://schemas.openxmlformats.org/officeDocument/2006/relationships/tags" Target="../tags/tag144.xml"/><Relationship Id="rId4" Type="http://schemas.openxmlformats.org/officeDocument/2006/relationships/tags" Target="../tags/tag143.xml"/><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slideLayout" Target="../slideLayouts/slideLayout1.xml"/><Relationship Id="rId18" Type="http://schemas.openxmlformats.org/officeDocument/2006/relationships/image" Target="../media/image66.png"/><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image" Target="../media/image65.png"/><Relationship Id="rId2" Type="http://schemas.openxmlformats.org/officeDocument/2006/relationships/tags" Target="../tags/tag148.xml"/><Relationship Id="rId16" Type="http://schemas.openxmlformats.org/officeDocument/2006/relationships/image" Target="../media/image64.png"/><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image" Target="../media/image63.png"/><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image" Target="../media/image68.png"/><Relationship Id="rId5" Type="http://schemas.openxmlformats.org/officeDocument/2006/relationships/tags" Target="../tags/tag163.xml"/><Relationship Id="rId10" Type="http://schemas.openxmlformats.org/officeDocument/2006/relationships/image" Target="../media/image67.png"/><Relationship Id="rId4" Type="http://schemas.openxmlformats.org/officeDocument/2006/relationships/tags" Target="../tags/tag162.xml"/><Relationship Id="rId9"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tags" Target="../tags/tag17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7.xml"/><Relationship Id="rId1" Type="http://schemas.openxmlformats.org/officeDocument/2006/relationships/tags" Target="../tags/tag176.xml"/><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9.xml"/><Relationship Id="rId1" Type="http://schemas.openxmlformats.org/officeDocument/2006/relationships/tags" Target="../tags/tag178.xml"/><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8" Type="http://schemas.openxmlformats.org/officeDocument/2006/relationships/tags" Target="../tags/tag187.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image" Target="../media/image70.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image" Target="../media/image69.png"/><Relationship Id="rId5" Type="http://schemas.openxmlformats.org/officeDocument/2006/relationships/tags" Target="../tags/tag184.xml"/><Relationship Id="rId10" Type="http://schemas.openxmlformats.org/officeDocument/2006/relationships/notesSlide" Target="../notesSlides/notesSlide42.xml"/><Relationship Id="rId4" Type="http://schemas.openxmlformats.org/officeDocument/2006/relationships/tags" Target="../tags/tag183.xml"/><Relationship Id="rId9"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image" Target="../media/image71.png"/><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43.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1.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image" Target="../media/image72.png"/></Relationships>
</file>

<file path=ppt/slides/_rels/slide54.xml.rels><?xml version="1.0" encoding="UTF-8" standalone="yes"?>
<Relationships xmlns="http://schemas.openxmlformats.org/package/2006/relationships"><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9" Type="http://schemas.openxmlformats.org/officeDocument/2006/relationships/tags" Target="../tags/tag236.xml"/><Relationship Id="rId21" Type="http://schemas.openxmlformats.org/officeDocument/2006/relationships/tags" Target="../tags/tag218.xml"/><Relationship Id="rId34" Type="http://schemas.openxmlformats.org/officeDocument/2006/relationships/tags" Target="../tags/tag231.xml"/><Relationship Id="rId42" Type="http://schemas.openxmlformats.org/officeDocument/2006/relationships/tags" Target="../tags/tag239.xml"/><Relationship Id="rId47" Type="http://schemas.openxmlformats.org/officeDocument/2006/relationships/tags" Target="../tags/tag244.xml"/><Relationship Id="rId50" Type="http://schemas.openxmlformats.org/officeDocument/2006/relationships/slideLayout" Target="../slideLayouts/slideLayout22.xml"/><Relationship Id="rId7" Type="http://schemas.openxmlformats.org/officeDocument/2006/relationships/tags" Target="../tags/tag204.xml"/><Relationship Id="rId2" Type="http://schemas.openxmlformats.org/officeDocument/2006/relationships/tags" Target="../tags/tag199.xml"/><Relationship Id="rId16" Type="http://schemas.openxmlformats.org/officeDocument/2006/relationships/tags" Target="../tags/tag213.xml"/><Relationship Id="rId29" Type="http://schemas.openxmlformats.org/officeDocument/2006/relationships/tags" Target="../tags/tag226.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tags" Target="../tags/tag229.xml"/><Relationship Id="rId37" Type="http://schemas.openxmlformats.org/officeDocument/2006/relationships/tags" Target="../tags/tag234.xml"/><Relationship Id="rId40" Type="http://schemas.openxmlformats.org/officeDocument/2006/relationships/tags" Target="../tags/tag237.xml"/><Relationship Id="rId45" Type="http://schemas.openxmlformats.org/officeDocument/2006/relationships/tags" Target="../tags/tag242.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tags" Target="../tags/tag233.xml"/><Relationship Id="rId49" Type="http://schemas.openxmlformats.org/officeDocument/2006/relationships/tags" Target="../tags/tag246.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tags" Target="../tags/tag228.xml"/><Relationship Id="rId44" Type="http://schemas.openxmlformats.org/officeDocument/2006/relationships/tags" Target="../tags/tag241.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tags" Target="../tags/tag232.xml"/><Relationship Id="rId43" Type="http://schemas.openxmlformats.org/officeDocument/2006/relationships/tags" Target="../tags/tag240.xml"/><Relationship Id="rId48" Type="http://schemas.openxmlformats.org/officeDocument/2006/relationships/tags" Target="../tags/tag245.xml"/><Relationship Id="rId8" Type="http://schemas.openxmlformats.org/officeDocument/2006/relationships/tags" Target="../tags/tag205.xml"/><Relationship Id="rId51" Type="http://schemas.openxmlformats.org/officeDocument/2006/relationships/notesSlide" Target="../notesSlides/notesSlide44.xml"/><Relationship Id="rId3" Type="http://schemas.openxmlformats.org/officeDocument/2006/relationships/tags" Target="../tags/tag200.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tags" Target="../tags/tag230.xml"/><Relationship Id="rId38" Type="http://schemas.openxmlformats.org/officeDocument/2006/relationships/tags" Target="../tags/tag235.xml"/><Relationship Id="rId46" Type="http://schemas.openxmlformats.org/officeDocument/2006/relationships/tags" Target="../tags/tag243.xml"/><Relationship Id="rId20" Type="http://schemas.openxmlformats.org/officeDocument/2006/relationships/tags" Target="../tags/tag217.xml"/><Relationship Id="rId41" Type="http://schemas.openxmlformats.org/officeDocument/2006/relationships/tags" Target="../tags/tag238.xml"/><Relationship Id="rId1" Type="http://schemas.openxmlformats.org/officeDocument/2006/relationships/tags" Target="../tags/tag198.xml"/><Relationship Id="rId6" Type="http://schemas.openxmlformats.org/officeDocument/2006/relationships/tags" Target="../tags/tag203.xml"/></Relationships>
</file>

<file path=ppt/slides/_rels/slide55.xml.rels><?xml version="1.0" encoding="UTF-8" standalone="yes"?>
<Relationships xmlns="http://schemas.openxmlformats.org/package/2006/relationships"><Relationship Id="rId13" Type="http://schemas.openxmlformats.org/officeDocument/2006/relationships/tags" Target="../tags/tag259.xml"/><Relationship Id="rId18" Type="http://schemas.openxmlformats.org/officeDocument/2006/relationships/tags" Target="../tags/tag264.xml"/><Relationship Id="rId26" Type="http://schemas.openxmlformats.org/officeDocument/2006/relationships/tags" Target="../tags/tag272.xml"/><Relationship Id="rId21" Type="http://schemas.openxmlformats.org/officeDocument/2006/relationships/tags" Target="../tags/tag267.xml"/><Relationship Id="rId34" Type="http://schemas.openxmlformats.org/officeDocument/2006/relationships/tags" Target="../tags/tag280.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tags" Target="../tags/tag271.xml"/><Relationship Id="rId33" Type="http://schemas.openxmlformats.org/officeDocument/2006/relationships/tags" Target="../tags/tag279.xml"/><Relationship Id="rId38" Type="http://schemas.openxmlformats.org/officeDocument/2006/relationships/notesSlide" Target="../notesSlides/notesSlide45.xml"/><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tags" Target="../tags/tag266.xml"/><Relationship Id="rId29" Type="http://schemas.openxmlformats.org/officeDocument/2006/relationships/tags" Target="../tags/tag275.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24" Type="http://schemas.openxmlformats.org/officeDocument/2006/relationships/tags" Target="../tags/tag270.xml"/><Relationship Id="rId32" Type="http://schemas.openxmlformats.org/officeDocument/2006/relationships/tags" Target="../tags/tag278.xml"/><Relationship Id="rId37" Type="http://schemas.openxmlformats.org/officeDocument/2006/relationships/slideLayout" Target="../slideLayouts/slideLayout31.xml"/><Relationship Id="rId5" Type="http://schemas.openxmlformats.org/officeDocument/2006/relationships/tags" Target="../tags/tag251.xml"/><Relationship Id="rId15" Type="http://schemas.openxmlformats.org/officeDocument/2006/relationships/tags" Target="../tags/tag261.xml"/><Relationship Id="rId23" Type="http://schemas.openxmlformats.org/officeDocument/2006/relationships/tags" Target="../tags/tag269.xml"/><Relationship Id="rId28" Type="http://schemas.openxmlformats.org/officeDocument/2006/relationships/tags" Target="../tags/tag274.xml"/><Relationship Id="rId36" Type="http://schemas.openxmlformats.org/officeDocument/2006/relationships/tags" Target="../tags/tag282.xml"/><Relationship Id="rId10" Type="http://schemas.openxmlformats.org/officeDocument/2006/relationships/tags" Target="../tags/tag256.xml"/><Relationship Id="rId19" Type="http://schemas.openxmlformats.org/officeDocument/2006/relationships/tags" Target="../tags/tag265.xml"/><Relationship Id="rId31" Type="http://schemas.openxmlformats.org/officeDocument/2006/relationships/tags" Target="../tags/tag277.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tags" Target="../tags/tag268.xml"/><Relationship Id="rId27" Type="http://schemas.openxmlformats.org/officeDocument/2006/relationships/tags" Target="../tags/tag273.xml"/><Relationship Id="rId30" Type="http://schemas.openxmlformats.org/officeDocument/2006/relationships/tags" Target="../tags/tag276.xml"/><Relationship Id="rId35" Type="http://schemas.openxmlformats.org/officeDocument/2006/relationships/tags" Target="../tags/tag281.xml"/><Relationship Id="rId8" Type="http://schemas.openxmlformats.org/officeDocument/2006/relationships/tags" Target="../tags/tag254.xml"/><Relationship Id="rId3" Type="http://schemas.openxmlformats.org/officeDocument/2006/relationships/tags" Target="../tags/tag249.xml"/></Relationships>
</file>

<file path=ppt/slides/_rels/slide56.xml.rels><?xml version="1.0" encoding="UTF-8" standalone="yes"?>
<Relationships xmlns="http://schemas.openxmlformats.org/package/2006/relationships"><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tags" Target="../tags/tag308.xml"/><Relationship Id="rId39" Type="http://schemas.openxmlformats.org/officeDocument/2006/relationships/tags" Target="../tags/tag321.xml"/><Relationship Id="rId21" Type="http://schemas.openxmlformats.org/officeDocument/2006/relationships/tags" Target="../tags/tag303.xml"/><Relationship Id="rId34" Type="http://schemas.openxmlformats.org/officeDocument/2006/relationships/tags" Target="../tags/tag316.xml"/><Relationship Id="rId42" Type="http://schemas.openxmlformats.org/officeDocument/2006/relationships/tags" Target="../tags/tag324.xml"/><Relationship Id="rId47" Type="http://schemas.openxmlformats.org/officeDocument/2006/relationships/tags" Target="../tags/tag329.xml"/><Relationship Id="rId50" Type="http://schemas.openxmlformats.org/officeDocument/2006/relationships/slideLayout" Target="../slideLayouts/slideLayout34.xml"/><Relationship Id="rId7" Type="http://schemas.openxmlformats.org/officeDocument/2006/relationships/tags" Target="../tags/tag289.xml"/><Relationship Id="rId2" Type="http://schemas.openxmlformats.org/officeDocument/2006/relationships/tags" Target="../tags/tag284.xml"/><Relationship Id="rId16" Type="http://schemas.openxmlformats.org/officeDocument/2006/relationships/tags" Target="../tags/tag298.xml"/><Relationship Id="rId29" Type="http://schemas.openxmlformats.org/officeDocument/2006/relationships/tags" Target="../tags/tag311.xml"/><Relationship Id="rId11" Type="http://schemas.openxmlformats.org/officeDocument/2006/relationships/tags" Target="../tags/tag293.xml"/><Relationship Id="rId24" Type="http://schemas.openxmlformats.org/officeDocument/2006/relationships/tags" Target="../tags/tag306.xml"/><Relationship Id="rId32" Type="http://schemas.openxmlformats.org/officeDocument/2006/relationships/tags" Target="../tags/tag314.xml"/><Relationship Id="rId37" Type="http://schemas.openxmlformats.org/officeDocument/2006/relationships/tags" Target="../tags/tag319.xml"/><Relationship Id="rId40" Type="http://schemas.openxmlformats.org/officeDocument/2006/relationships/tags" Target="../tags/tag322.xml"/><Relationship Id="rId45" Type="http://schemas.openxmlformats.org/officeDocument/2006/relationships/tags" Target="../tags/tag327.xml"/><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tags" Target="../tags/tag305.xml"/><Relationship Id="rId28" Type="http://schemas.openxmlformats.org/officeDocument/2006/relationships/tags" Target="../tags/tag310.xml"/><Relationship Id="rId36" Type="http://schemas.openxmlformats.org/officeDocument/2006/relationships/tags" Target="../tags/tag318.xml"/><Relationship Id="rId49" Type="http://schemas.openxmlformats.org/officeDocument/2006/relationships/tags" Target="../tags/tag331.xml"/><Relationship Id="rId10" Type="http://schemas.openxmlformats.org/officeDocument/2006/relationships/tags" Target="../tags/tag292.xml"/><Relationship Id="rId19" Type="http://schemas.openxmlformats.org/officeDocument/2006/relationships/tags" Target="../tags/tag301.xml"/><Relationship Id="rId31" Type="http://schemas.openxmlformats.org/officeDocument/2006/relationships/tags" Target="../tags/tag313.xml"/><Relationship Id="rId44" Type="http://schemas.openxmlformats.org/officeDocument/2006/relationships/tags" Target="../tags/tag326.xml"/><Relationship Id="rId52" Type="http://schemas.openxmlformats.org/officeDocument/2006/relationships/image" Target="../media/image73.png"/><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tags" Target="../tags/tag304.xml"/><Relationship Id="rId27" Type="http://schemas.openxmlformats.org/officeDocument/2006/relationships/tags" Target="../tags/tag309.xml"/><Relationship Id="rId30" Type="http://schemas.openxmlformats.org/officeDocument/2006/relationships/tags" Target="../tags/tag312.xml"/><Relationship Id="rId35" Type="http://schemas.openxmlformats.org/officeDocument/2006/relationships/tags" Target="../tags/tag317.xml"/><Relationship Id="rId43" Type="http://schemas.openxmlformats.org/officeDocument/2006/relationships/tags" Target="../tags/tag325.xml"/><Relationship Id="rId48" Type="http://schemas.openxmlformats.org/officeDocument/2006/relationships/tags" Target="../tags/tag330.xml"/><Relationship Id="rId8" Type="http://schemas.openxmlformats.org/officeDocument/2006/relationships/tags" Target="../tags/tag290.xml"/><Relationship Id="rId51" Type="http://schemas.openxmlformats.org/officeDocument/2006/relationships/notesSlide" Target="../notesSlides/notesSlide46.xml"/><Relationship Id="rId3" Type="http://schemas.openxmlformats.org/officeDocument/2006/relationships/tags" Target="../tags/tag285.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tags" Target="../tags/tag307.xml"/><Relationship Id="rId33" Type="http://schemas.openxmlformats.org/officeDocument/2006/relationships/tags" Target="../tags/tag315.xml"/><Relationship Id="rId38" Type="http://schemas.openxmlformats.org/officeDocument/2006/relationships/tags" Target="../tags/tag320.xml"/><Relationship Id="rId46" Type="http://schemas.openxmlformats.org/officeDocument/2006/relationships/tags" Target="../tags/tag328.xml"/><Relationship Id="rId20" Type="http://schemas.openxmlformats.org/officeDocument/2006/relationships/tags" Target="../tags/tag302.xml"/><Relationship Id="rId41" Type="http://schemas.openxmlformats.org/officeDocument/2006/relationships/tags" Target="../tags/tag323.xml"/><Relationship Id="rId1" Type="http://schemas.openxmlformats.org/officeDocument/2006/relationships/tags" Target="../tags/tag283.xml"/><Relationship Id="rId6" Type="http://schemas.openxmlformats.org/officeDocument/2006/relationships/tags" Target="../tags/tag288.xml"/></Relationships>
</file>

<file path=ppt/slides/_rels/slide57.xml.rels><?xml version="1.0" encoding="UTF-8" standalone="yes"?>
<Relationships xmlns="http://schemas.openxmlformats.org/package/2006/relationships"><Relationship Id="rId13" Type="http://schemas.openxmlformats.org/officeDocument/2006/relationships/tags" Target="../tags/tag344.xml"/><Relationship Id="rId18" Type="http://schemas.openxmlformats.org/officeDocument/2006/relationships/tags" Target="../tags/tag349.xml"/><Relationship Id="rId26" Type="http://schemas.openxmlformats.org/officeDocument/2006/relationships/tags" Target="../tags/tag357.xml"/><Relationship Id="rId39" Type="http://schemas.openxmlformats.org/officeDocument/2006/relationships/tags" Target="../tags/tag370.xml"/><Relationship Id="rId21" Type="http://schemas.openxmlformats.org/officeDocument/2006/relationships/tags" Target="../tags/tag352.xml"/><Relationship Id="rId34" Type="http://schemas.openxmlformats.org/officeDocument/2006/relationships/tags" Target="../tags/tag365.xml"/><Relationship Id="rId42" Type="http://schemas.openxmlformats.org/officeDocument/2006/relationships/tags" Target="../tags/tag373.xml"/><Relationship Id="rId47" Type="http://schemas.openxmlformats.org/officeDocument/2006/relationships/tags" Target="../tags/tag378.xml"/><Relationship Id="rId50" Type="http://schemas.openxmlformats.org/officeDocument/2006/relationships/tags" Target="../tags/tag381.xml"/><Relationship Id="rId55" Type="http://schemas.openxmlformats.org/officeDocument/2006/relationships/tags" Target="../tags/tag386.xml"/><Relationship Id="rId7" Type="http://schemas.openxmlformats.org/officeDocument/2006/relationships/tags" Target="../tags/tag338.xml"/><Relationship Id="rId2" Type="http://schemas.openxmlformats.org/officeDocument/2006/relationships/tags" Target="../tags/tag333.xml"/><Relationship Id="rId16" Type="http://schemas.openxmlformats.org/officeDocument/2006/relationships/tags" Target="../tags/tag347.xml"/><Relationship Id="rId29" Type="http://schemas.openxmlformats.org/officeDocument/2006/relationships/tags" Target="../tags/tag360.xml"/><Relationship Id="rId11" Type="http://schemas.openxmlformats.org/officeDocument/2006/relationships/tags" Target="../tags/tag342.xml"/><Relationship Id="rId24" Type="http://schemas.openxmlformats.org/officeDocument/2006/relationships/tags" Target="../tags/tag355.xml"/><Relationship Id="rId32" Type="http://schemas.openxmlformats.org/officeDocument/2006/relationships/tags" Target="../tags/tag363.xml"/><Relationship Id="rId37" Type="http://schemas.openxmlformats.org/officeDocument/2006/relationships/tags" Target="../tags/tag368.xml"/><Relationship Id="rId40" Type="http://schemas.openxmlformats.org/officeDocument/2006/relationships/tags" Target="../tags/tag371.xml"/><Relationship Id="rId45" Type="http://schemas.openxmlformats.org/officeDocument/2006/relationships/tags" Target="../tags/tag376.xml"/><Relationship Id="rId53" Type="http://schemas.openxmlformats.org/officeDocument/2006/relationships/tags" Target="../tags/tag384.xml"/><Relationship Id="rId58" Type="http://schemas.openxmlformats.org/officeDocument/2006/relationships/tags" Target="../tags/tag389.xml"/><Relationship Id="rId5" Type="http://schemas.openxmlformats.org/officeDocument/2006/relationships/tags" Target="../tags/tag336.xml"/><Relationship Id="rId61" Type="http://schemas.openxmlformats.org/officeDocument/2006/relationships/notesSlide" Target="../notesSlides/notesSlide47.xml"/><Relationship Id="rId19" Type="http://schemas.openxmlformats.org/officeDocument/2006/relationships/tags" Target="../tags/tag350.xml"/><Relationship Id="rId14" Type="http://schemas.openxmlformats.org/officeDocument/2006/relationships/tags" Target="../tags/tag345.xml"/><Relationship Id="rId22" Type="http://schemas.openxmlformats.org/officeDocument/2006/relationships/tags" Target="../tags/tag353.xml"/><Relationship Id="rId27" Type="http://schemas.openxmlformats.org/officeDocument/2006/relationships/tags" Target="../tags/tag358.xml"/><Relationship Id="rId30" Type="http://schemas.openxmlformats.org/officeDocument/2006/relationships/tags" Target="../tags/tag361.xml"/><Relationship Id="rId35" Type="http://schemas.openxmlformats.org/officeDocument/2006/relationships/tags" Target="../tags/tag366.xml"/><Relationship Id="rId43" Type="http://schemas.openxmlformats.org/officeDocument/2006/relationships/tags" Target="../tags/tag374.xml"/><Relationship Id="rId48" Type="http://schemas.openxmlformats.org/officeDocument/2006/relationships/tags" Target="../tags/tag379.xml"/><Relationship Id="rId56" Type="http://schemas.openxmlformats.org/officeDocument/2006/relationships/tags" Target="../tags/tag387.xml"/><Relationship Id="rId8" Type="http://schemas.openxmlformats.org/officeDocument/2006/relationships/tags" Target="../tags/tag339.xml"/><Relationship Id="rId51" Type="http://schemas.openxmlformats.org/officeDocument/2006/relationships/tags" Target="../tags/tag382.xml"/><Relationship Id="rId3" Type="http://schemas.openxmlformats.org/officeDocument/2006/relationships/tags" Target="../tags/tag334.xml"/><Relationship Id="rId12" Type="http://schemas.openxmlformats.org/officeDocument/2006/relationships/tags" Target="../tags/tag343.xml"/><Relationship Id="rId17" Type="http://schemas.openxmlformats.org/officeDocument/2006/relationships/tags" Target="../tags/tag348.xml"/><Relationship Id="rId25" Type="http://schemas.openxmlformats.org/officeDocument/2006/relationships/tags" Target="../tags/tag356.xml"/><Relationship Id="rId33" Type="http://schemas.openxmlformats.org/officeDocument/2006/relationships/tags" Target="../tags/tag364.xml"/><Relationship Id="rId38" Type="http://schemas.openxmlformats.org/officeDocument/2006/relationships/tags" Target="../tags/tag369.xml"/><Relationship Id="rId46" Type="http://schemas.openxmlformats.org/officeDocument/2006/relationships/tags" Target="../tags/tag377.xml"/><Relationship Id="rId59" Type="http://schemas.openxmlformats.org/officeDocument/2006/relationships/tags" Target="../tags/tag390.xml"/><Relationship Id="rId20" Type="http://schemas.openxmlformats.org/officeDocument/2006/relationships/tags" Target="../tags/tag351.xml"/><Relationship Id="rId41" Type="http://schemas.openxmlformats.org/officeDocument/2006/relationships/tags" Target="../tags/tag372.xml"/><Relationship Id="rId54" Type="http://schemas.openxmlformats.org/officeDocument/2006/relationships/tags" Target="../tags/tag385.xml"/><Relationship Id="rId62" Type="http://schemas.openxmlformats.org/officeDocument/2006/relationships/image" Target="../media/image73.png"/><Relationship Id="rId1" Type="http://schemas.openxmlformats.org/officeDocument/2006/relationships/tags" Target="../tags/tag332.xml"/><Relationship Id="rId6" Type="http://schemas.openxmlformats.org/officeDocument/2006/relationships/tags" Target="../tags/tag337.xml"/><Relationship Id="rId15" Type="http://schemas.openxmlformats.org/officeDocument/2006/relationships/tags" Target="../tags/tag346.xml"/><Relationship Id="rId23" Type="http://schemas.openxmlformats.org/officeDocument/2006/relationships/tags" Target="../tags/tag354.xml"/><Relationship Id="rId28" Type="http://schemas.openxmlformats.org/officeDocument/2006/relationships/tags" Target="../tags/tag359.xml"/><Relationship Id="rId36" Type="http://schemas.openxmlformats.org/officeDocument/2006/relationships/tags" Target="../tags/tag367.xml"/><Relationship Id="rId49" Type="http://schemas.openxmlformats.org/officeDocument/2006/relationships/tags" Target="../tags/tag380.xml"/><Relationship Id="rId57" Type="http://schemas.openxmlformats.org/officeDocument/2006/relationships/tags" Target="../tags/tag388.xml"/><Relationship Id="rId10" Type="http://schemas.openxmlformats.org/officeDocument/2006/relationships/tags" Target="../tags/tag341.xml"/><Relationship Id="rId31" Type="http://schemas.openxmlformats.org/officeDocument/2006/relationships/tags" Target="../tags/tag362.xml"/><Relationship Id="rId44" Type="http://schemas.openxmlformats.org/officeDocument/2006/relationships/tags" Target="../tags/tag375.xml"/><Relationship Id="rId52" Type="http://schemas.openxmlformats.org/officeDocument/2006/relationships/tags" Target="../tags/tag383.xml"/><Relationship Id="rId60" Type="http://schemas.openxmlformats.org/officeDocument/2006/relationships/slideLayout" Target="../slideLayouts/slideLayout34.xml"/><Relationship Id="rId4" Type="http://schemas.openxmlformats.org/officeDocument/2006/relationships/tags" Target="../tags/tag335.xml"/><Relationship Id="rId9" Type="http://schemas.openxmlformats.org/officeDocument/2006/relationships/tags" Target="../tags/tag340.xml"/></Relationships>
</file>

<file path=ppt/slides/_rels/slide58.xml.rels><?xml version="1.0" encoding="UTF-8" standalone="yes"?>
<Relationships xmlns="http://schemas.openxmlformats.org/package/2006/relationships"><Relationship Id="rId13" Type="http://schemas.openxmlformats.org/officeDocument/2006/relationships/tags" Target="../tags/tag403.xml"/><Relationship Id="rId18" Type="http://schemas.openxmlformats.org/officeDocument/2006/relationships/tags" Target="../tags/tag408.xml"/><Relationship Id="rId26" Type="http://schemas.openxmlformats.org/officeDocument/2006/relationships/tags" Target="../tags/tag416.xml"/><Relationship Id="rId39" Type="http://schemas.openxmlformats.org/officeDocument/2006/relationships/tags" Target="../tags/tag429.xml"/><Relationship Id="rId21" Type="http://schemas.openxmlformats.org/officeDocument/2006/relationships/tags" Target="../tags/tag411.xml"/><Relationship Id="rId34" Type="http://schemas.openxmlformats.org/officeDocument/2006/relationships/tags" Target="../tags/tag424.xml"/><Relationship Id="rId42" Type="http://schemas.openxmlformats.org/officeDocument/2006/relationships/tags" Target="../tags/tag432.xml"/><Relationship Id="rId47" Type="http://schemas.openxmlformats.org/officeDocument/2006/relationships/tags" Target="../tags/tag437.xml"/><Relationship Id="rId50" Type="http://schemas.openxmlformats.org/officeDocument/2006/relationships/tags" Target="../tags/tag440.xml"/><Relationship Id="rId55" Type="http://schemas.openxmlformats.org/officeDocument/2006/relationships/tags" Target="../tags/tag445.xml"/><Relationship Id="rId63" Type="http://schemas.openxmlformats.org/officeDocument/2006/relationships/notesSlide" Target="../notesSlides/notesSlide48.xml"/><Relationship Id="rId7" Type="http://schemas.openxmlformats.org/officeDocument/2006/relationships/tags" Target="../tags/tag397.xml"/><Relationship Id="rId2" Type="http://schemas.openxmlformats.org/officeDocument/2006/relationships/tags" Target="../tags/tag392.xml"/><Relationship Id="rId16" Type="http://schemas.openxmlformats.org/officeDocument/2006/relationships/tags" Target="../tags/tag406.xml"/><Relationship Id="rId29" Type="http://schemas.openxmlformats.org/officeDocument/2006/relationships/tags" Target="../tags/tag419.xml"/><Relationship Id="rId11" Type="http://schemas.openxmlformats.org/officeDocument/2006/relationships/tags" Target="../tags/tag401.xml"/><Relationship Id="rId24" Type="http://schemas.openxmlformats.org/officeDocument/2006/relationships/tags" Target="../tags/tag414.xml"/><Relationship Id="rId32" Type="http://schemas.openxmlformats.org/officeDocument/2006/relationships/tags" Target="../tags/tag422.xml"/><Relationship Id="rId37" Type="http://schemas.openxmlformats.org/officeDocument/2006/relationships/tags" Target="../tags/tag427.xml"/><Relationship Id="rId40" Type="http://schemas.openxmlformats.org/officeDocument/2006/relationships/tags" Target="../tags/tag430.xml"/><Relationship Id="rId45" Type="http://schemas.openxmlformats.org/officeDocument/2006/relationships/tags" Target="../tags/tag435.xml"/><Relationship Id="rId53" Type="http://schemas.openxmlformats.org/officeDocument/2006/relationships/tags" Target="../tags/tag443.xml"/><Relationship Id="rId58" Type="http://schemas.openxmlformats.org/officeDocument/2006/relationships/tags" Target="../tags/tag448.xml"/><Relationship Id="rId5" Type="http://schemas.openxmlformats.org/officeDocument/2006/relationships/tags" Target="../tags/tag395.xml"/><Relationship Id="rId61" Type="http://schemas.openxmlformats.org/officeDocument/2006/relationships/tags" Target="../tags/tag451.xml"/><Relationship Id="rId19" Type="http://schemas.openxmlformats.org/officeDocument/2006/relationships/tags" Target="../tags/tag409.xml"/><Relationship Id="rId14" Type="http://schemas.openxmlformats.org/officeDocument/2006/relationships/tags" Target="../tags/tag404.xml"/><Relationship Id="rId22" Type="http://schemas.openxmlformats.org/officeDocument/2006/relationships/tags" Target="../tags/tag412.xml"/><Relationship Id="rId27" Type="http://schemas.openxmlformats.org/officeDocument/2006/relationships/tags" Target="../tags/tag417.xml"/><Relationship Id="rId30" Type="http://schemas.openxmlformats.org/officeDocument/2006/relationships/tags" Target="../tags/tag420.xml"/><Relationship Id="rId35" Type="http://schemas.openxmlformats.org/officeDocument/2006/relationships/tags" Target="../tags/tag425.xml"/><Relationship Id="rId43" Type="http://schemas.openxmlformats.org/officeDocument/2006/relationships/tags" Target="../tags/tag433.xml"/><Relationship Id="rId48" Type="http://schemas.openxmlformats.org/officeDocument/2006/relationships/tags" Target="../tags/tag438.xml"/><Relationship Id="rId56" Type="http://schemas.openxmlformats.org/officeDocument/2006/relationships/tags" Target="../tags/tag446.xml"/><Relationship Id="rId64" Type="http://schemas.openxmlformats.org/officeDocument/2006/relationships/image" Target="../media/image73.png"/><Relationship Id="rId8" Type="http://schemas.openxmlformats.org/officeDocument/2006/relationships/tags" Target="../tags/tag398.xml"/><Relationship Id="rId51" Type="http://schemas.openxmlformats.org/officeDocument/2006/relationships/tags" Target="../tags/tag441.xml"/><Relationship Id="rId3" Type="http://schemas.openxmlformats.org/officeDocument/2006/relationships/tags" Target="../tags/tag393.xml"/><Relationship Id="rId12" Type="http://schemas.openxmlformats.org/officeDocument/2006/relationships/tags" Target="../tags/tag402.xml"/><Relationship Id="rId17" Type="http://schemas.openxmlformats.org/officeDocument/2006/relationships/tags" Target="../tags/tag407.xml"/><Relationship Id="rId25" Type="http://schemas.openxmlformats.org/officeDocument/2006/relationships/tags" Target="../tags/tag415.xml"/><Relationship Id="rId33" Type="http://schemas.openxmlformats.org/officeDocument/2006/relationships/tags" Target="../tags/tag423.xml"/><Relationship Id="rId38" Type="http://schemas.openxmlformats.org/officeDocument/2006/relationships/tags" Target="../tags/tag428.xml"/><Relationship Id="rId46" Type="http://schemas.openxmlformats.org/officeDocument/2006/relationships/tags" Target="../tags/tag436.xml"/><Relationship Id="rId59" Type="http://schemas.openxmlformats.org/officeDocument/2006/relationships/tags" Target="../tags/tag449.xml"/><Relationship Id="rId20" Type="http://schemas.openxmlformats.org/officeDocument/2006/relationships/tags" Target="../tags/tag410.xml"/><Relationship Id="rId41" Type="http://schemas.openxmlformats.org/officeDocument/2006/relationships/tags" Target="../tags/tag431.xml"/><Relationship Id="rId54" Type="http://schemas.openxmlformats.org/officeDocument/2006/relationships/tags" Target="../tags/tag444.xml"/><Relationship Id="rId62" Type="http://schemas.openxmlformats.org/officeDocument/2006/relationships/slideLayout" Target="../slideLayouts/slideLayout34.xml"/><Relationship Id="rId1" Type="http://schemas.openxmlformats.org/officeDocument/2006/relationships/tags" Target="../tags/tag391.xml"/><Relationship Id="rId6" Type="http://schemas.openxmlformats.org/officeDocument/2006/relationships/tags" Target="../tags/tag396.xml"/><Relationship Id="rId15" Type="http://schemas.openxmlformats.org/officeDocument/2006/relationships/tags" Target="../tags/tag405.xml"/><Relationship Id="rId23" Type="http://schemas.openxmlformats.org/officeDocument/2006/relationships/tags" Target="../tags/tag413.xml"/><Relationship Id="rId28" Type="http://schemas.openxmlformats.org/officeDocument/2006/relationships/tags" Target="../tags/tag418.xml"/><Relationship Id="rId36" Type="http://schemas.openxmlformats.org/officeDocument/2006/relationships/tags" Target="../tags/tag426.xml"/><Relationship Id="rId49" Type="http://schemas.openxmlformats.org/officeDocument/2006/relationships/tags" Target="../tags/tag439.xml"/><Relationship Id="rId57" Type="http://schemas.openxmlformats.org/officeDocument/2006/relationships/tags" Target="../tags/tag447.xml"/><Relationship Id="rId10" Type="http://schemas.openxmlformats.org/officeDocument/2006/relationships/tags" Target="../tags/tag400.xml"/><Relationship Id="rId31" Type="http://schemas.openxmlformats.org/officeDocument/2006/relationships/tags" Target="../tags/tag421.xml"/><Relationship Id="rId44" Type="http://schemas.openxmlformats.org/officeDocument/2006/relationships/tags" Target="../tags/tag434.xml"/><Relationship Id="rId52" Type="http://schemas.openxmlformats.org/officeDocument/2006/relationships/tags" Target="../tags/tag442.xml"/><Relationship Id="rId60" Type="http://schemas.openxmlformats.org/officeDocument/2006/relationships/tags" Target="../tags/tag450.xml"/><Relationship Id="rId4" Type="http://schemas.openxmlformats.org/officeDocument/2006/relationships/tags" Target="../tags/tag394.xml"/><Relationship Id="rId9" Type="http://schemas.openxmlformats.org/officeDocument/2006/relationships/tags" Target="../tags/tag399.xml"/></Relationships>
</file>

<file path=ppt/slides/_rels/slide59.xml.rels><?xml version="1.0" encoding="UTF-8" standalone="yes"?>
<Relationships xmlns="http://schemas.openxmlformats.org/package/2006/relationships"><Relationship Id="rId26" Type="http://schemas.openxmlformats.org/officeDocument/2006/relationships/tags" Target="../tags/tag477.xml"/><Relationship Id="rId21" Type="http://schemas.openxmlformats.org/officeDocument/2006/relationships/tags" Target="../tags/tag472.xml"/><Relationship Id="rId42" Type="http://schemas.openxmlformats.org/officeDocument/2006/relationships/tags" Target="../tags/tag493.xml"/><Relationship Id="rId47" Type="http://schemas.openxmlformats.org/officeDocument/2006/relationships/tags" Target="../tags/tag498.xml"/><Relationship Id="rId63" Type="http://schemas.openxmlformats.org/officeDocument/2006/relationships/tags" Target="../tags/tag514.xml"/><Relationship Id="rId68" Type="http://schemas.openxmlformats.org/officeDocument/2006/relationships/notesSlide" Target="../notesSlides/notesSlide49.xml"/><Relationship Id="rId7" Type="http://schemas.openxmlformats.org/officeDocument/2006/relationships/tags" Target="../tags/tag458.xml"/><Relationship Id="rId2" Type="http://schemas.openxmlformats.org/officeDocument/2006/relationships/tags" Target="../tags/tag453.xml"/><Relationship Id="rId16" Type="http://schemas.openxmlformats.org/officeDocument/2006/relationships/tags" Target="../tags/tag467.xml"/><Relationship Id="rId29" Type="http://schemas.openxmlformats.org/officeDocument/2006/relationships/tags" Target="../tags/tag480.xml"/><Relationship Id="rId11" Type="http://schemas.openxmlformats.org/officeDocument/2006/relationships/tags" Target="../tags/tag462.xml"/><Relationship Id="rId24" Type="http://schemas.openxmlformats.org/officeDocument/2006/relationships/tags" Target="../tags/tag475.xml"/><Relationship Id="rId32" Type="http://schemas.openxmlformats.org/officeDocument/2006/relationships/tags" Target="../tags/tag483.xml"/><Relationship Id="rId37" Type="http://schemas.openxmlformats.org/officeDocument/2006/relationships/tags" Target="../tags/tag488.xml"/><Relationship Id="rId40" Type="http://schemas.openxmlformats.org/officeDocument/2006/relationships/tags" Target="../tags/tag491.xml"/><Relationship Id="rId45" Type="http://schemas.openxmlformats.org/officeDocument/2006/relationships/tags" Target="../tags/tag496.xml"/><Relationship Id="rId53" Type="http://schemas.openxmlformats.org/officeDocument/2006/relationships/tags" Target="../tags/tag504.xml"/><Relationship Id="rId58" Type="http://schemas.openxmlformats.org/officeDocument/2006/relationships/tags" Target="../tags/tag509.xml"/><Relationship Id="rId66" Type="http://schemas.openxmlformats.org/officeDocument/2006/relationships/tags" Target="../tags/tag517.xml"/><Relationship Id="rId5" Type="http://schemas.openxmlformats.org/officeDocument/2006/relationships/tags" Target="../tags/tag456.xml"/><Relationship Id="rId61" Type="http://schemas.openxmlformats.org/officeDocument/2006/relationships/tags" Target="../tags/tag512.xml"/><Relationship Id="rId19" Type="http://schemas.openxmlformats.org/officeDocument/2006/relationships/tags" Target="../tags/tag470.xml"/><Relationship Id="rId14" Type="http://schemas.openxmlformats.org/officeDocument/2006/relationships/tags" Target="../tags/tag465.xml"/><Relationship Id="rId22" Type="http://schemas.openxmlformats.org/officeDocument/2006/relationships/tags" Target="../tags/tag473.xml"/><Relationship Id="rId27" Type="http://schemas.openxmlformats.org/officeDocument/2006/relationships/tags" Target="../tags/tag478.xml"/><Relationship Id="rId30" Type="http://schemas.openxmlformats.org/officeDocument/2006/relationships/tags" Target="../tags/tag481.xml"/><Relationship Id="rId35" Type="http://schemas.openxmlformats.org/officeDocument/2006/relationships/tags" Target="../tags/tag486.xml"/><Relationship Id="rId43" Type="http://schemas.openxmlformats.org/officeDocument/2006/relationships/tags" Target="../tags/tag494.xml"/><Relationship Id="rId48" Type="http://schemas.openxmlformats.org/officeDocument/2006/relationships/tags" Target="../tags/tag499.xml"/><Relationship Id="rId56" Type="http://schemas.openxmlformats.org/officeDocument/2006/relationships/tags" Target="../tags/tag507.xml"/><Relationship Id="rId64" Type="http://schemas.openxmlformats.org/officeDocument/2006/relationships/tags" Target="../tags/tag515.xml"/><Relationship Id="rId69" Type="http://schemas.openxmlformats.org/officeDocument/2006/relationships/image" Target="../media/image73.png"/><Relationship Id="rId8" Type="http://schemas.openxmlformats.org/officeDocument/2006/relationships/tags" Target="../tags/tag459.xml"/><Relationship Id="rId51" Type="http://schemas.openxmlformats.org/officeDocument/2006/relationships/tags" Target="../tags/tag502.xml"/><Relationship Id="rId3" Type="http://schemas.openxmlformats.org/officeDocument/2006/relationships/tags" Target="../tags/tag454.xml"/><Relationship Id="rId12" Type="http://schemas.openxmlformats.org/officeDocument/2006/relationships/tags" Target="../tags/tag463.xml"/><Relationship Id="rId17" Type="http://schemas.openxmlformats.org/officeDocument/2006/relationships/tags" Target="../tags/tag468.xml"/><Relationship Id="rId25" Type="http://schemas.openxmlformats.org/officeDocument/2006/relationships/tags" Target="../tags/tag476.xml"/><Relationship Id="rId33" Type="http://schemas.openxmlformats.org/officeDocument/2006/relationships/tags" Target="../tags/tag484.xml"/><Relationship Id="rId38" Type="http://schemas.openxmlformats.org/officeDocument/2006/relationships/tags" Target="../tags/tag489.xml"/><Relationship Id="rId46" Type="http://schemas.openxmlformats.org/officeDocument/2006/relationships/tags" Target="../tags/tag497.xml"/><Relationship Id="rId59" Type="http://schemas.openxmlformats.org/officeDocument/2006/relationships/tags" Target="../tags/tag510.xml"/><Relationship Id="rId67" Type="http://schemas.openxmlformats.org/officeDocument/2006/relationships/slideLayout" Target="../slideLayouts/slideLayout34.xml"/><Relationship Id="rId20" Type="http://schemas.openxmlformats.org/officeDocument/2006/relationships/tags" Target="../tags/tag471.xml"/><Relationship Id="rId41" Type="http://schemas.openxmlformats.org/officeDocument/2006/relationships/tags" Target="../tags/tag492.xml"/><Relationship Id="rId54" Type="http://schemas.openxmlformats.org/officeDocument/2006/relationships/tags" Target="../tags/tag505.xml"/><Relationship Id="rId62" Type="http://schemas.openxmlformats.org/officeDocument/2006/relationships/tags" Target="../tags/tag513.xml"/><Relationship Id="rId1" Type="http://schemas.openxmlformats.org/officeDocument/2006/relationships/tags" Target="../tags/tag452.xml"/><Relationship Id="rId6" Type="http://schemas.openxmlformats.org/officeDocument/2006/relationships/tags" Target="../tags/tag457.xml"/><Relationship Id="rId15" Type="http://schemas.openxmlformats.org/officeDocument/2006/relationships/tags" Target="../tags/tag466.xml"/><Relationship Id="rId23" Type="http://schemas.openxmlformats.org/officeDocument/2006/relationships/tags" Target="../tags/tag474.xml"/><Relationship Id="rId28" Type="http://schemas.openxmlformats.org/officeDocument/2006/relationships/tags" Target="../tags/tag479.xml"/><Relationship Id="rId36" Type="http://schemas.openxmlformats.org/officeDocument/2006/relationships/tags" Target="../tags/tag487.xml"/><Relationship Id="rId49" Type="http://schemas.openxmlformats.org/officeDocument/2006/relationships/tags" Target="../tags/tag500.xml"/><Relationship Id="rId57" Type="http://schemas.openxmlformats.org/officeDocument/2006/relationships/tags" Target="../tags/tag508.xml"/><Relationship Id="rId10" Type="http://schemas.openxmlformats.org/officeDocument/2006/relationships/tags" Target="../tags/tag461.xml"/><Relationship Id="rId31" Type="http://schemas.openxmlformats.org/officeDocument/2006/relationships/tags" Target="../tags/tag482.xml"/><Relationship Id="rId44" Type="http://schemas.openxmlformats.org/officeDocument/2006/relationships/tags" Target="../tags/tag495.xml"/><Relationship Id="rId52" Type="http://schemas.openxmlformats.org/officeDocument/2006/relationships/tags" Target="../tags/tag503.xml"/><Relationship Id="rId60" Type="http://schemas.openxmlformats.org/officeDocument/2006/relationships/tags" Target="../tags/tag511.xml"/><Relationship Id="rId65" Type="http://schemas.openxmlformats.org/officeDocument/2006/relationships/tags" Target="../tags/tag516.xml"/><Relationship Id="rId4" Type="http://schemas.openxmlformats.org/officeDocument/2006/relationships/tags" Target="../tags/tag455.xml"/><Relationship Id="rId9" Type="http://schemas.openxmlformats.org/officeDocument/2006/relationships/tags" Target="../tags/tag460.xml"/><Relationship Id="rId13" Type="http://schemas.openxmlformats.org/officeDocument/2006/relationships/tags" Target="../tags/tag464.xml"/><Relationship Id="rId18" Type="http://schemas.openxmlformats.org/officeDocument/2006/relationships/tags" Target="../tags/tag469.xml"/><Relationship Id="rId39" Type="http://schemas.openxmlformats.org/officeDocument/2006/relationships/tags" Target="../tags/tag490.xml"/><Relationship Id="rId34" Type="http://schemas.openxmlformats.org/officeDocument/2006/relationships/tags" Target="../tags/tag485.xml"/><Relationship Id="rId50" Type="http://schemas.openxmlformats.org/officeDocument/2006/relationships/tags" Target="../tags/tag501.xml"/><Relationship Id="rId55" Type="http://schemas.openxmlformats.org/officeDocument/2006/relationships/tags" Target="../tags/tag50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19.xml"/><Relationship Id="rId1" Type="http://schemas.openxmlformats.org/officeDocument/2006/relationships/tags" Target="../tags/tag51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21.xml"/><Relationship Id="rId1" Type="http://schemas.openxmlformats.org/officeDocument/2006/relationships/tags" Target="../tags/tag520.xml"/></Relationships>
</file>

<file path=ppt/slides/_rels/slide62.xml.rels><?xml version="1.0" encoding="UTF-8" standalone="yes"?>
<Relationships xmlns="http://schemas.openxmlformats.org/package/2006/relationships"><Relationship Id="rId13" Type="http://schemas.openxmlformats.org/officeDocument/2006/relationships/tags" Target="../tags/tag534.xml"/><Relationship Id="rId18" Type="http://schemas.openxmlformats.org/officeDocument/2006/relationships/tags" Target="../tags/tag539.xml"/><Relationship Id="rId26" Type="http://schemas.openxmlformats.org/officeDocument/2006/relationships/tags" Target="../tags/tag547.xml"/><Relationship Id="rId21" Type="http://schemas.openxmlformats.org/officeDocument/2006/relationships/tags" Target="../tags/tag542.xml"/><Relationship Id="rId34" Type="http://schemas.openxmlformats.org/officeDocument/2006/relationships/tags" Target="../tags/tag555.xml"/><Relationship Id="rId7" Type="http://schemas.openxmlformats.org/officeDocument/2006/relationships/tags" Target="../tags/tag528.xml"/><Relationship Id="rId12" Type="http://schemas.openxmlformats.org/officeDocument/2006/relationships/tags" Target="../tags/tag533.xml"/><Relationship Id="rId17" Type="http://schemas.openxmlformats.org/officeDocument/2006/relationships/tags" Target="../tags/tag538.xml"/><Relationship Id="rId25" Type="http://schemas.openxmlformats.org/officeDocument/2006/relationships/tags" Target="../tags/tag546.xml"/><Relationship Id="rId33" Type="http://schemas.openxmlformats.org/officeDocument/2006/relationships/tags" Target="../tags/tag554.xml"/><Relationship Id="rId2" Type="http://schemas.openxmlformats.org/officeDocument/2006/relationships/tags" Target="../tags/tag523.xml"/><Relationship Id="rId16" Type="http://schemas.openxmlformats.org/officeDocument/2006/relationships/tags" Target="../tags/tag537.xml"/><Relationship Id="rId20" Type="http://schemas.openxmlformats.org/officeDocument/2006/relationships/tags" Target="../tags/tag541.xml"/><Relationship Id="rId29" Type="http://schemas.openxmlformats.org/officeDocument/2006/relationships/tags" Target="../tags/tag550.xml"/><Relationship Id="rId1" Type="http://schemas.openxmlformats.org/officeDocument/2006/relationships/tags" Target="../tags/tag522.xml"/><Relationship Id="rId6" Type="http://schemas.openxmlformats.org/officeDocument/2006/relationships/tags" Target="../tags/tag527.xml"/><Relationship Id="rId11" Type="http://schemas.openxmlformats.org/officeDocument/2006/relationships/tags" Target="../tags/tag532.xml"/><Relationship Id="rId24" Type="http://schemas.openxmlformats.org/officeDocument/2006/relationships/tags" Target="../tags/tag545.xml"/><Relationship Id="rId32" Type="http://schemas.openxmlformats.org/officeDocument/2006/relationships/tags" Target="../tags/tag553.xml"/><Relationship Id="rId37" Type="http://schemas.openxmlformats.org/officeDocument/2006/relationships/notesSlide" Target="../notesSlides/notesSlide50.xml"/><Relationship Id="rId5" Type="http://schemas.openxmlformats.org/officeDocument/2006/relationships/tags" Target="../tags/tag526.xml"/><Relationship Id="rId15" Type="http://schemas.openxmlformats.org/officeDocument/2006/relationships/tags" Target="../tags/tag536.xml"/><Relationship Id="rId23" Type="http://schemas.openxmlformats.org/officeDocument/2006/relationships/tags" Target="../tags/tag544.xml"/><Relationship Id="rId28" Type="http://schemas.openxmlformats.org/officeDocument/2006/relationships/tags" Target="../tags/tag549.xml"/><Relationship Id="rId36" Type="http://schemas.openxmlformats.org/officeDocument/2006/relationships/slideLayout" Target="../slideLayouts/slideLayout32.xml"/><Relationship Id="rId10" Type="http://schemas.openxmlformats.org/officeDocument/2006/relationships/tags" Target="../tags/tag531.xml"/><Relationship Id="rId19" Type="http://schemas.openxmlformats.org/officeDocument/2006/relationships/tags" Target="../tags/tag540.xml"/><Relationship Id="rId31" Type="http://schemas.openxmlformats.org/officeDocument/2006/relationships/tags" Target="../tags/tag552.xml"/><Relationship Id="rId4" Type="http://schemas.openxmlformats.org/officeDocument/2006/relationships/tags" Target="../tags/tag525.xml"/><Relationship Id="rId9" Type="http://schemas.openxmlformats.org/officeDocument/2006/relationships/tags" Target="../tags/tag530.xml"/><Relationship Id="rId14" Type="http://schemas.openxmlformats.org/officeDocument/2006/relationships/tags" Target="../tags/tag535.xml"/><Relationship Id="rId22" Type="http://schemas.openxmlformats.org/officeDocument/2006/relationships/tags" Target="../tags/tag543.xml"/><Relationship Id="rId27" Type="http://schemas.openxmlformats.org/officeDocument/2006/relationships/tags" Target="../tags/tag548.xml"/><Relationship Id="rId30" Type="http://schemas.openxmlformats.org/officeDocument/2006/relationships/tags" Target="../tags/tag551.xml"/><Relationship Id="rId35" Type="http://schemas.openxmlformats.org/officeDocument/2006/relationships/tags" Target="../tags/tag556.xml"/><Relationship Id="rId8" Type="http://schemas.openxmlformats.org/officeDocument/2006/relationships/tags" Target="../tags/tag529.xml"/><Relationship Id="rId3" Type="http://schemas.openxmlformats.org/officeDocument/2006/relationships/tags" Target="../tags/tag524.xml"/></Relationships>
</file>

<file path=ppt/slides/_rels/slide63.xml.rels><?xml version="1.0" encoding="UTF-8" standalone="yes"?>
<Relationships xmlns="http://schemas.openxmlformats.org/package/2006/relationships"><Relationship Id="rId8" Type="http://schemas.openxmlformats.org/officeDocument/2006/relationships/tags" Target="../tags/tag564.xml"/><Relationship Id="rId13" Type="http://schemas.openxmlformats.org/officeDocument/2006/relationships/tags" Target="../tags/tag569.xml"/><Relationship Id="rId18" Type="http://schemas.openxmlformats.org/officeDocument/2006/relationships/tags" Target="../tags/tag574.xml"/><Relationship Id="rId26" Type="http://schemas.openxmlformats.org/officeDocument/2006/relationships/tags" Target="../tags/tag582.xml"/><Relationship Id="rId3" Type="http://schemas.openxmlformats.org/officeDocument/2006/relationships/tags" Target="../tags/tag559.xml"/><Relationship Id="rId21" Type="http://schemas.openxmlformats.org/officeDocument/2006/relationships/tags" Target="../tags/tag577.xml"/><Relationship Id="rId7" Type="http://schemas.openxmlformats.org/officeDocument/2006/relationships/tags" Target="../tags/tag563.xml"/><Relationship Id="rId12" Type="http://schemas.openxmlformats.org/officeDocument/2006/relationships/tags" Target="../tags/tag568.xml"/><Relationship Id="rId17" Type="http://schemas.openxmlformats.org/officeDocument/2006/relationships/tags" Target="../tags/tag573.xml"/><Relationship Id="rId25" Type="http://schemas.openxmlformats.org/officeDocument/2006/relationships/tags" Target="../tags/tag581.xml"/><Relationship Id="rId2" Type="http://schemas.openxmlformats.org/officeDocument/2006/relationships/tags" Target="../tags/tag558.xml"/><Relationship Id="rId16" Type="http://schemas.openxmlformats.org/officeDocument/2006/relationships/tags" Target="../tags/tag572.xml"/><Relationship Id="rId20" Type="http://schemas.openxmlformats.org/officeDocument/2006/relationships/tags" Target="../tags/tag576.xml"/><Relationship Id="rId29" Type="http://schemas.openxmlformats.org/officeDocument/2006/relationships/tags" Target="../tags/tag585.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tags" Target="../tags/tag567.xml"/><Relationship Id="rId24" Type="http://schemas.openxmlformats.org/officeDocument/2006/relationships/tags" Target="../tags/tag580.xml"/><Relationship Id="rId5" Type="http://schemas.openxmlformats.org/officeDocument/2006/relationships/tags" Target="../tags/tag561.xml"/><Relationship Id="rId15" Type="http://schemas.openxmlformats.org/officeDocument/2006/relationships/tags" Target="../tags/tag571.xml"/><Relationship Id="rId23" Type="http://schemas.openxmlformats.org/officeDocument/2006/relationships/tags" Target="../tags/tag579.xml"/><Relationship Id="rId28" Type="http://schemas.openxmlformats.org/officeDocument/2006/relationships/tags" Target="../tags/tag584.xml"/><Relationship Id="rId10" Type="http://schemas.openxmlformats.org/officeDocument/2006/relationships/tags" Target="../tags/tag566.xml"/><Relationship Id="rId19" Type="http://schemas.openxmlformats.org/officeDocument/2006/relationships/tags" Target="../tags/tag575.xml"/><Relationship Id="rId4" Type="http://schemas.openxmlformats.org/officeDocument/2006/relationships/tags" Target="../tags/tag560.xml"/><Relationship Id="rId9" Type="http://schemas.openxmlformats.org/officeDocument/2006/relationships/tags" Target="../tags/tag565.xml"/><Relationship Id="rId14" Type="http://schemas.openxmlformats.org/officeDocument/2006/relationships/tags" Target="../tags/tag570.xml"/><Relationship Id="rId22" Type="http://schemas.openxmlformats.org/officeDocument/2006/relationships/tags" Target="../tags/tag578.xml"/><Relationship Id="rId27" Type="http://schemas.openxmlformats.org/officeDocument/2006/relationships/tags" Target="../tags/tag583.xml"/><Relationship Id="rId30"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8" Type="http://schemas.openxmlformats.org/officeDocument/2006/relationships/tags" Target="../tags/tag593.xml"/><Relationship Id="rId13" Type="http://schemas.openxmlformats.org/officeDocument/2006/relationships/tags" Target="../tags/tag598.xml"/><Relationship Id="rId18" Type="http://schemas.openxmlformats.org/officeDocument/2006/relationships/tags" Target="../tags/tag603.xml"/><Relationship Id="rId26" Type="http://schemas.openxmlformats.org/officeDocument/2006/relationships/tags" Target="../tags/tag611.xml"/><Relationship Id="rId3" Type="http://schemas.openxmlformats.org/officeDocument/2006/relationships/tags" Target="../tags/tag588.xml"/><Relationship Id="rId21" Type="http://schemas.openxmlformats.org/officeDocument/2006/relationships/tags" Target="../tags/tag606.xml"/><Relationship Id="rId7" Type="http://schemas.openxmlformats.org/officeDocument/2006/relationships/tags" Target="../tags/tag592.xml"/><Relationship Id="rId12" Type="http://schemas.openxmlformats.org/officeDocument/2006/relationships/tags" Target="../tags/tag597.xml"/><Relationship Id="rId17" Type="http://schemas.openxmlformats.org/officeDocument/2006/relationships/tags" Target="../tags/tag602.xml"/><Relationship Id="rId25" Type="http://schemas.openxmlformats.org/officeDocument/2006/relationships/tags" Target="../tags/tag610.xml"/><Relationship Id="rId2" Type="http://schemas.openxmlformats.org/officeDocument/2006/relationships/tags" Target="../tags/tag587.xml"/><Relationship Id="rId16" Type="http://schemas.openxmlformats.org/officeDocument/2006/relationships/tags" Target="../tags/tag601.xml"/><Relationship Id="rId20" Type="http://schemas.openxmlformats.org/officeDocument/2006/relationships/tags" Target="../tags/tag605.xml"/><Relationship Id="rId29" Type="http://schemas.openxmlformats.org/officeDocument/2006/relationships/tags" Target="../tags/tag614.xml"/><Relationship Id="rId1" Type="http://schemas.openxmlformats.org/officeDocument/2006/relationships/tags" Target="../tags/tag586.xml"/><Relationship Id="rId6" Type="http://schemas.openxmlformats.org/officeDocument/2006/relationships/tags" Target="../tags/tag591.xml"/><Relationship Id="rId11" Type="http://schemas.openxmlformats.org/officeDocument/2006/relationships/tags" Target="../tags/tag596.xml"/><Relationship Id="rId24" Type="http://schemas.openxmlformats.org/officeDocument/2006/relationships/tags" Target="../tags/tag609.xml"/><Relationship Id="rId32" Type="http://schemas.openxmlformats.org/officeDocument/2006/relationships/slideLayout" Target="../slideLayouts/slideLayout34.xml"/><Relationship Id="rId5" Type="http://schemas.openxmlformats.org/officeDocument/2006/relationships/tags" Target="../tags/tag590.xml"/><Relationship Id="rId15" Type="http://schemas.openxmlformats.org/officeDocument/2006/relationships/tags" Target="../tags/tag600.xml"/><Relationship Id="rId23" Type="http://schemas.openxmlformats.org/officeDocument/2006/relationships/tags" Target="../tags/tag608.xml"/><Relationship Id="rId28" Type="http://schemas.openxmlformats.org/officeDocument/2006/relationships/tags" Target="../tags/tag613.xml"/><Relationship Id="rId10" Type="http://schemas.openxmlformats.org/officeDocument/2006/relationships/tags" Target="../tags/tag595.xml"/><Relationship Id="rId19" Type="http://schemas.openxmlformats.org/officeDocument/2006/relationships/tags" Target="../tags/tag604.xml"/><Relationship Id="rId31" Type="http://schemas.openxmlformats.org/officeDocument/2006/relationships/tags" Target="../tags/tag616.xml"/><Relationship Id="rId4" Type="http://schemas.openxmlformats.org/officeDocument/2006/relationships/tags" Target="../tags/tag589.xml"/><Relationship Id="rId9" Type="http://schemas.openxmlformats.org/officeDocument/2006/relationships/tags" Target="../tags/tag594.xml"/><Relationship Id="rId14" Type="http://schemas.openxmlformats.org/officeDocument/2006/relationships/tags" Target="../tags/tag599.xml"/><Relationship Id="rId22" Type="http://schemas.openxmlformats.org/officeDocument/2006/relationships/tags" Target="../tags/tag607.xml"/><Relationship Id="rId27" Type="http://schemas.openxmlformats.org/officeDocument/2006/relationships/tags" Target="../tags/tag612.xml"/><Relationship Id="rId30" Type="http://schemas.openxmlformats.org/officeDocument/2006/relationships/tags" Target="../tags/tag615.xml"/></Relationships>
</file>

<file path=ppt/slides/_rels/slide65.xml.rels><?xml version="1.0" encoding="UTF-8" standalone="yes"?>
<Relationships xmlns="http://schemas.openxmlformats.org/package/2006/relationships"><Relationship Id="rId13" Type="http://schemas.openxmlformats.org/officeDocument/2006/relationships/tags" Target="../tags/tag629.xml"/><Relationship Id="rId18" Type="http://schemas.openxmlformats.org/officeDocument/2006/relationships/tags" Target="../tags/tag634.xml"/><Relationship Id="rId26" Type="http://schemas.openxmlformats.org/officeDocument/2006/relationships/tags" Target="../tags/tag642.xml"/><Relationship Id="rId3" Type="http://schemas.openxmlformats.org/officeDocument/2006/relationships/tags" Target="../tags/tag619.xml"/><Relationship Id="rId21" Type="http://schemas.openxmlformats.org/officeDocument/2006/relationships/tags" Target="../tags/tag637.xml"/><Relationship Id="rId34" Type="http://schemas.openxmlformats.org/officeDocument/2006/relationships/slideLayout" Target="../slideLayouts/slideLayout34.xml"/><Relationship Id="rId7" Type="http://schemas.openxmlformats.org/officeDocument/2006/relationships/tags" Target="../tags/tag623.xml"/><Relationship Id="rId12" Type="http://schemas.openxmlformats.org/officeDocument/2006/relationships/tags" Target="../tags/tag628.xml"/><Relationship Id="rId17" Type="http://schemas.openxmlformats.org/officeDocument/2006/relationships/tags" Target="../tags/tag633.xml"/><Relationship Id="rId25" Type="http://schemas.openxmlformats.org/officeDocument/2006/relationships/tags" Target="../tags/tag641.xml"/><Relationship Id="rId33" Type="http://schemas.openxmlformats.org/officeDocument/2006/relationships/tags" Target="../tags/tag649.xml"/><Relationship Id="rId2" Type="http://schemas.openxmlformats.org/officeDocument/2006/relationships/tags" Target="../tags/tag618.xml"/><Relationship Id="rId16" Type="http://schemas.openxmlformats.org/officeDocument/2006/relationships/tags" Target="../tags/tag632.xml"/><Relationship Id="rId20" Type="http://schemas.openxmlformats.org/officeDocument/2006/relationships/tags" Target="../tags/tag636.xml"/><Relationship Id="rId29" Type="http://schemas.openxmlformats.org/officeDocument/2006/relationships/tags" Target="../tags/tag645.xml"/><Relationship Id="rId1" Type="http://schemas.openxmlformats.org/officeDocument/2006/relationships/tags" Target="../tags/tag617.xml"/><Relationship Id="rId6" Type="http://schemas.openxmlformats.org/officeDocument/2006/relationships/tags" Target="../tags/tag622.xml"/><Relationship Id="rId11" Type="http://schemas.openxmlformats.org/officeDocument/2006/relationships/tags" Target="../tags/tag627.xml"/><Relationship Id="rId24" Type="http://schemas.openxmlformats.org/officeDocument/2006/relationships/tags" Target="../tags/tag640.xml"/><Relationship Id="rId32" Type="http://schemas.openxmlformats.org/officeDocument/2006/relationships/tags" Target="../tags/tag648.xml"/><Relationship Id="rId5" Type="http://schemas.openxmlformats.org/officeDocument/2006/relationships/tags" Target="../tags/tag621.xml"/><Relationship Id="rId15" Type="http://schemas.openxmlformats.org/officeDocument/2006/relationships/tags" Target="../tags/tag631.xml"/><Relationship Id="rId23" Type="http://schemas.openxmlformats.org/officeDocument/2006/relationships/tags" Target="../tags/tag639.xml"/><Relationship Id="rId28" Type="http://schemas.openxmlformats.org/officeDocument/2006/relationships/tags" Target="../tags/tag644.xml"/><Relationship Id="rId10" Type="http://schemas.openxmlformats.org/officeDocument/2006/relationships/tags" Target="../tags/tag626.xml"/><Relationship Id="rId19" Type="http://schemas.openxmlformats.org/officeDocument/2006/relationships/tags" Target="../tags/tag635.xml"/><Relationship Id="rId31" Type="http://schemas.openxmlformats.org/officeDocument/2006/relationships/tags" Target="../tags/tag647.xml"/><Relationship Id="rId4" Type="http://schemas.openxmlformats.org/officeDocument/2006/relationships/tags" Target="../tags/tag620.xml"/><Relationship Id="rId9" Type="http://schemas.openxmlformats.org/officeDocument/2006/relationships/tags" Target="../tags/tag625.xml"/><Relationship Id="rId14" Type="http://schemas.openxmlformats.org/officeDocument/2006/relationships/tags" Target="../tags/tag630.xml"/><Relationship Id="rId22" Type="http://schemas.openxmlformats.org/officeDocument/2006/relationships/tags" Target="../tags/tag638.xml"/><Relationship Id="rId27" Type="http://schemas.openxmlformats.org/officeDocument/2006/relationships/tags" Target="../tags/tag643.xml"/><Relationship Id="rId30" Type="http://schemas.openxmlformats.org/officeDocument/2006/relationships/tags" Target="../tags/tag646.xml"/><Relationship Id="rId8" Type="http://schemas.openxmlformats.org/officeDocument/2006/relationships/tags" Target="../tags/tag624.xml"/></Relationships>
</file>

<file path=ppt/slides/_rels/slide66.xml.rels><?xml version="1.0" encoding="UTF-8" standalone="yes"?>
<Relationships xmlns="http://schemas.openxmlformats.org/package/2006/relationships"><Relationship Id="rId13" Type="http://schemas.openxmlformats.org/officeDocument/2006/relationships/tags" Target="../tags/tag662.xml"/><Relationship Id="rId18" Type="http://schemas.openxmlformats.org/officeDocument/2006/relationships/tags" Target="../tags/tag667.xml"/><Relationship Id="rId26" Type="http://schemas.openxmlformats.org/officeDocument/2006/relationships/tags" Target="../tags/tag675.xml"/><Relationship Id="rId21" Type="http://schemas.openxmlformats.org/officeDocument/2006/relationships/tags" Target="../tags/tag670.xml"/><Relationship Id="rId34" Type="http://schemas.openxmlformats.org/officeDocument/2006/relationships/tags" Target="../tags/tag683.xml"/><Relationship Id="rId7" Type="http://schemas.openxmlformats.org/officeDocument/2006/relationships/tags" Target="../tags/tag656.xml"/><Relationship Id="rId12" Type="http://schemas.openxmlformats.org/officeDocument/2006/relationships/tags" Target="../tags/tag661.xml"/><Relationship Id="rId17" Type="http://schemas.openxmlformats.org/officeDocument/2006/relationships/tags" Target="../tags/tag666.xml"/><Relationship Id="rId25" Type="http://schemas.openxmlformats.org/officeDocument/2006/relationships/tags" Target="../tags/tag674.xml"/><Relationship Id="rId33" Type="http://schemas.openxmlformats.org/officeDocument/2006/relationships/tags" Target="../tags/tag682.xml"/><Relationship Id="rId38" Type="http://schemas.openxmlformats.org/officeDocument/2006/relationships/slideLayout" Target="../slideLayouts/slideLayout34.xml"/><Relationship Id="rId2" Type="http://schemas.openxmlformats.org/officeDocument/2006/relationships/tags" Target="../tags/tag651.xml"/><Relationship Id="rId16" Type="http://schemas.openxmlformats.org/officeDocument/2006/relationships/tags" Target="../tags/tag665.xml"/><Relationship Id="rId20" Type="http://schemas.openxmlformats.org/officeDocument/2006/relationships/tags" Target="../tags/tag669.xml"/><Relationship Id="rId29" Type="http://schemas.openxmlformats.org/officeDocument/2006/relationships/tags" Target="../tags/tag678.xml"/><Relationship Id="rId1" Type="http://schemas.openxmlformats.org/officeDocument/2006/relationships/tags" Target="../tags/tag650.xml"/><Relationship Id="rId6" Type="http://schemas.openxmlformats.org/officeDocument/2006/relationships/tags" Target="../tags/tag655.xml"/><Relationship Id="rId11" Type="http://schemas.openxmlformats.org/officeDocument/2006/relationships/tags" Target="../tags/tag660.xml"/><Relationship Id="rId24" Type="http://schemas.openxmlformats.org/officeDocument/2006/relationships/tags" Target="../tags/tag673.xml"/><Relationship Id="rId32" Type="http://schemas.openxmlformats.org/officeDocument/2006/relationships/tags" Target="../tags/tag681.xml"/><Relationship Id="rId37" Type="http://schemas.openxmlformats.org/officeDocument/2006/relationships/tags" Target="../tags/tag686.xml"/><Relationship Id="rId5" Type="http://schemas.openxmlformats.org/officeDocument/2006/relationships/tags" Target="../tags/tag654.xml"/><Relationship Id="rId15" Type="http://schemas.openxmlformats.org/officeDocument/2006/relationships/tags" Target="../tags/tag664.xml"/><Relationship Id="rId23" Type="http://schemas.openxmlformats.org/officeDocument/2006/relationships/tags" Target="../tags/tag672.xml"/><Relationship Id="rId28" Type="http://schemas.openxmlformats.org/officeDocument/2006/relationships/tags" Target="../tags/tag677.xml"/><Relationship Id="rId36" Type="http://schemas.openxmlformats.org/officeDocument/2006/relationships/tags" Target="../tags/tag685.xml"/><Relationship Id="rId10" Type="http://schemas.openxmlformats.org/officeDocument/2006/relationships/tags" Target="../tags/tag659.xml"/><Relationship Id="rId19" Type="http://schemas.openxmlformats.org/officeDocument/2006/relationships/tags" Target="../tags/tag668.xml"/><Relationship Id="rId31" Type="http://schemas.openxmlformats.org/officeDocument/2006/relationships/tags" Target="../tags/tag680.xml"/><Relationship Id="rId4" Type="http://schemas.openxmlformats.org/officeDocument/2006/relationships/tags" Target="../tags/tag653.xml"/><Relationship Id="rId9" Type="http://schemas.openxmlformats.org/officeDocument/2006/relationships/tags" Target="../tags/tag658.xml"/><Relationship Id="rId14" Type="http://schemas.openxmlformats.org/officeDocument/2006/relationships/tags" Target="../tags/tag663.xml"/><Relationship Id="rId22" Type="http://schemas.openxmlformats.org/officeDocument/2006/relationships/tags" Target="../tags/tag671.xml"/><Relationship Id="rId27" Type="http://schemas.openxmlformats.org/officeDocument/2006/relationships/tags" Target="../tags/tag676.xml"/><Relationship Id="rId30" Type="http://schemas.openxmlformats.org/officeDocument/2006/relationships/tags" Target="../tags/tag679.xml"/><Relationship Id="rId35" Type="http://schemas.openxmlformats.org/officeDocument/2006/relationships/tags" Target="../tags/tag684.xml"/><Relationship Id="rId8" Type="http://schemas.openxmlformats.org/officeDocument/2006/relationships/tags" Target="../tags/tag657.xml"/><Relationship Id="rId3" Type="http://schemas.openxmlformats.org/officeDocument/2006/relationships/tags" Target="../tags/tag652.xml"/></Relationships>
</file>

<file path=ppt/slides/_rels/slide67.xml.rels><?xml version="1.0" encoding="UTF-8" standalone="yes"?>
<Relationships xmlns="http://schemas.openxmlformats.org/package/2006/relationships"><Relationship Id="rId13" Type="http://schemas.openxmlformats.org/officeDocument/2006/relationships/tags" Target="../tags/tag699.xml"/><Relationship Id="rId18" Type="http://schemas.openxmlformats.org/officeDocument/2006/relationships/tags" Target="../tags/tag704.xml"/><Relationship Id="rId26" Type="http://schemas.openxmlformats.org/officeDocument/2006/relationships/tags" Target="../tags/tag712.xml"/><Relationship Id="rId39" Type="http://schemas.openxmlformats.org/officeDocument/2006/relationships/tags" Target="../tags/tag725.xml"/><Relationship Id="rId21" Type="http://schemas.openxmlformats.org/officeDocument/2006/relationships/tags" Target="../tags/tag707.xml"/><Relationship Id="rId34" Type="http://schemas.openxmlformats.org/officeDocument/2006/relationships/tags" Target="../tags/tag720.xml"/><Relationship Id="rId42" Type="http://schemas.openxmlformats.org/officeDocument/2006/relationships/slideLayout" Target="../slideLayouts/slideLayout34.xml"/><Relationship Id="rId7" Type="http://schemas.openxmlformats.org/officeDocument/2006/relationships/tags" Target="../tags/tag693.xml"/><Relationship Id="rId2" Type="http://schemas.openxmlformats.org/officeDocument/2006/relationships/tags" Target="../tags/tag688.xml"/><Relationship Id="rId16" Type="http://schemas.openxmlformats.org/officeDocument/2006/relationships/tags" Target="../tags/tag702.xml"/><Relationship Id="rId20" Type="http://schemas.openxmlformats.org/officeDocument/2006/relationships/tags" Target="../tags/tag706.xml"/><Relationship Id="rId29" Type="http://schemas.openxmlformats.org/officeDocument/2006/relationships/tags" Target="../tags/tag715.xml"/><Relationship Id="rId41" Type="http://schemas.openxmlformats.org/officeDocument/2006/relationships/tags" Target="../tags/tag727.xml"/><Relationship Id="rId1" Type="http://schemas.openxmlformats.org/officeDocument/2006/relationships/tags" Target="../tags/tag687.xml"/><Relationship Id="rId6" Type="http://schemas.openxmlformats.org/officeDocument/2006/relationships/tags" Target="../tags/tag692.xml"/><Relationship Id="rId11" Type="http://schemas.openxmlformats.org/officeDocument/2006/relationships/tags" Target="../tags/tag697.xml"/><Relationship Id="rId24" Type="http://schemas.openxmlformats.org/officeDocument/2006/relationships/tags" Target="../tags/tag710.xml"/><Relationship Id="rId32" Type="http://schemas.openxmlformats.org/officeDocument/2006/relationships/tags" Target="../tags/tag718.xml"/><Relationship Id="rId37" Type="http://schemas.openxmlformats.org/officeDocument/2006/relationships/tags" Target="../tags/tag723.xml"/><Relationship Id="rId40" Type="http://schemas.openxmlformats.org/officeDocument/2006/relationships/tags" Target="../tags/tag726.xml"/><Relationship Id="rId5" Type="http://schemas.openxmlformats.org/officeDocument/2006/relationships/tags" Target="../tags/tag691.xml"/><Relationship Id="rId15" Type="http://schemas.openxmlformats.org/officeDocument/2006/relationships/tags" Target="../tags/tag701.xml"/><Relationship Id="rId23" Type="http://schemas.openxmlformats.org/officeDocument/2006/relationships/tags" Target="../tags/tag709.xml"/><Relationship Id="rId28" Type="http://schemas.openxmlformats.org/officeDocument/2006/relationships/tags" Target="../tags/tag714.xml"/><Relationship Id="rId36" Type="http://schemas.openxmlformats.org/officeDocument/2006/relationships/tags" Target="../tags/tag722.xml"/><Relationship Id="rId10" Type="http://schemas.openxmlformats.org/officeDocument/2006/relationships/tags" Target="../tags/tag696.xml"/><Relationship Id="rId19" Type="http://schemas.openxmlformats.org/officeDocument/2006/relationships/tags" Target="../tags/tag705.xml"/><Relationship Id="rId31" Type="http://schemas.openxmlformats.org/officeDocument/2006/relationships/tags" Target="../tags/tag717.xml"/><Relationship Id="rId4" Type="http://schemas.openxmlformats.org/officeDocument/2006/relationships/tags" Target="../tags/tag690.xml"/><Relationship Id="rId9" Type="http://schemas.openxmlformats.org/officeDocument/2006/relationships/tags" Target="../tags/tag695.xml"/><Relationship Id="rId14" Type="http://schemas.openxmlformats.org/officeDocument/2006/relationships/tags" Target="../tags/tag700.xml"/><Relationship Id="rId22" Type="http://schemas.openxmlformats.org/officeDocument/2006/relationships/tags" Target="../tags/tag708.xml"/><Relationship Id="rId27" Type="http://schemas.openxmlformats.org/officeDocument/2006/relationships/tags" Target="../tags/tag713.xml"/><Relationship Id="rId30" Type="http://schemas.openxmlformats.org/officeDocument/2006/relationships/tags" Target="../tags/tag716.xml"/><Relationship Id="rId35" Type="http://schemas.openxmlformats.org/officeDocument/2006/relationships/tags" Target="../tags/tag721.xml"/><Relationship Id="rId8" Type="http://schemas.openxmlformats.org/officeDocument/2006/relationships/tags" Target="../tags/tag694.xml"/><Relationship Id="rId3" Type="http://schemas.openxmlformats.org/officeDocument/2006/relationships/tags" Target="../tags/tag689.xml"/><Relationship Id="rId12" Type="http://schemas.openxmlformats.org/officeDocument/2006/relationships/tags" Target="../tags/tag698.xml"/><Relationship Id="rId17" Type="http://schemas.openxmlformats.org/officeDocument/2006/relationships/tags" Target="../tags/tag703.xml"/><Relationship Id="rId25" Type="http://schemas.openxmlformats.org/officeDocument/2006/relationships/tags" Target="../tags/tag711.xml"/><Relationship Id="rId33" Type="http://schemas.openxmlformats.org/officeDocument/2006/relationships/tags" Target="../tags/tag719.xml"/><Relationship Id="rId38" Type="http://schemas.openxmlformats.org/officeDocument/2006/relationships/tags" Target="../tags/tag72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29.xml"/><Relationship Id="rId1" Type="http://schemas.openxmlformats.org/officeDocument/2006/relationships/tags" Target="../tags/tag72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31.xml"/><Relationship Id="rId1" Type="http://schemas.openxmlformats.org/officeDocument/2006/relationships/tags" Target="../tags/tag7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4.xml"/><Relationship Id="rId1" Type="http://schemas.openxmlformats.org/officeDocument/2006/relationships/tags" Target="../tags/tag733.xml"/><Relationship Id="rId4" Type="http://schemas.openxmlformats.org/officeDocument/2006/relationships/notesSlide" Target="../notesSlides/notesSlide5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6.xml"/><Relationship Id="rId1" Type="http://schemas.openxmlformats.org/officeDocument/2006/relationships/tags" Target="../tags/tag735.xml"/><Relationship Id="rId4" Type="http://schemas.openxmlformats.org/officeDocument/2006/relationships/notesSlide" Target="../notesSlides/notesSlide5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3.xml"/><Relationship Id="rId1" Type="http://schemas.openxmlformats.org/officeDocument/2006/relationships/tags" Target="../tags/tag737.xml"/></Relationships>
</file>

<file path=ppt/slides/_rels/slide74.xml.rels><?xml version="1.0" encoding="UTF-8" standalone="yes"?>
<Relationships xmlns="http://schemas.openxmlformats.org/package/2006/relationships"><Relationship Id="rId3" Type="http://schemas.openxmlformats.org/officeDocument/2006/relationships/tags" Target="../tags/tag740.xml"/><Relationship Id="rId2" Type="http://schemas.openxmlformats.org/officeDocument/2006/relationships/tags" Target="../tags/tag739.xml"/><Relationship Id="rId1" Type="http://schemas.openxmlformats.org/officeDocument/2006/relationships/tags" Target="../tags/tag7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tags" Target="../tags/tag748.xml"/><Relationship Id="rId3" Type="http://schemas.openxmlformats.org/officeDocument/2006/relationships/tags" Target="../tags/tag743.xml"/><Relationship Id="rId7" Type="http://schemas.openxmlformats.org/officeDocument/2006/relationships/tags" Target="../tags/tag747.xml"/><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tags" Target="../tags/tag746.xml"/><Relationship Id="rId11" Type="http://schemas.openxmlformats.org/officeDocument/2006/relationships/image" Target="../media/image77.png"/><Relationship Id="rId5" Type="http://schemas.openxmlformats.org/officeDocument/2006/relationships/tags" Target="../tags/tag745.xml"/><Relationship Id="rId10" Type="http://schemas.openxmlformats.org/officeDocument/2006/relationships/notesSlide" Target="../notesSlides/notesSlide53.xml"/><Relationship Id="rId4" Type="http://schemas.openxmlformats.org/officeDocument/2006/relationships/tags" Target="../tags/tag744.xml"/><Relationship Id="rId9"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51.xml"/><Relationship Id="rId7" Type="http://schemas.openxmlformats.org/officeDocument/2006/relationships/tags" Target="../tags/tag755.xml"/><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tags" Target="../tags/tag754.xml"/><Relationship Id="rId5" Type="http://schemas.openxmlformats.org/officeDocument/2006/relationships/tags" Target="../tags/tag753.xml"/><Relationship Id="rId10" Type="http://schemas.openxmlformats.org/officeDocument/2006/relationships/image" Target="../media/image45.png"/><Relationship Id="rId4" Type="http://schemas.openxmlformats.org/officeDocument/2006/relationships/tags" Target="../tags/tag752.xml"/><Relationship Id="rId9"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758.xml"/><Relationship Id="rId7" Type="http://schemas.openxmlformats.org/officeDocument/2006/relationships/slideLayout" Target="../slideLayouts/slideLayout1.xml"/><Relationship Id="rId2" Type="http://schemas.openxmlformats.org/officeDocument/2006/relationships/tags" Target="../tags/tag757.xml"/><Relationship Id="rId1" Type="http://schemas.openxmlformats.org/officeDocument/2006/relationships/tags" Target="../tags/tag756.xml"/><Relationship Id="rId6" Type="http://schemas.openxmlformats.org/officeDocument/2006/relationships/tags" Target="../tags/tag761.xml"/><Relationship Id="rId5" Type="http://schemas.openxmlformats.org/officeDocument/2006/relationships/tags" Target="../tags/tag760.xml"/><Relationship Id="rId4" Type="http://schemas.openxmlformats.org/officeDocument/2006/relationships/tags" Target="../tags/tag759.xml"/></Relationships>
</file>

<file path=ppt/slides/_rels/slide78.xml.rels><?xml version="1.0" encoding="UTF-8" standalone="yes"?>
<Relationships xmlns="http://schemas.openxmlformats.org/package/2006/relationships"><Relationship Id="rId3" Type="http://schemas.openxmlformats.org/officeDocument/2006/relationships/tags" Target="../tags/tag764.xml"/><Relationship Id="rId7" Type="http://schemas.openxmlformats.org/officeDocument/2006/relationships/notesSlide" Target="../notesSlides/notesSlide56.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slideLayout" Target="../slideLayouts/slideLayout1.xml"/><Relationship Id="rId5" Type="http://schemas.openxmlformats.org/officeDocument/2006/relationships/tags" Target="../tags/tag766.xml"/><Relationship Id="rId4" Type="http://schemas.openxmlformats.org/officeDocument/2006/relationships/tags" Target="../tags/tag765.xml"/></Relationships>
</file>

<file path=ppt/slides/_rels/slide79.xml.rels><?xml version="1.0" encoding="UTF-8" standalone="yes"?>
<Relationships xmlns="http://schemas.openxmlformats.org/package/2006/relationships"><Relationship Id="rId3" Type="http://schemas.openxmlformats.org/officeDocument/2006/relationships/tags" Target="../tags/tag769.xml"/><Relationship Id="rId7" Type="http://schemas.openxmlformats.org/officeDocument/2006/relationships/notesSlide" Target="../notesSlides/notesSlide57.xml"/><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slideLayout" Target="../slideLayouts/slideLayout1.xml"/><Relationship Id="rId5" Type="http://schemas.openxmlformats.org/officeDocument/2006/relationships/tags" Target="../tags/tag771.xml"/><Relationship Id="rId4" Type="http://schemas.openxmlformats.org/officeDocument/2006/relationships/tags" Target="../tags/tag7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3.xml"/><Relationship Id="rId1" Type="http://schemas.openxmlformats.org/officeDocument/2006/relationships/tags" Target="../tags/tag772.xml"/><Relationship Id="rId5" Type="http://schemas.openxmlformats.org/officeDocument/2006/relationships/image" Target="../media/image78.png"/><Relationship Id="rId4" Type="http://schemas.openxmlformats.org/officeDocument/2006/relationships/notesSlide" Target="../notesSlides/notesSlide58.xml"/></Relationships>
</file>

<file path=ppt/slides/_rels/slide81.xml.rels><?xml version="1.0" encoding="UTF-8" standalone="yes"?>
<Relationships xmlns="http://schemas.openxmlformats.org/package/2006/relationships"><Relationship Id="rId3" Type="http://schemas.openxmlformats.org/officeDocument/2006/relationships/tags" Target="../tags/tag776.xml"/><Relationship Id="rId2" Type="http://schemas.openxmlformats.org/officeDocument/2006/relationships/tags" Target="../tags/tag775.xml"/><Relationship Id="rId1" Type="http://schemas.openxmlformats.org/officeDocument/2006/relationships/tags" Target="../tags/tag774.xml"/><Relationship Id="rId5" Type="http://schemas.openxmlformats.org/officeDocument/2006/relationships/image" Target="../media/image79.png"/><Relationship Id="rId4"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tags" Target="../tags/tag777.xml"/><Relationship Id="rId6" Type="http://schemas.openxmlformats.org/officeDocument/2006/relationships/image" Target="../media/image80.png"/><Relationship Id="rId5" Type="http://schemas.openxmlformats.org/officeDocument/2006/relationships/notesSlide" Target="../notesSlides/notesSlide59.xml"/><Relationship Id="rId4"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1.xml"/><Relationship Id="rId1" Type="http://schemas.openxmlformats.org/officeDocument/2006/relationships/tags" Target="../tags/tag780.xml"/><Relationship Id="rId4"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3.xml"/><Relationship Id="rId1" Type="http://schemas.openxmlformats.org/officeDocument/2006/relationships/tags" Target="../tags/tag782.xml"/><Relationship Id="rId4" Type="http://schemas.openxmlformats.org/officeDocument/2006/relationships/notesSlide" Target="../notesSlides/notesSlide61.xml"/></Relationships>
</file>

<file path=ppt/slides/_rels/slide85.xml.rels><?xml version="1.0" encoding="UTF-8" standalone="yes"?>
<Relationships xmlns="http://schemas.openxmlformats.org/package/2006/relationships"><Relationship Id="rId8" Type="http://schemas.openxmlformats.org/officeDocument/2006/relationships/tags" Target="../tags/tag791.xml"/><Relationship Id="rId3" Type="http://schemas.openxmlformats.org/officeDocument/2006/relationships/tags" Target="../tags/tag786.xml"/><Relationship Id="rId7" Type="http://schemas.openxmlformats.org/officeDocument/2006/relationships/tags" Target="../tags/tag790.xml"/><Relationship Id="rId2" Type="http://schemas.openxmlformats.org/officeDocument/2006/relationships/tags" Target="../tags/tag785.xml"/><Relationship Id="rId1" Type="http://schemas.openxmlformats.org/officeDocument/2006/relationships/tags" Target="../tags/tag784.xml"/><Relationship Id="rId6" Type="http://schemas.openxmlformats.org/officeDocument/2006/relationships/tags" Target="../tags/tag789.xml"/><Relationship Id="rId11" Type="http://schemas.openxmlformats.org/officeDocument/2006/relationships/image" Target="../media/image45.png"/><Relationship Id="rId5" Type="http://schemas.openxmlformats.org/officeDocument/2006/relationships/tags" Target="../tags/tag788.xml"/><Relationship Id="rId10" Type="http://schemas.openxmlformats.org/officeDocument/2006/relationships/notesSlide" Target="../notesSlides/notesSlide62.xml"/><Relationship Id="rId4" Type="http://schemas.openxmlformats.org/officeDocument/2006/relationships/tags" Target="../tags/tag787.xml"/><Relationship Id="rId9"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3.xml"/><Relationship Id="rId1" Type="http://schemas.openxmlformats.org/officeDocument/2006/relationships/tags" Target="../tags/tag792.xml"/><Relationship Id="rId4" Type="http://schemas.openxmlformats.org/officeDocument/2006/relationships/notesSlide" Target="../notesSlides/notesSlide6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5.xml"/><Relationship Id="rId1" Type="http://schemas.openxmlformats.org/officeDocument/2006/relationships/tags" Target="../tags/tag794.xml"/><Relationship Id="rId4" Type="http://schemas.openxmlformats.org/officeDocument/2006/relationships/notesSlide" Target="../notesSlides/notesSlide64.xml"/></Relationships>
</file>

<file path=ppt/slides/_rels/slide88.xml.rels><?xml version="1.0" encoding="UTF-8" standalone="yes"?>
<Relationships xmlns="http://schemas.openxmlformats.org/package/2006/relationships"><Relationship Id="rId8" Type="http://schemas.openxmlformats.org/officeDocument/2006/relationships/tags" Target="../tags/tag803.xml"/><Relationship Id="rId3" Type="http://schemas.openxmlformats.org/officeDocument/2006/relationships/tags" Target="../tags/tag798.xml"/><Relationship Id="rId7" Type="http://schemas.openxmlformats.org/officeDocument/2006/relationships/tags" Target="../tags/tag802.xml"/><Relationship Id="rId2" Type="http://schemas.openxmlformats.org/officeDocument/2006/relationships/tags" Target="../tags/tag797.xml"/><Relationship Id="rId1" Type="http://schemas.openxmlformats.org/officeDocument/2006/relationships/tags" Target="../tags/tag796.xml"/><Relationship Id="rId6" Type="http://schemas.openxmlformats.org/officeDocument/2006/relationships/tags" Target="../tags/tag801.xml"/><Relationship Id="rId11" Type="http://schemas.openxmlformats.org/officeDocument/2006/relationships/image" Target="../media/image81.png"/><Relationship Id="rId5" Type="http://schemas.openxmlformats.org/officeDocument/2006/relationships/tags" Target="../tags/tag800.xml"/><Relationship Id="rId10" Type="http://schemas.openxmlformats.org/officeDocument/2006/relationships/notesSlide" Target="../notesSlides/notesSlide65.xml"/><Relationship Id="rId4" Type="http://schemas.openxmlformats.org/officeDocument/2006/relationships/tags" Target="../tags/tag799.xml"/><Relationship Id="rId9"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06.xml"/><Relationship Id="rId7" Type="http://schemas.openxmlformats.org/officeDocument/2006/relationships/tags" Target="../tags/tag810.xml"/><Relationship Id="rId2" Type="http://schemas.openxmlformats.org/officeDocument/2006/relationships/tags" Target="../tags/tag805.xml"/><Relationship Id="rId1" Type="http://schemas.openxmlformats.org/officeDocument/2006/relationships/tags" Target="../tags/tag804.xml"/><Relationship Id="rId6" Type="http://schemas.openxmlformats.org/officeDocument/2006/relationships/tags" Target="../tags/tag809.xml"/><Relationship Id="rId5" Type="http://schemas.openxmlformats.org/officeDocument/2006/relationships/tags" Target="../tags/tag808.xml"/><Relationship Id="rId10" Type="http://schemas.openxmlformats.org/officeDocument/2006/relationships/image" Target="../media/image45.png"/><Relationship Id="rId4" Type="http://schemas.openxmlformats.org/officeDocument/2006/relationships/tags" Target="../tags/tag807.xml"/><Relationship Id="rId9" Type="http://schemas.openxmlformats.org/officeDocument/2006/relationships/notesSlide" Target="../notesSlides/notesSlide6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2.xml"/><Relationship Id="rId1" Type="http://schemas.openxmlformats.org/officeDocument/2006/relationships/tags" Target="../tags/tag811.xml"/><Relationship Id="rId5" Type="http://schemas.openxmlformats.org/officeDocument/2006/relationships/image" Target="../media/image82.png"/><Relationship Id="rId4" Type="http://schemas.openxmlformats.org/officeDocument/2006/relationships/notesSlide" Target="../notesSlides/notesSlide6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4.xml"/><Relationship Id="rId1" Type="http://schemas.openxmlformats.org/officeDocument/2006/relationships/tags" Target="../tags/tag813.xml"/><Relationship Id="rId4" Type="http://schemas.openxmlformats.org/officeDocument/2006/relationships/notesSlide" Target="../notesSlides/notesSlide68.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17.xml"/><Relationship Id="rId7" Type="http://schemas.openxmlformats.org/officeDocument/2006/relationships/tags" Target="../tags/tag821.xml"/><Relationship Id="rId2" Type="http://schemas.openxmlformats.org/officeDocument/2006/relationships/tags" Target="../tags/tag816.xml"/><Relationship Id="rId1" Type="http://schemas.openxmlformats.org/officeDocument/2006/relationships/tags" Target="../tags/tag815.xml"/><Relationship Id="rId6" Type="http://schemas.openxmlformats.org/officeDocument/2006/relationships/tags" Target="../tags/tag820.xml"/><Relationship Id="rId5" Type="http://schemas.openxmlformats.org/officeDocument/2006/relationships/tags" Target="../tags/tag819.xml"/><Relationship Id="rId10" Type="http://schemas.openxmlformats.org/officeDocument/2006/relationships/image" Target="../media/image45.png"/><Relationship Id="rId4" Type="http://schemas.openxmlformats.org/officeDocument/2006/relationships/tags" Target="../tags/tag818.xml"/><Relationship Id="rId9" Type="http://schemas.openxmlformats.org/officeDocument/2006/relationships/notesSlide" Target="../notesSlides/notesSlide6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3.xml"/><Relationship Id="rId1" Type="http://schemas.openxmlformats.org/officeDocument/2006/relationships/tags" Target="../tags/tag822.xml"/><Relationship Id="rId4" Type="http://schemas.openxmlformats.org/officeDocument/2006/relationships/notesSlide" Target="../notesSlides/notesSlide7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5.xml"/><Relationship Id="rId1" Type="http://schemas.openxmlformats.org/officeDocument/2006/relationships/tags" Target="../tags/tag824.xml"/><Relationship Id="rId4" Type="http://schemas.openxmlformats.org/officeDocument/2006/relationships/notesSlide" Target="../notesSlides/notesSlide71.xml"/></Relationships>
</file>

<file path=ppt/slides/_rels/slide95.xml.rels><?xml version="1.0" encoding="UTF-8" standalone="yes"?>
<Relationships xmlns="http://schemas.openxmlformats.org/package/2006/relationships"><Relationship Id="rId3" Type="http://schemas.openxmlformats.org/officeDocument/2006/relationships/tags" Target="../tags/tag828.xml"/><Relationship Id="rId2" Type="http://schemas.openxmlformats.org/officeDocument/2006/relationships/tags" Target="../tags/tag827.xml"/><Relationship Id="rId1" Type="http://schemas.openxmlformats.org/officeDocument/2006/relationships/tags" Target="../tags/tag826.xml"/><Relationship Id="rId5" Type="http://schemas.openxmlformats.org/officeDocument/2006/relationships/image" Target="../media/image83.png"/><Relationship Id="rId4"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tags" Target="../tags/tag831.xml"/><Relationship Id="rId2" Type="http://schemas.openxmlformats.org/officeDocument/2006/relationships/tags" Target="../tags/tag830.xml"/><Relationship Id="rId1" Type="http://schemas.openxmlformats.org/officeDocument/2006/relationships/tags" Target="../tags/tag829.xml"/><Relationship Id="rId4"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tags" Target="../tags/tag839.xml"/><Relationship Id="rId3" Type="http://schemas.openxmlformats.org/officeDocument/2006/relationships/tags" Target="../tags/tag834.xml"/><Relationship Id="rId7" Type="http://schemas.openxmlformats.org/officeDocument/2006/relationships/tags" Target="../tags/tag838.xml"/><Relationship Id="rId2" Type="http://schemas.openxmlformats.org/officeDocument/2006/relationships/tags" Target="../tags/tag833.xml"/><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image" Target="../media/image81.png"/><Relationship Id="rId5" Type="http://schemas.openxmlformats.org/officeDocument/2006/relationships/tags" Target="../tags/tag836.xml"/><Relationship Id="rId10" Type="http://schemas.openxmlformats.org/officeDocument/2006/relationships/notesSlide" Target="../notesSlides/notesSlide72.xml"/><Relationship Id="rId4" Type="http://schemas.openxmlformats.org/officeDocument/2006/relationships/tags" Target="../tags/tag835.xml"/><Relationship Id="rId9"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tags" Target="../tags/tag841.xml"/><Relationship Id="rId1" Type="http://schemas.openxmlformats.org/officeDocument/2006/relationships/tags" Target="../tags/tag840.xml"/><Relationship Id="rId5" Type="http://schemas.openxmlformats.org/officeDocument/2006/relationships/image" Target="../media/image84.png"/><Relationship Id="rId4"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tags" Target="../tags/tag850.xml"/><Relationship Id="rId3" Type="http://schemas.openxmlformats.org/officeDocument/2006/relationships/tags" Target="../tags/tag845.xml"/><Relationship Id="rId7" Type="http://schemas.openxmlformats.org/officeDocument/2006/relationships/tags" Target="../tags/tag849.xml"/><Relationship Id="rId2" Type="http://schemas.openxmlformats.org/officeDocument/2006/relationships/tags" Target="../tags/tag844.xml"/><Relationship Id="rId1" Type="http://schemas.openxmlformats.org/officeDocument/2006/relationships/tags" Target="../tags/tag843.xml"/><Relationship Id="rId6" Type="http://schemas.openxmlformats.org/officeDocument/2006/relationships/tags" Target="../tags/tag848.xml"/><Relationship Id="rId11" Type="http://schemas.openxmlformats.org/officeDocument/2006/relationships/image" Target="../media/image45.png"/><Relationship Id="rId5" Type="http://schemas.openxmlformats.org/officeDocument/2006/relationships/tags" Target="../tags/tag847.xml"/><Relationship Id="rId10" Type="http://schemas.openxmlformats.org/officeDocument/2006/relationships/notesSlide" Target="../notesSlides/notesSlide73.xml"/><Relationship Id="rId4" Type="http://schemas.openxmlformats.org/officeDocument/2006/relationships/tags" Target="../tags/tag846.xml"/><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p:nvPr>
            <p:custDataLst>
              <p:tags r:id="rId1"/>
            </p:custDataLst>
          </p:nvPr>
        </p:nvSpPr>
        <p:spPr>
          <a:xfrm>
            <a:off x="1722120" y="3232138"/>
            <a:ext cx="8732520" cy="832919"/>
          </a:xfrm>
          <a:prstGeom prst="rect">
            <a:avLst/>
          </a:prstGeom>
          <a:noFill/>
          <a:ln>
            <a:noFill/>
          </a:ln>
        </p:spPr>
        <p:txBody>
          <a:bodyPr spcFirstLastPara="1" wrap="square" lIns="91425" tIns="45700" rIns="91425" bIns="45700" anchor="ctr" anchorCtr="0">
            <a:noAutofit/>
          </a:bodyPr>
          <a:lstStyle/>
          <a:p>
            <a:pPr algn="ctr"/>
            <a:endParaRPr sz="3200" b="1" dirty="0"/>
          </a:p>
        </p:txBody>
      </p:sp>
      <p:sp>
        <p:nvSpPr>
          <p:cNvPr id="66" name="Google Shape;66;p1"/>
          <p:cNvSpPr/>
          <p:nvPr>
            <p:custDataLst>
              <p:tags r:id="rId2"/>
            </p:custDataLst>
          </p:nvPr>
        </p:nvSpPr>
        <p:spPr>
          <a:xfrm>
            <a:off x="0" y="1417441"/>
            <a:ext cx="12192000" cy="2062063"/>
          </a:xfrm>
          <a:prstGeom prst="rect">
            <a:avLst/>
          </a:prstGeom>
          <a:noFill/>
          <a:ln>
            <a:noFill/>
          </a:ln>
        </p:spPr>
        <p:txBody>
          <a:bodyPr spcFirstLastPara="1" wrap="square" lIns="91425" tIns="45700" rIns="91425" bIns="45700" anchor="t" anchorCtr="0">
            <a:spAutoFit/>
            <a:scene3d>
              <a:camera prst="orthographicFront"/>
              <a:lightRig rig="soft" dir="t">
                <a:rot lat="0" lon="0" rev="15600000"/>
              </a:lightRig>
            </a:scene3d>
            <a:sp3d extrusionH="57150" prstMaterial="softEdge">
              <a:bevelT w="25400" h="38100"/>
            </a:sp3d>
          </a:bodyPr>
          <a:lstStyle/>
          <a:p>
            <a:pPr algn="ctr"/>
            <a:endParaRPr sz="2000" b="1" dirty="0">
              <a:ln/>
              <a:solidFill>
                <a:schemeClr val="accent4"/>
              </a:solidFill>
            </a:endParaRPr>
          </a:p>
          <a:p>
            <a:pPr algn="ctr"/>
            <a:r>
              <a:rPr lang="fr-CA" sz="3600" b="1" dirty="0">
                <a:ln/>
                <a:solidFill>
                  <a:schemeClr val="accent4"/>
                </a:solidFill>
              </a:rPr>
              <a:t>Pharmacothérapie chez les patients atteints d’une MPOC stable: lignes directrices 2023 de la Société canadienne de </a:t>
            </a:r>
            <a:r>
              <a:rPr lang="fr-CA" sz="3600" b="1" dirty="0" err="1">
                <a:ln/>
                <a:solidFill>
                  <a:schemeClr val="accent4"/>
                </a:solidFill>
              </a:rPr>
              <a:t>thoracologie</a:t>
            </a:r>
            <a:r>
              <a:rPr lang="fr-CA" sz="3600" b="1" dirty="0">
                <a:ln/>
                <a:solidFill>
                  <a:schemeClr val="accent4"/>
                </a:solidFill>
              </a:rPr>
              <a:t> </a:t>
            </a:r>
          </a:p>
        </p:txBody>
      </p:sp>
      <p:sp>
        <p:nvSpPr>
          <p:cNvPr id="3" name="Text Placeholder 2">
            <a:extLst>
              <a:ext uri="{FF2B5EF4-FFF2-40B4-BE49-F238E27FC236}">
                <a16:creationId xmlns:a16="http://schemas.microsoft.com/office/drawing/2014/main" id="{2C416A57-708B-48F5-0642-049904000477}"/>
              </a:ext>
            </a:extLst>
          </p:cNvPr>
          <p:cNvSpPr>
            <a:spLocks noGrp="1"/>
          </p:cNvSpPr>
          <p:nvPr>
            <p:ph type="body" idx="1"/>
            <p:custDataLst>
              <p:tags r:id="rId3"/>
            </p:custDataLst>
          </p:nvPr>
        </p:nvSpPr>
        <p:spPr>
          <a:xfrm>
            <a:off x="799289" y="3882049"/>
            <a:ext cx="10625998" cy="968464"/>
          </a:xfrm>
        </p:spPr>
        <p:txBody>
          <a:bodyPr/>
          <a:lstStyle/>
          <a:p>
            <a:pPr marL="114300" indent="0" algn="ctr">
              <a:buNone/>
            </a:pPr>
            <a:r>
              <a:rPr lang="fr-CA" sz="4000" b="1" dirty="0">
                <a:solidFill>
                  <a:srgbClr val="008000"/>
                </a:solidFill>
              </a:rPr>
              <a:t>10 mai 2024</a:t>
            </a:r>
          </a:p>
          <a:p>
            <a:pPr marL="114300" indent="0" algn="ctr">
              <a:buNone/>
            </a:pPr>
            <a:endParaRPr lang="fr-CA" sz="2400" b="1" dirty="0">
              <a:solidFill>
                <a:srgbClr val="008000"/>
              </a:solidFill>
            </a:endParaRPr>
          </a:p>
          <a:p>
            <a:pPr marL="114300" indent="0" algn="ctr">
              <a:buNone/>
            </a:pPr>
            <a:r>
              <a:rPr lang="en-CA" sz="4000" b="1" dirty="0" err="1">
                <a:solidFill>
                  <a:schemeClr val="tx1"/>
                </a:solidFill>
              </a:rPr>
              <a:t>Steeve</a:t>
            </a:r>
            <a:r>
              <a:rPr lang="en-CA" sz="4000" b="1" dirty="0">
                <a:solidFill>
                  <a:schemeClr val="tx1"/>
                </a:solidFill>
              </a:rPr>
              <a:t> Goulet </a:t>
            </a:r>
            <a:r>
              <a:rPr lang="en-CA" sz="4000" b="1" dirty="0" err="1">
                <a:solidFill>
                  <a:schemeClr val="tx1"/>
                </a:solidFill>
              </a:rPr>
              <a:t>interniste-pneumologue</a:t>
            </a:r>
            <a:r>
              <a:rPr lang="en-CA" sz="4000" b="1" dirty="0">
                <a:solidFill>
                  <a:schemeClr val="tx1"/>
                </a:solidFill>
              </a:rPr>
              <a:t> </a:t>
            </a:r>
          </a:p>
          <a:p>
            <a:pPr marL="114300" indent="0" algn="ctr">
              <a:buNone/>
            </a:pPr>
            <a:endParaRPr lang="en-CA" sz="2400" b="1" dirty="0">
              <a:solidFill>
                <a:srgbClr val="008000"/>
              </a:solidFill>
            </a:endParaRPr>
          </a:p>
          <a:p>
            <a:pPr marL="114300" indent="0" algn="ctr">
              <a:buNone/>
            </a:pPr>
            <a:endParaRPr lang="en-CA" sz="2400" b="1" dirty="0">
              <a:solidFill>
                <a:srgbClr val="008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4906" y="1173192"/>
            <a:ext cx="3407434" cy="741872"/>
          </a:xfrm>
        </p:spPr>
        <p:txBody>
          <a:bodyPr/>
          <a:lstStyle/>
          <a:p>
            <a:r>
              <a:rPr lang="fr-CA" dirty="0">
                <a:solidFill>
                  <a:schemeClr val="tx1">
                    <a:lumMod val="85000"/>
                    <a:lumOff val="15000"/>
                  </a:schemeClr>
                </a:solidFill>
              </a:rPr>
              <a:t>Définitions</a:t>
            </a:r>
            <a:r>
              <a:rPr lang="fr-CA" dirty="0"/>
              <a:t> </a:t>
            </a:r>
          </a:p>
        </p:txBody>
      </p:sp>
      <p:sp>
        <p:nvSpPr>
          <p:cNvPr id="3" name="Content Placeholder 2"/>
          <p:cNvSpPr>
            <a:spLocks noGrp="1"/>
          </p:cNvSpPr>
          <p:nvPr>
            <p:ph idx="1"/>
          </p:nvPr>
        </p:nvSpPr>
        <p:spPr>
          <a:xfrm>
            <a:off x="685800" y="2380890"/>
            <a:ext cx="10820400" cy="3837795"/>
          </a:xfrm>
        </p:spPr>
        <p:txBody>
          <a:bodyPr>
            <a:normAutofit fontScale="92500"/>
          </a:bodyPr>
          <a:lstStyle/>
          <a:p>
            <a:r>
              <a:rPr lang="fr-CA" sz="2400" dirty="0">
                <a:solidFill>
                  <a:srgbClr val="FF0000"/>
                </a:solidFill>
              </a:rPr>
              <a:t>Maladie fréquente , </a:t>
            </a:r>
            <a:r>
              <a:rPr lang="fr-CA" sz="2400" dirty="0" err="1">
                <a:solidFill>
                  <a:srgbClr val="FF0000"/>
                </a:solidFill>
              </a:rPr>
              <a:t>prévenable</a:t>
            </a:r>
            <a:r>
              <a:rPr lang="fr-CA" sz="2400" dirty="0">
                <a:solidFill>
                  <a:srgbClr val="FF0000"/>
                </a:solidFill>
              </a:rPr>
              <a:t> et traitable caractérisée par des symptômes respiratoires </a:t>
            </a:r>
            <a:r>
              <a:rPr lang="fr-CA" sz="2400" dirty="0" err="1">
                <a:solidFill>
                  <a:srgbClr val="FF0000"/>
                </a:solidFill>
              </a:rPr>
              <a:t>persistents</a:t>
            </a:r>
            <a:r>
              <a:rPr lang="fr-CA" sz="2400" dirty="0">
                <a:solidFill>
                  <a:srgbClr val="FF0000"/>
                </a:solidFill>
              </a:rPr>
              <a:t> avec obstruction bronchique non complètement réversible due à des anomalies alvéolo-bronchiques habituellement causée par une exposition significative à des particules ou gaz nocifs </a:t>
            </a:r>
          </a:p>
          <a:p>
            <a:r>
              <a:rPr lang="fr-CA" sz="2400" dirty="0">
                <a:solidFill>
                  <a:srgbClr val="7030A0"/>
                </a:solidFill>
              </a:rPr>
              <a:t>Mélange de bronchiolite obstructive et de destruction parenchymateuse (emphysème) qui ne surviennent pas de la même manière d’un patient à l’autre </a:t>
            </a:r>
          </a:p>
          <a:p>
            <a:r>
              <a:rPr lang="fr-CA" sz="2400" dirty="0">
                <a:solidFill>
                  <a:srgbClr val="0070C0"/>
                </a:solidFill>
              </a:rPr>
              <a:t>Inflammation est maintenant un élément prédominant à différents stades de la maladie</a:t>
            </a:r>
          </a:p>
          <a:p>
            <a:r>
              <a:rPr lang="fr-CA" sz="2400" dirty="0">
                <a:solidFill>
                  <a:srgbClr val="0070C0"/>
                </a:solidFill>
              </a:rPr>
              <a:t>Maladie </a:t>
            </a:r>
            <a:r>
              <a:rPr lang="fr-CA" sz="2400">
                <a:solidFill>
                  <a:srgbClr val="0070C0"/>
                </a:solidFill>
              </a:rPr>
              <a:t>systémique !!</a:t>
            </a:r>
            <a:endParaRPr lang="fr-CA" sz="2400" dirty="0">
              <a:solidFill>
                <a:srgbClr val="0070C0"/>
              </a:solidFill>
            </a:endParaRPr>
          </a:p>
          <a:p>
            <a:pPr marL="0" indent="0">
              <a:buNone/>
            </a:pPr>
            <a:endParaRPr lang="fr-CA" sz="2400" dirty="0">
              <a:solidFill>
                <a:srgbClr val="0070C0"/>
              </a:solidFill>
            </a:endParaRPr>
          </a:p>
          <a:p>
            <a:endParaRPr lang="fr-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41" y="460255"/>
            <a:ext cx="1754666" cy="1597866"/>
          </a:xfrm>
          <a:prstGeom prst="rect">
            <a:avLst/>
          </a:prstGeom>
        </p:spPr>
      </p:pic>
    </p:spTree>
    <p:extLst>
      <p:ext uri="{BB962C8B-B14F-4D97-AF65-F5344CB8AC3E}">
        <p14:creationId xmlns:p14="http://schemas.microsoft.com/office/powerpoint/2010/main" val="17003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p58"/>
          <p:cNvSpPr/>
          <p:nvPr>
            <p:custDataLst>
              <p:tags r:id="rId1"/>
            </p:custDataLst>
          </p:nvPr>
        </p:nvSpPr>
        <p:spPr>
          <a:xfrm>
            <a:off x="4365172" y="5897141"/>
            <a:ext cx="9144000" cy="814812"/>
          </a:xfrm>
          <a:prstGeom prst="rect">
            <a:avLst/>
          </a:prstGeom>
          <a:noFill/>
          <a:ln>
            <a:noFill/>
          </a:ln>
        </p:spPr>
        <p:txBody>
          <a:bodyPr spcFirstLastPara="1" wrap="square" lIns="91425" tIns="45700" rIns="91425" bIns="45700" anchor="ctr" anchorCtr="0">
            <a:noAutofit/>
          </a:bodyPr>
          <a:lstStyle/>
          <a:p>
            <a:pPr algn="ctr"/>
            <a:endParaRPr sz="3600" b="1" dirty="0"/>
          </a:p>
        </p:txBody>
      </p:sp>
      <p:sp>
        <p:nvSpPr>
          <p:cNvPr id="555" name="Google Shape;555;p58"/>
          <p:cNvSpPr txBox="1">
            <a:spLocks noGrp="1"/>
          </p:cNvSpPr>
          <p:nvPr>
            <p:ph type="ctrTitle"/>
            <p:custDataLst>
              <p:tags r:id="rId2"/>
            </p:custDataLst>
          </p:nvPr>
        </p:nvSpPr>
        <p:spPr>
          <a:xfrm>
            <a:off x="2228850" y="1485900"/>
            <a:ext cx="7772400" cy="3257550"/>
          </a:xfrm>
          <a:prstGeom prst="rect">
            <a:avLst/>
          </a:prstGeom>
          <a:noFill/>
          <a:ln>
            <a:noFill/>
          </a:ln>
        </p:spPr>
        <p:txBody>
          <a:bodyPr spcFirstLastPara="1" wrap="square" lIns="91425" tIns="45700" rIns="91425" bIns="45700" anchor="b" anchorCtr="0">
            <a:noAutofit/>
          </a:bodyPr>
          <a:lstStyle/>
          <a:p>
            <a:r>
              <a:rPr lang="fr-CA" sz="4800">
                <a:latin typeface="Arial"/>
                <a:ea typeface="Arial"/>
                <a:cs typeface="Arial"/>
                <a:sym typeface="Arial"/>
              </a:rPr>
              <a:t>Merci de votre attention!</a:t>
            </a:r>
            <a:br>
              <a:rPr lang="fr-CA" sz="4800">
                <a:latin typeface="Arial"/>
                <a:ea typeface="Arial"/>
                <a:cs typeface="Arial"/>
                <a:sym typeface="Arial"/>
              </a:rPr>
            </a:br>
            <a:br>
              <a:rPr lang="fr-CA" sz="4800">
                <a:latin typeface="Arial"/>
                <a:ea typeface="Arial"/>
                <a:cs typeface="Arial"/>
                <a:sym typeface="Arial"/>
              </a:rPr>
            </a:br>
            <a:r>
              <a:rPr lang="fr-CA" sz="4800">
                <a:latin typeface="Arial"/>
                <a:ea typeface="Arial"/>
                <a:cs typeface="Arial"/>
                <a:sym typeface="Arial"/>
              </a:rPr>
              <a:t>Des questions?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E768-9A06-9C0F-A4B8-F853C4D3B4E6}"/>
              </a:ext>
            </a:extLst>
          </p:cNvPr>
          <p:cNvSpPr>
            <a:spLocks noGrp="1"/>
          </p:cNvSpPr>
          <p:nvPr>
            <p:ph type="ctrTitle"/>
            <p:custDataLst>
              <p:tags r:id="rId1"/>
            </p:custDataLst>
          </p:nvPr>
        </p:nvSpPr>
        <p:spPr/>
        <p:txBody>
          <a:bodyPr/>
          <a:lstStyle/>
          <a:p>
            <a:r>
              <a:rPr lang="fr-CA"/>
              <a:t>Diapositives supplémentaires</a:t>
            </a:r>
          </a:p>
        </p:txBody>
      </p:sp>
    </p:spTree>
    <p:extLst>
      <p:ext uri="{BB962C8B-B14F-4D97-AF65-F5344CB8AC3E}">
        <p14:creationId xmlns:p14="http://schemas.microsoft.com/office/powerpoint/2010/main" val="335583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435003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P.1.A.   Chez les personnes ayant une MPOC stable, à faible risque d’exacerbations§, qui présentent un faible fardeau de symptômes, une atteinte de l’état de santé (CAT &lt;10, mMRC 1) et une fonction pulmonaire seulement légèrement déficiente (VEMS ≥ 80 % prédit), nous recommandons d’entreprendre une monothérapie initiale avec un AMLA ou un BALA.</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Toutes les études ont caractérisé les personnes ayant une MPOC diagnostiquée par spirométrie bien qu’elles n’aient pas toutes catégorisé la gravité de la maladie déterminée par VEMS, mMRC ou LAMA exactement comme nous l’avons fait afin de comparer un AMLA ou un BALA administré en monothérapie par rapport à un placebo; toutefois, le groupe d’experts a souligné l'importance de fournir une définition de travail précise et consensuelle de la MPOC avec fardeau de symptômes léger afin de recommander un traitement régulier par bronchodilatateur à longue durée d’action.</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 à élevée</a:t>
                      </a:r>
                      <a:r>
                        <a:rPr lang="fr-CA" sz="1400">
                          <a:effectLst/>
                          <a:latin typeface="+mn-lt"/>
                          <a:ea typeface="Times New Roman" panose="02020603050405020304" pitchFamily="18" charset="0"/>
                          <a:cs typeface="Times New Roman" panose="02020603050405020304" pitchFamily="18" charset="0"/>
                        </a:rPr>
                        <a:t> d’améliorations liées à la dyspnée, à la tolérance à l’effort et à l’état de santé comparativement à un placebo. </a:t>
                      </a:r>
                    </a:p>
                    <a:p>
                      <a:r>
                        <a:rPr lang="fr-CA" sz="1400">
                          <a:effectLst/>
                          <a:latin typeface="+mn-lt"/>
                          <a:ea typeface="Times New Roman" panose="02020603050405020304" pitchFamily="18" charset="0"/>
                          <a:cs typeface="Times New Roman" panose="02020603050405020304" pitchFamily="18" charset="0"/>
                        </a:rPr>
                        <a:t> </a:t>
                      </a:r>
                    </a:p>
                    <a:p>
                      <a:r>
                        <a:rPr lang="fr-CA" sz="1400" b="1" i="1">
                          <a:effectLst/>
                          <a:latin typeface="+mn-lt"/>
                          <a:ea typeface="Times New Roman" panose="02020603050405020304" pitchFamily="18" charset="0"/>
                          <a:cs typeface="Times New Roman" panose="02020603050405020304" pitchFamily="18" charset="0"/>
                        </a:rPr>
                        <a:t>Faible certitude</a:t>
                      </a:r>
                      <a:r>
                        <a:rPr lang="fr-CA" sz="1400">
                          <a:effectLst/>
                          <a:latin typeface="+mn-lt"/>
                          <a:ea typeface="Times New Roman" panose="02020603050405020304" pitchFamily="18" charset="0"/>
                          <a:cs typeface="Times New Roman" panose="02020603050405020304" pitchFamily="18" charset="0"/>
                        </a:rPr>
                        <a:t> d’améliorations liées à la dyspnée, à la tolérance à l’effort et à l’état de santé avec un AMLA administré en monothérapie comparativement à un BALA administré en monothérapie.</a:t>
                      </a:r>
                    </a:p>
                    <a:p>
                      <a:r>
                        <a:rPr lang="fr-CA" sz="1400" b="1" i="1">
                          <a:effectLst/>
                          <a:latin typeface="+mn-lt"/>
                          <a:ea typeface="Times New Roman" panose="02020603050405020304" pitchFamily="18" charset="0"/>
                          <a:cs typeface="Times New Roman" panose="02020603050405020304" pitchFamily="18" charset="0"/>
                        </a:rPr>
                        <a:t> </a:t>
                      </a:r>
                    </a:p>
                    <a:p>
                      <a:r>
                        <a:rPr lang="fr-CA" sz="1400" b="1" i="1">
                          <a:effectLst/>
                          <a:latin typeface="+mn-lt"/>
                          <a:ea typeface="Times New Roman" panose="02020603050405020304" pitchFamily="18" charset="0"/>
                          <a:cs typeface="Times New Roman" panose="02020603050405020304" pitchFamily="18" charset="0"/>
                        </a:rPr>
                        <a:t>Faible certitude</a:t>
                      </a:r>
                      <a:r>
                        <a:rPr lang="fr-CA" sz="1400">
                          <a:effectLst/>
                          <a:latin typeface="+mn-lt"/>
                          <a:ea typeface="Times New Roman" panose="02020603050405020304" pitchFamily="18" charset="0"/>
                          <a:cs typeface="Times New Roman" panose="02020603050405020304" pitchFamily="18" charset="0"/>
                        </a:rPr>
                        <a:t> d’améliorations liées à l’activité physique comparativement à un placebo. </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2" name="Google Shape;195;p18">
            <a:extLst>
              <a:ext uri="{FF2B5EF4-FFF2-40B4-BE49-F238E27FC236}">
                <a16:creationId xmlns:a16="http://schemas.microsoft.com/office/drawing/2014/main" id="{9E890228-3C51-D94A-4B1B-EDB3E4ED92A8}"/>
              </a:ext>
            </a:extLst>
          </p:cNvPr>
          <p:cNvSpPr/>
          <p:nvPr>
            <p:custDataLst>
              <p:tags r:id="rId3"/>
            </p:custDataLst>
          </p:nvPr>
        </p:nvSpPr>
        <p:spPr>
          <a:xfrm>
            <a:off x="773430" y="318709"/>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dirty="0">
                <a:effectLst/>
                <a:latin typeface="+mn-lt"/>
                <a:ea typeface="Times New Roman" panose="02020603050405020304" pitchFamily="18" charset="0"/>
              </a:rPr>
              <a:t>Soulager le fardeau des symptômes et l’intolérance à l’effort</a:t>
            </a:r>
            <a:r>
              <a:rPr lang="fr-CA" sz="2400" b="1" dirty="0">
                <a:latin typeface="+mn-lt"/>
                <a:ea typeface="Times New Roman" panose="02020603050405020304" pitchFamily="18" charset="0"/>
              </a:rPr>
              <a:t>, améliorer l’état de santé</a:t>
            </a:r>
          </a:p>
        </p:txBody>
      </p:sp>
      <p:sp>
        <p:nvSpPr>
          <p:cNvPr id="3" name="TextBox 2">
            <a:extLst>
              <a:ext uri="{FF2B5EF4-FFF2-40B4-BE49-F238E27FC236}">
                <a16:creationId xmlns:a16="http://schemas.microsoft.com/office/drawing/2014/main" id="{D658C1E9-DCCB-183A-E25C-1C73A70D0B3A}"/>
              </a:ext>
            </a:extLst>
          </p:cNvPr>
          <p:cNvSpPr txBox="1"/>
          <p:nvPr>
            <p:custDataLst>
              <p:tags r:id="rId4"/>
            </p:custDataLst>
          </p:nvPr>
        </p:nvSpPr>
        <p:spPr>
          <a:xfrm>
            <a:off x="869315" y="5641398"/>
            <a:ext cx="10637115" cy="738664"/>
          </a:xfrm>
          <a:prstGeom prst="rect">
            <a:avLst/>
          </a:prstGeom>
          <a:noFill/>
        </p:spPr>
        <p:txBody>
          <a:bodyPr wrap="square">
            <a:spAutoFit/>
          </a:bodyPr>
          <a:lstStyle/>
          <a:p>
            <a:r>
              <a:rPr lang="fr-CA" sz="14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400" u="sng" dirty="0">
                <a:effectLst/>
                <a:latin typeface="Times New Roman" panose="02020603050405020304" pitchFamily="18" charset="0"/>
                <a:ea typeface="Times New Roman" panose="02020603050405020304" pitchFamily="18" charset="0"/>
              </a:rPr>
              <a:t>et</a:t>
            </a:r>
            <a:r>
              <a:rPr lang="fr-CA" sz="14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9C524CF-43E6-75AD-84CE-04BD91400ACB}"/>
              </a:ext>
            </a:extLst>
          </p:cNvPr>
          <p:cNvGraphicFramePr>
            <a:graphicFrameLocks noGrp="1"/>
          </p:cNvGraphicFramePr>
          <p:nvPr>
            <p:custDataLst>
              <p:tags r:id="rId1"/>
            </p:custDataLst>
            <p:extLst>
              <p:ext uri="{D42A27DB-BD31-4B8C-83A1-F6EECF244321}">
                <p14:modId xmlns:p14="http://schemas.microsoft.com/office/powerpoint/2010/main" val="2509774437"/>
              </p:ext>
            </p:extLst>
          </p:nvPr>
        </p:nvGraphicFramePr>
        <p:xfrm>
          <a:off x="787663" y="1458206"/>
          <a:ext cx="10544953" cy="3326891"/>
        </p:xfrm>
        <a:graphic>
          <a:graphicData uri="http://schemas.openxmlformats.org/drawingml/2006/table">
            <a:tbl>
              <a:tblPr firstRow="1" firstCol="1" bandRow="1"/>
              <a:tblGrid>
                <a:gridCol w="509086">
                  <a:extLst>
                    <a:ext uri="{9D8B030D-6E8A-4147-A177-3AD203B41FA5}">
                      <a16:colId xmlns:a16="http://schemas.microsoft.com/office/drawing/2014/main" val="2605485455"/>
                    </a:ext>
                  </a:extLst>
                </a:gridCol>
                <a:gridCol w="772142">
                  <a:extLst>
                    <a:ext uri="{9D8B030D-6E8A-4147-A177-3AD203B41FA5}">
                      <a16:colId xmlns:a16="http://schemas.microsoft.com/office/drawing/2014/main" val="1167266694"/>
                    </a:ext>
                  </a:extLst>
                </a:gridCol>
                <a:gridCol w="700705">
                  <a:extLst>
                    <a:ext uri="{9D8B030D-6E8A-4147-A177-3AD203B41FA5}">
                      <a16:colId xmlns:a16="http://schemas.microsoft.com/office/drawing/2014/main" val="3655585345"/>
                    </a:ext>
                  </a:extLst>
                </a:gridCol>
                <a:gridCol w="810242">
                  <a:extLst>
                    <a:ext uri="{9D8B030D-6E8A-4147-A177-3AD203B41FA5}">
                      <a16:colId xmlns:a16="http://schemas.microsoft.com/office/drawing/2014/main" val="3079009877"/>
                    </a:ext>
                  </a:extLst>
                </a:gridCol>
                <a:gridCol w="730867">
                  <a:extLst>
                    <a:ext uri="{9D8B030D-6E8A-4147-A177-3AD203B41FA5}">
                      <a16:colId xmlns:a16="http://schemas.microsoft.com/office/drawing/2014/main" val="2533080997"/>
                    </a:ext>
                  </a:extLst>
                </a:gridCol>
                <a:gridCol w="702292">
                  <a:extLst>
                    <a:ext uri="{9D8B030D-6E8A-4147-A177-3AD203B41FA5}">
                      <a16:colId xmlns:a16="http://schemas.microsoft.com/office/drawing/2014/main" val="1327989109"/>
                    </a:ext>
                  </a:extLst>
                </a:gridCol>
                <a:gridCol w="1796813">
                  <a:extLst>
                    <a:ext uri="{9D8B030D-6E8A-4147-A177-3AD203B41FA5}">
                      <a16:colId xmlns:a16="http://schemas.microsoft.com/office/drawing/2014/main" val="1161443693"/>
                    </a:ext>
                  </a:extLst>
                </a:gridCol>
                <a:gridCol w="430604">
                  <a:extLst>
                    <a:ext uri="{9D8B030D-6E8A-4147-A177-3AD203B41FA5}">
                      <a16:colId xmlns:a16="http://schemas.microsoft.com/office/drawing/2014/main" val="1444657240"/>
                    </a:ext>
                  </a:extLst>
                </a:gridCol>
                <a:gridCol w="518142">
                  <a:extLst>
                    <a:ext uri="{9D8B030D-6E8A-4147-A177-3AD203B41FA5}">
                      <a16:colId xmlns:a16="http://schemas.microsoft.com/office/drawing/2014/main" val="814714944"/>
                    </a:ext>
                  </a:extLst>
                </a:gridCol>
                <a:gridCol w="557829">
                  <a:extLst>
                    <a:ext uri="{9D8B030D-6E8A-4147-A177-3AD203B41FA5}">
                      <a16:colId xmlns:a16="http://schemas.microsoft.com/office/drawing/2014/main" val="2501011214"/>
                    </a:ext>
                  </a:extLst>
                </a:gridCol>
                <a:gridCol w="1396763">
                  <a:extLst>
                    <a:ext uri="{9D8B030D-6E8A-4147-A177-3AD203B41FA5}">
                      <a16:colId xmlns:a16="http://schemas.microsoft.com/office/drawing/2014/main" val="2705632800"/>
                    </a:ext>
                  </a:extLst>
                </a:gridCol>
                <a:gridCol w="639932">
                  <a:extLst>
                    <a:ext uri="{9D8B030D-6E8A-4147-A177-3AD203B41FA5}">
                      <a16:colId xmlns:a16="http://schemas.microsoft.com/office/drawing/2014/main" val="1869897856"/>
                    </a:ext>
                  </a:extLst>
                </a:gridCol>
                <a:gridCol w="979536">
                  <a:extLst>
                    <a:ext uri="{9D8B030D-6E8A-4147-A177-3AD203B41FA5}">
                      <a16:colId xmlns:a16="http://schemas.microsoft.com/office/drawing/2014/main" val="4277450677"/>
                    </a:ext>
                  </a:extLst>
                </a:gridCol>
              </a:tblGrid>
              <a:tr h="25096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590875977"/>
                  </a:ext>
                </a:extLst>
              </a:tr>
              <a:tr h="386817">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6346" marR="46346" marT="46346" marB="46346"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982421093"/>
                  </a:ext>
                </a:extLst>
              </a:tr>
              <a:tr h="271309">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 changement par rapport aux données de référence</a:t>
                      </a:r>
                    </a:p>
                  </a:txBody>
                  <a:tcPr marL="61794" marR="61794" marT="46346" marB="61794"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62252491"/>
                  </a:ext>
                </a:extLst>
              </a:tr>
              <a:tr h="56345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2 915</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2 144</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(0,83 plus élevée à 1,17 plus élevée)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429837"/>
                  </a:ext>
                </a:extLst>
              </a:tr>
              <a:tr h="271309">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changement par rapport aux données de référence</a:t>
                      </a:r>
                    </a:p>
                  </a:txBody>
                  <a:tcPr marL="61794" marR="61794" marT="46346" marB="6179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12166573"/>
                  </a:ext>
                </a:extLst>
              </a:tr>
              <a:tr h="56345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3 448</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2 538</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3,61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(4,28 moins élevée à 2,95 moins élevée)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575793"/>
                  </a:ext>
                </a:extLst>
              </a:tr>
              <a:tr h="271309">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changement par rapport aux données de référence</a:t>
                      </a:r>
                    </a:p>
                  </a:txBody>
                  <a:tcPr marL="61794" marR="61794" marT="46346" marB="6179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684300334"/>
                  </a:ext>
                </a:extLst>
              </a:tr>
              <a:tr h="56345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23</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7 673</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6 074</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0,12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(0,11 plus élevée à 0,13 plus élevée)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61794" marR="61794" marT="61794" marB="617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8847966"/>
                  </a:ext>
                </a:extLst>
              </a:tr>
            </a:tbl>
          </a:graphicData>
        </a:graphic>
      </p:graphicFrame>
      <p:sp>
        <p:nvSpPr>
          <p:cNvPr id="3" name="Rectangle 1">
            <a:extLst>
              <a:ext uri="{FF2B5EF4-FFF2-40B4-BE49-F238E27FC236}">
                <a16:creationId xmlns:a16="http://schemas.microsoft.com/office/drawing/2014/main" id="{5A7C5DDA-0548-F999-F0D5-9800A46C5F2D}"/>
              </a:ext>
            </a:extLst>
          </p:cNvPr>
          <p:cNvSpPr>
            <a:spLocks noChangeArrowheads="1"/>
          </p:cNvSpPr>
          <p:nvPr>
            <p:custDataLst>
              <p:tags r:id="rId2"/>
            </p:custDataLst>
          </p:nvPr>
        </p:nvSpPr>
        <p:spPr bwMode="auto">
          <a:xfrm>
            <a:off x="787662" y="5227043"/>
            <a:ext cx="62447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000" b="1"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IC</a:t>
            </a:r>
            <a:r>
              <a:rPr kumimoji="0" lang="fr-CA" sz="1000" i="0" u="none" strike="noStrike" cap="none" normalizeH="0" baseline="0" noProof="0">
                <a:ln>
                  <a:noFill/>
                </a:ln>
                <a:solidFill>
                  <a:srgbClr val="000000"/>
                </a:solidFill>
                <a:effectLst/>
                <a:uLnTx/>
                <a:uFillTx/>
              </a:rPr>
              <a:t> </a:t>
            </a:r>
            <a:r>
              <a:rPr kumimoji="0" lang="fr-CA" sz="1000" b="1"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a:t>
            </a:r>
            <a:r>
              <a:rPr kumimoji="0" lang="fr-CA" sz="1000" b="0"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intervalle de confiance; </a:t>
            </a:r>
            <a:r>
              <a:rPr kumimoji="0" lang="fr-CA" sz="1000" b="1"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DM :</a:t>
            </a:r>
            <a:r>
              <a:rPr kumimoji="0" lang="fr-CA" sz="1000" b="0"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différence moyenne; </a:t>
            </a:r>
            <a:r>
              <a:rPr kumimoji="0" lang="fr-CA" sz="1000" b="1"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RR :</a:t>
            </a:r>
            <a:r>
              <a:rPr kumimoji="0" lang="fr-CA" sz="1000" b="0"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risque relatif; </a:t>
            </a:r>
            <a:r>
              <a:rPr kumimoji="0" lang="fr-CA" sz="1000" b="0"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sym typeface="Arial"/>
              </a:rPr>
              <a:t>a. Neuf ECR ont déclaré ce résultat; </a:t>
            </a:r>
            <a:r>
              <a:rPr kumimoji="0" lang="fr-CA" sz="1000" b="0"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Calibri" panose="020F0502020204030204" pitchFamily="34" charset="0"/>
                <a:sym typeface="Arial"/>
              </a:rPr>
              <a:t>Suzuki et coll. 2022</a:t>
            </a:r>
          </a:p>
        </p:txBody>
      </p:sp>
      <p:sp>
        <p:nvSpPr>
          <p:cNvPr id="6" name="TextBox 5">
            <a:extLst>
              <a:ext uri="{FF2B5EF4-FFF2-40B4-BE49-F238E27FC236}">
                <a16:creationId xmlns:a16="http://schemas.microsoft.com/office/drawing/2014/main" id="{40D5ED25-619B-C2FE-6050-50A89C3C77DA}"/>
              </a:ext>
            </a:extLst>
          </p:cNvPr>
          <p:cNvSpPr txBox="1"/>
          <p:nvPr>
            <p:custDataLst>
              <p:tags r:id="rId3"/>
            </p:custDataLst>
          </p:nvPr>
        </p:nvSpPr>
        <p:spPr>
          <a:xfrm>
            <a:off x="683967" y="1144440"/>
            <a:ext cx="607990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1"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sym typeface="Arial"/>
              </a:rPr>
              <a:t>GRADE : AMLA administré en monothérapie comparativement à un placebo</a:t>
            </a:r>
          </a:p>
        </p:txBody>
      </p:sp>
    </p:spTree>
    <p:extLst>
      <p:ext uri="{BB962C8B-B14F-4D97-AF65-F5344CB8AC3E}">
        <p14:creationId xmlns:p14="http://schemas.microsoft.com/office/powerpoint/2010/main" val="158996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BC4E13D-AE11-F541-BB80-F0D9286B57A6}"/>
              </a:ext>
            </a:extLst>
          </p:cNvPr>
          <p:cNvSpPr>
            <a:spLocks noChangeArrowheads="1"/>
          </p:cNvSpPr>
          <p:nvPr>
            <p:custDataLst>
              <p:tags r:id="rId1"/>
            </p:custDataLst>
          </p:nvPr>
        </p:nvSpPr>
        <p:spPr bwMode="auto">
          <a:xfrm>
            <a:off x="213360" y="954447"/>
            <a:ext cx="3968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TDI général, AMLA administré en monothérapie comparativement à un placebo</a:t>
            </a:r>
          </a:p>
        </p:txBody>
      </p:sp>
      <p:sp>
        <p:nvSpPr>
          <p:cNvPr id="6" name="Rectangle 8">
            <a:extLst>
              <a:ext uri="{FF2B5EF4-FFF2-40B4-BE49-F238E27FC236}">
                <a16:creationId xmlns:a16="http://schemas.microsoft.com/office/drawing/2014/main" id="{8C02FEBE-D519-0160-E909-31D90CA4E9D1}"/>
              </a:ext>
            </a:extLst>
          </p:cNvPr>
          <p:cNvSpPr>
            <a:spLocks noChangeArrowheads="1"/>
          </p:cNvSpPr>
          <p:nvPr>
            <p:custDataLst>
              <p:tags r:id="rId2"/>
            </p:custDataLst>
          </p:nvPr>
        </p:nvSpPr>
        <p:spPr bwMode="auto">
          <a:xfrm>
            <a:off x="6172200" y="1088902"/>
            <a:ext cx="549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SGRQ général, AMLA administré en monothérapie comparativement à un placebo</a:t>
            </a:r>
          </a:p>
        </p:txBody>
      </p:sp>
      <p:sp>
        <p:nvSpPr>
          <p:cNvPr id="9" name="Rectangle 12">
            <a:extLst>
              <a:ext uri="{FF2B5EF4-FFF2-40B4-BE49-F238E27FC236}">
                <a16:creationId xmlns:a16="http://schemas.microsoft.com/office/drawing/2014/main" id="{6CAD9129-61FD-BAB9-6AA3-E38F9057084C}"/>
              </a:ext>
            </a:extLst>
          </p:cNvPr>
          <p:cNvSpPr>
            <a:spLocks noChangeArrowheads="1"/>
          </p:cNvSpPr>
          <p:nvPr>
            <p:custDataLst>
              <p:tags r:id="rId3"/>
            </p:custDataLst>
          </p:nvPr>
        </p:nvSpPr>
        <p:spPr bwMode="auto">
          <a:xfrm>
            <a:off x="2397760" y="654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endPar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p:txBody>
      </p:sp>
      <p:sp>
        <p:nvSpPr>
          <p:cNvPr id="4" name="Rectangle 2">
            <a:extLst>
              <a:ext uri="{FF2B5EF4-FFF2-40B4-BE49-F238E27FC236}">
                <a16:creationId xmlns:a16="http://schemas.microsoft.com/office/drawing/2014/main" id="{A670BC15-C659-9F33-2989-5B43EE6EA7C5}"/>
              </a:ext>
            </a:extLst>
          </p:cNvPr>
          <p:cNvSpPr>
            <a:spLocks noChangeArrowheads="1"/>
          </p:cNvSpPr>
          <p:nvPr>
            <p:custDataLst>
              <p:tags r:id="rId4"/>
            </p:custDataLst>
          </p:nvPr>
        </p:nvSpPr>
        <p:spPr bwMode="auto">
          <a:xfrm>
            <a:off x="2744551" y="3303337"/>
            <a:ext cx="32496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VEMS général, AMLA administré en monothérapie comparativement à un placebo</a:t>
            </a:r>
          </a:p>
        </p:txBody>
      </p:sp>
      <p:sp>
        <p:nvSpPr>
          <p:cNvPr id="10" name="Rectangle 3">
            <a:extLst>
              <a:ext uri="{FF2B5EF4-FFF2-40B4-BE49-F238E27FC236}">
                <a16:creationId xmlns:a16="http://schemas.microsoft.com/office/drawing/2014/main" id="{648446A3-E95D-E7B1-E0B0-87ABB87FFD6C}"/>
              </a:ext>
            </a:extLst>
          </p:cNvPr>
          <p:cNvSpPr>
            <a:spLocks noChangeArrowheads="1"/>
          </p:cNvSpPr>
          <p:nvPr>
            <p:custDataLst>
              <p:tags r:id="rId5"/>
            </p:custDataLst>
          </p:nvPr>
        </p:nvSpPr>
        <p:spPr bwMode="auto">
          <a:xfrm>
            <a:off x="6096000" y="6833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pic>
        <p:nvPicPr>
          <p:cNvPr id="17" name="Picture 16">
            <a:extLst>
              <a:ext uri="{FF2B5EF4-FFF2-40B4-BE49-F238E27FC236}">
                <a16:creationId xmlns:a16="http://schemas.microsoft.com/office/drawing/2014/main" id="{45F4326E-7C1C-891D-ADE3-1AC766ABABA0}"/>
              </a:ext>
            </a:extLst>
          </p:cNvPr>
          <p:cNvPicPr>
            <a:picLocks noChangeAspect="1"/>
          </p:cNvPicPr>
          <p:nvPr>
            <p:custDataLst>
              <p:tags r:id="rId6"/>
            </p:custDataLst>
          </p:nvPr>
        </p:nvPicPr>
        <p:blipFill>
          <a:blip r:embed="rId11"/>
          <a:stretch>
            <a:fillRect/>
          </a:stretch>
        </p:blipFill>
        <p:spPr>
          <a:xfrm>
            <a:off x="5972175" y="1292469"/>
            <a:ext cx="6034664" cy="2106646"/>
          </a:xfrm>
          <a:prstGeom prst="rect">
            <a:avLst/>
          </a:prstGeom>
        </p:spPr>
      </p:pic>
      <p:pic>
        <p:nvPicPr>
          <p:cNvPr id="19" name="Picture 18">
            <a:extLst>
              <a:ext uri="{FF2B5EF4-FFF2-40B4-BE49-F238E27FC236}">
                <a16:creationId xmlns:a16="http://schemas.microsoft.com/office/drawing/2014/main" id="{5F137705-0DBC-823F-4946-C42CE6190377}"/>
              </a:ext>
            </a:extLst>
          </p:cNvPr>
          <p:cNvPicPr>
            <a:picLocks noChangeAspect="1"/>
          </p:cNvPicPr>
          <p:nvPr>
            <p:custDataLst>
              <p:tags r:id="rId7"/>
            </p:custDataLst>
          </p:nvPr>
        </p:nvPicPr>
        <p:blipFill>
          <a:blip r:embed="rId12"/>
          <a:stretch>
            <a:fillRect/>
          </a:stretch>
        </p:blipFill>
        <p:spPr>
          <a:xfrm>
            <a:off x="2657855" y="3550313"/>
            <a:ext cx="5660196" cy="3249873"/>
          </a:xfrm>
          <a:prstGeom prst="rect">
            <a:avLst/>
          </a:prstGeom>
        </p:spPr>
      </p:pic>
      <p:pic>
        <p:nvPicPr>
          <p:cNvPr id="5" name="Picture 4">
            <a:extLst>
              <a:ext uri="{FF2B5EF4-FFF2-40B4-BE49-F238E27FC236}">
                <a16:creationId xmlns:a16="http://schemas.microsoft.com/office/drawing/2014/main" id="{9E739B8D-8B7F-B1BF-775C-D6D3EE015970}"/>
              </a:ext>
            </a:extLst>
          </p:cNvPr>
          <p:cNvPicPr>
            <a:picLocks noChangeAspect="1"/>
          </p:cNvPicPr>
          <p:nvPr>
            <p:custDataLst>
              <p:tags r:id="rId8"/>
            </p:custDataLst>
          </p:nvPr>
        </p:nvPicPr>
        <p:blipFill>
          <a:blip r:embed="rId13"/>
          <a:stretch>
            <a:fillRect/>
          </a:stretch>
        </p:blipFill>
        <p:spPr>
          <a:xfrm>
            <a:off x="114300" y="1368817"/>
            <a:ext cx="5622100" cy="1790121"/>
          </a:xfrm>
          <a:prstGeom prst="rect">
            <a:avLst/>
          </a:prstGeom>
        </p:spPr>
      </p:pic>
    </p:spTree>
    <p:extLst>
      <p:ext uri="{BB962C8B-B14F-4D97-AF65-F5344CB8AC3E}">
        <p14:creationId xmlns:p14="http://schemas.microsoft.com/office/powerpoint/2010/main" val="3777288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242168-298B-29B3-8EEA-E866B87B5685}"/>
              </a:ext>
            </a:extLst>
          </p:cNvPr>
          <p:cNvGraphicFramePr>
            <a:graphicFrameLocks noGrp="1"/>
          </p:cNvGraphicFramePr>
          <p:nvPr>
            <p:custDataLst>
              <p:tags r:id="rId1"/>
            </p:custDataLst>
          </p:nvPr>
        </p:nvGraphicFramePr>
        <p:xfrm>
          <a:off x="599127" y="1700966"/>
          <a:ext cx="10807411" cy="3260690"/>
        </p:xfrm>
        <a:graphic>
          <a:graphicData uri="http://schemas.openxmlformats.org/drawingml/2006/table">
            <a:tbl>
              <a:tblPr firstRow="1" firstCol="1" bandRow="1"/>
              <a:tblGrid>
                <a:gridCol w="493917">
                  <a:extLst>
                    <a:ext uri="{9D8B030D-6E8A-4147-A177-3AD203B41FA5}">
                      <a16:colId xmlns:a16="http://schemas.microsoft.com/office/drawing/2014/main" val="97289159"/>
                    </a:ext>
                  </a:extLst>
                </a:gridCol>
                <a:gridCol w="771676">
                  <a:extLst>
                    <a:ext uri="{9D8B030D-6E8A-4147-A177-3AD203B41FA5}">
                      <a16:colId xmlns:a16="http://schemas.microsoft.com/office/drawing/2014/main" val="1461505358"/>
                    </a:ext>
                  </a:extLst>
                </a:gridCol>
                <a:gridCol w="700239">
                  <a:extLst>
                    <a:ext uri="{9D8B030D-6E8A-4147-A177-3AD203B41FA5}">
                      <a16:colId xmlns:a16="http://schemas.microsoft.com/office/drawing/2014/main" val="544016893"/>
                    </a:ext>
                  </a:extLst>
                </a:gridCol>
                <a:gridCol w="809776">
                  <a:extLst>
                    <a:ext uri="{9D8B030D-6E8A-4147-A177-3AD203B41FA5}">
                      <a16:colId xmlns:a16="http://schemas.microsoft.com/office/drawing/2014/main" val="1751624229"/>
                    </a:ext>
                  </a:extLst>
                </a:gridCol>
                <a:gridCol w="730401">
                  <a:extLst>
                    <a:ext uri="{9D8B030D-6E8A-4147-A177-3AD203B41FA5}">
                      <a16:colId xmlns:a16="http://schemas.microsoft.com/office/drawing/2014/main" val="2567453085"/>
                    </a:ext>
                  </a:extLst>
                </a:gridCol>
                <a:gridCol w="701826">
                  <a:extLst>
                    <a:ext uri="{9D8B030D-6E8A-4147-A177-3AD203B41FA5}">
                      <a16:colId xmlns:a16="http://schemas.microsoft.com/office/drawing/2014/main" val="4153104467"/>
                    </a:ext>
                  </a:extLst>
                </a:gridCol>
                <a:gridCol w="1796192">
                  <a:extLst>
                    <a:ext uri="{9D8B030D-6E8A-4147-A177-3AD203B41FA5}">
                      <a16:colId xmlns:a16="http://schemas.microsoft.com/office/drawing/2014/main" val="3405105051"/>
                    </a:ext>
                  </a:extLst>
                </a:gridCol>
                <a:gridCol w="570641">
                  <a:extLst>
                    <a:ext uri="{9D8B030D-6E8A-4147-A177-3AD203B41FA5}">
                      <a16:colId xmlns:a16="http://schemas.microsoft.com/office/drawing/2014/main" val="619655034"/>
                    </a:ext>
                  </a:extLst>
                </a:gridCol>
                <a:gridCol w="570641">
                  <a:extLst>
                    <a:ext uri="{9D8B030D-6E8A-4147-A177-3AD203B41FA5}">
                      <a16:colId xmlns:a16="http://schemas.microsoft.com/office/drawing/2014/main" val="2106496373"/>
                    </a:ext>
                  </a:extLst>
                </a:gridCol>
                <a:gridCol w="764316">
                  <a:extLst>
                    <a:ext uri="{9D8B030D-6E8A-4147-A177-3AD203B41FA5}">
                      <a16:colId xmlns:a16="http://schemas.microsoft.com/office/drawing/2014/main" val="3196812658"/>
                    </a:ext>
                  </a:extLst>
                </a:gridCol>
                <a:gridCol w="1510441">
                  <a:extLst>
                    <a:ext uri="{9D8B030D-6E8A-4147-A177-3AD203B41FA5}">
                      <a16:colId xmlns:a16="http://schemas.microsoft.com/office/drawing/2014/main" val="3172451336"/>
                    </a:ext>
                  </a:extLst>
                </a:gridCol>
                <a:gridCol w="623029">
                  <a:extLst>
                    <a:ext uri="{9D8B030D-6E8A-4147-A177-3AD203B41FA5}">
                      <a16:colId xmlns:a16="http://schemas.microsoft.com/office/drawing/2014/main" val="2137891578"/>
                    </a:ext>
                  </a:extLst>
                </a:gridCol>
                <a:gridCol w="764316">
                  <a:extLst>
                    <a:ext uri="{9D8B030D-6E8A-4147-A177-3AD203B41FA5}">
                      <a16:colId xmlns:a16="http://schemas.microsoft.com/office/drawing/2014/main" val="2307595258"/>
                    </a:ext>
                  </a:extLst>
                </a:gridCol>
              </a:tblGrid>
              <a:tr h="189554">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952789251"/>
                  </a:ext>
                </a:extLst>
              </a:tr>
              <a:tr h="130818">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BALA</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6113" marR="46113" marT="46113" marB="4611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91363402"/>
                  </a:ext>
                </a:extLst>
              </a:tr>
              <a:tr h="204924">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changement par rapport aux données de référence</a:t>
                      </a:r>
                    </a:p>
                  </a:txBody>
                  <a:tcPr marL="61483" marR="61483" marT="46113" marB="61483"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lnL w="12700" cmpd="sng">
                      <a:noFill/>
                      <a:prstDash val="solid"/>
                    </a:lnL>
                    <a:lnT w="19050" cap="flat" cmpd="sng" algn="ctr">
                      <a:solidFill>
                        <a:srgbClr val="FFFFFF"/>
                      </a:solidFill>
                      <a:prstDash val="solid"/>
                      <a:round/>
                      <a:headEnd type="none" w="med" len="med"/>
                      <a:tailEnd type="none" w="med" len="med"/>
                    </a:lnT>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72659566"/>
                  </a:ext>
                </a:extLst>
              </a:tr>
              <a:tr h="38611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17</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5 884</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5 513</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2,31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(3,09 moins élevée à 1,54 moins élevée)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38116"/>
                  </a:ext>
                </a:extLst>
              </a:tr>
              <a:tr h="204924">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a:t>
                      </a:r>
                    </a:p>
                  </a:txBody>
                  <a:tcPr marL="61483" marR="61483" marT="46113" marB="6148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81602381"/>
                  </a:ext>
                </a:extLst>
              </a:tr>
              <a:tr h="38611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468/930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 (50,3 %) </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369/941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 (39,2 %) </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RC 1,58</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(1,32 à 1,90)</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113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68 de plus à 159 de plus)</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920622"/>
                  </a:ext>
                </a:extLst>
              </a:tr>
              <a:tr h="204924">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(L), changement par rapport aux données de référence</a:t>
                      </a:r>
                    </a:p>
                  </a:txBody>
                  <a:tcPr marL="61483" marR="61483" marT="46113" marB="6148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28935678"/>
                  </a:ext>
                </a:extLst>
              </a:tr>
              <a:tr h="425588">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3 041</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3 084</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0,073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(0,048 plus élevée à 0,098 plus élevée)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61483" marR="61483" marT="61483" marB="614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749402"/>
                  </a:ext>
                </a:extLst>
              </a:tr>
            </a:tbl>
          </a:graphicData>
        </a:graphic>
      </p:graphicFrame>
      <p:sp>
        <p:nvSpPr>
          <p:cNvPr id="4" name="Rectangle 1">
            <a:extLst>
              <a:ext uri="{FF2B5EF4-FFF2-40B4-BE49-F238E27FC236}">
                <a16:creationId xmlns:a16="http://schemas.microsoft.com/office/drawing/2014/main" id="{E3A04F7D-6BC2-B467-FB4E-98F6BF518152}"/>
              </a:ext>
            </a:extLst>
          </p:cNvPr>
          <p:cNvSpPr>
            <a:spLocks noChangeArrowheads="1"/>
          </p:cNvSpPr>
          <p:nvPr>
            <p:custDataLst>
              <p:tags r:id="rId2"/>
            </p:custDataLst>
          </p:nvPr>
        </p:nvSpPr>
        <p:spPr bwMode="auto">
          <a:xfrm>
            <a:off x="599126" y="1302180"/>
            <a:ext cx="3228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1" i="0" u="none" strike="noStrike" cap="none"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sym typeface="Arial"/>
              </a:rPr>
              <a:t>GRADE : BALA administré en monothérapie comparativement à un placebo</a:t>
            </a:r>
          </a:p>
        </p:txBody>
      </p:sp>
      <p:sp>
        <p:nvSpPr>
          <p:cNvPr id="6" name="TextBox 5">
            <a:extLst>
              <a:ext uri="{FF2B5EF4-FFF2-40B4-BE49-F238E27FC236}">
                <a16:creationId xmlns:a16="http://schemas.microsoft.com/office/drawing/2014/main" id="{57B9A425-ED33-8C1C-BB32-8717F14379B2}"/>
              </a:ext>
            </a:extLst>
          </p:cNvPr>
          <p:cNvSpPr txBox="1"/>
          <p:nvPr>
            <p:custDataLst>
              <p:tags r:id="rId3"/>
            </p:custDataLst>
          </p:nvPr>
        </p:nvSpPr>
        <p:spPr>
          <a:xfrm>
            <a:off x="599125" y="5015113"/>
            <a:ext cx="83835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000" b="1"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IC :</a:t>
            </a:r>
            <a:r>
              <a:rPr kumimoji="0" lang="fr-CA" sz="1000" b="0"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intervalle de confiance; </a:t>
            </a:r>
            <a:r>
              <a:rPr kumimoji="0" lang="fr-CA" sz="1000" b="1"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DM :</a:t>
            </a:r>
            <a:r>
              <a:rPr kumimoji="0" lang="fr-CA" sz="1000" b="0"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différence moyenne; </a:t>
            </a:r>
            <a:r>
              <a:rPr kumimoji="0" lang="fr-CA" sz="1000" b="1"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RC :</a:t>
            </a:r>
            <a:r>
              <a:rPr kumimoji="0" lang="fr-CA" sz="1000" b="0"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a:sym typeface="Arial"/>
              </a:rPr>
              <a:t> rapports des cotes; a. Hétérogénéité significative, I2 ≥ 50 %; b. Trois ECR ont déclaré ce résultat; </a:t>
            </a:r>
            <a:r>
              <a:rPr kumimoji="0" lang="fr-CA" sz="1000" b="0" i="0" u="none" strike="noStrike" cap="none" normalizeH="0" baseline="0" noProof="0" dirty="0" err="1">
                <a:ln>
                  <a:noFill/>
                </a:ln>
                <a:solidFill>
                  <a:srgbClr val="000000"/>
                </a:solidFill>
                <a:effectLst/>
                <a:uLnTx/>
                <a:uFillTx/>
                <a:latin typeface="Arial Narrow" panose="020B0606020202030204" pitchFamily="34" charset="0"/>
                <a:ea typeface="Times New Roman" panose="02020603050405020304" pitchFamily="18" charset="0"/>
                <a:cs typeface="Calibri" panose="020F0502020204030204" pitchFamily="34" charset="0"/>
                <a:sym typeface="Arial"/>
              </a:rPr>
              <a:t>Kew_et</a:t>
            </a:r>
            <a:r>
              <a:rPr kumimoji="0" lang="fr-CA" sz="1000" b="0" i="0" u="none" strike="noStrike" cap="none"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Calibri" panose="020F0502020204030204" pitchFamily="34" charset="0"/>
                <a:sym typeface="Arial"/>
              </a:rPr>
              <a:t> coll. 2013</a:t>
            </a:r>
          </a:p>
        </p:txBody>
      </p:sp>
    </p:spTree>
    <p:extLst>
      <p:ext uri="{BB962C8B-B14F-4D97-AF65-F5344CB8AC3E}">
        <p14:creationId xmlns:p14="http://schemas.microsoft.com/office/powerpoint/2010/main" val="1557014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BC4E13D-AE11-F541-BB80-F0D9286B57A6}"/>
              </a:ext>
            </a:extLst>
          </p:cNvPr>
          <p:cNvSpPr>
            <a:spLocks noChangeArrowheads="1"/>
          </p:cNvSpPr>
          <p:nvPr>
            <p:custDataLst>
              <p:tags r:id="rId1"/>
            </p:custDataLst>
          </p:nvPr>
        </p:nvSpPr>
        <p:spPr bwMode="auto">
          <a:xfrm>
            <a:off x="213360" y="1135945"/>
            <a:ext cx="594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SGRQ général, BALA administré en monothérapie comparativement à un placebo</a:t>
            </a:r>
          </a:p>
        </p:txBody>
      </p:sp>
      <p:sp>
        <p:nvSpPr>
          <p:cNvPr id="3" name="Rectangle 3">
            <a:extLst>
              <a:ext uri="{FF2B5EF4-FFF2-40B4-BE49-F238E27FC236}">
                <a16:creationId xmlns:a16="http://schemas.microsoft.com/office/drawing/2014/main" id="{EDBDEA9C-EAC3-D77F-DF12-7087DC4E32B1}"/>
              </a:ext>
            </a:extLst>
          </p:cNvPr>
          <p:cNvSpPr>
            <a:spLocks noChangeArrowheads="1"/>
          </p:cNvSpPr>
          <p:nvPr>
            <p:custDataLst>
              <p:tags r:id="rId2"/>
            </p:custDataLst>
          </p:nvPr>
        </p:nvSpPr>
        <p:spPr bwMode="auto">
          <a:xfrm>
            <a:off x="213360" y="3896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8">
            <a:extLst>
              <a:ext uri="{FF2B5EF4-FFF2-40B4-BE49-F238E27FC236}">
                <a16:creationId xmlns:a16="http://schemas.microsoft.com/office/drawing/2014/main" id="{8C02FEBE-D519-0160-E909-31D90CA4E9D1}"/>
              </a:ext>
            </a:extLst>
          </p:cNvPr>
          <p:cNvSpPr>
            <a:spLocks noChangeArrowheads="1"/>
          </p:cNvSpPr>
          <p:nvPr>
            <p:custDataLst>
              <p:tags r:id="rId3"/>
            </p:custDataLst>
          </p:nvPr>
        </p:nvSpPr>
        <p:spPr bwMode="auto">
          <a:xfrm>
            <a:off x="6248400" y="1135945"/>
            <a:ext cx="549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Répondants au SGRQ général, BALA administré en monothérapie comparativement à un placebo</a:t>
            </a:r>
          </a:p>
        </p:txBody>
      </p:sp>
      <p:sp>
        <p:nvSpPr>
          <p:cNvPr id="7" name="Rectangle 9">
            <a:extLst>
              <a:ext uri="{FF2B5EF4-FFF2-40B4-BE49-F238E27FC236}">
                <a16:creationId xmlns:a16="http://schemas.microsoft.com/office/drawing/2014/main" id="{8C7EFE46-F295-90EC-0B51-757FF7AB540D}"/>
              </a:ext>
            </a:extLst>
          </p:cNvPr>
          <p:cNvSpPr>
            <a:spLocks noChangeArrowheads="1"/>
          </p:cNvSpPr>
          <p:nvPr>
            <p:custDataLst>
              <p:tags r:id="rId4"/>
            </p:custDataLst>
          </p:nvPr>
        </p:nvSpPr>
        <p:spPr bwMode="auto">
          <a:xfrm>
            <a:off x="7741920" y="3948103"/>
            <a:ext cx="10698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sp>
        <p:nvSpPr>
          <p:cNvPr id="9" name="Rectangle 12">
            <a:extLst>
              <a:ext uri="{FF2B5EF4-FFF2-40B4-BE49-F238E27FC236}">
                <a16:creationId xmlns:a16="http://schemas.microsoft.com/office/drawing/2014/main" id="{6CAD9129-61FD-BAB9-6AA3-E38F9057084C}"/>
              </a:ext>
            </a:extLst>
          </p:cNvPr>
          <p:cNvSpPr>
            <a:spLocks noChangeArrowheads="1"/>
          </p:cNvSpPr>
          <p:nvPr>
            <p:custDataLst>
              <p:tags r:id="rId5"/>
            </p:custDataLst>
          </p:nvPr>
        </p:nvSpPr>
        <p:spPr bwMode="auto">
          <a:xfrm>
            <a:off x="2397760" y="654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endPar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p:txBody>
      </p:sp>
      <p:sp>
        <p:nvSpPr>
          <p:cNvPr id="4" name="Rectangle 2">
            <a:extLst>
              <a:ext uri="{FF2B5EF4-FFF2-40B4-BE49-F238E27FC236}">
                <a16:creationId xmlns:a16="http://schemas.microsoft.com/office/drawing/2014/main" id="{A670BC15-C659-9F33-2989-5B43EE6EA7C5}"/>
              </a:ext>
            </a:extLst>
          </p:cNvPr>
          <p:cNvSpPr>
            <a:spLocks noChangeArrowheads="1"/>
          </p:cNvSpPr>
          <p:nvPr>
            <p:custDataLst>
              <p:tags r:id="rId6"/>
            </p:custDataLst>
          </p:nvPr>
        </p:nvSpPr>
        <p:spPr bwMode="auto">
          <a:xfrm>
            <a:off x="6248400" y="3580648"/>
            <a:ext cx="3453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VEMS (ml) général, BALA administré en monothérapie comparativement à un placebo</a:t>
            </a:r>
          </a:p>
        </p:txBody>
      </p:sp>
      <p:sp>
        <p:nvSpPr>
          <p:cNvPr id="10" name="Rectangle 3">
            <a:extLst>
              <a:ext uri="{FF2B5EF4-FFF2-40B4-BE49-F238E27FC236}">
                <a16:creationId xmlns:a16="http://schemas.microsoft.com/office/drawing/2014/main" id="{648446A3-E95D-E7B1-E0B0-87ABB87FFD6C}"/>
              </a:ext>
            </a:extLst>
          </p:cNvPr>
          <p:cNvSpPr>
            <a:spLocks noChangeArrowheads="1"/>
          </p:cNvSpPr>
          <p:nvPr>
            <p:custDataLst>
              <p:tags r:id="rId7"/>
            </p:custDataLst>
          </p:nvPr>
        </p:nvSpPr>
        <p:spPr bwMode="auto">
          <a:xfrm>
            <a:off x="6096000" y="6833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pic>
        <p:nvPicPr>
          <p:cNvPr id="12" name="Picture 11">
            <a:extLst>
              <a:ext uri="{FF2B5EF4-FFF2-40B4-BE49-F238E27FC236}">
                <a16:creationId xmlns:a16="http://schemas.microsoft.com/office/drawing/2014/main" id="{81871C48-A2E7-6FC2-27D4-321B8EE304DB}"/>
              </a:ext>
            </a:extLst>
          </p:cNvPr>
          <p:cNvPicPr>
            <a:picLocks noChangeAspect="1"/>
          </p:cNvPicPr>
          <p:nvPr>
            <p:custDataLst>
              <p:tags r:id="rId8"/>
            </p:custDataLst>
          </p:nvPr>
        </p:nvPicPr>
        <p:blipFill>
          <a:blip r:embed="rId13"/>
          <a:stretch>
            <a:fillRect/>
          </a:stretch>
        </p:blipFill>
        <p:spPr>
          <a:xfrm>
            <a:off x="121920" y="1382532"/>
            <a:ext cx="5764530" cy="3509441"/>
          </a:xfrm>
          <a:prstGeom prst="rect">
            <a:avLst/>
          </a:prstGeom>
        </p:spPr>
      </p:pic>
      <p:pic>
        <p:nvPicPr>
          <p:cNvPr id="16" name="Picture 15">
            <a:extLst>
              <a:ext uri="{FF2B5EF4-FFF2-40B4-BE49-F238E27FC236}">
                <a16:creationId xmlns:a16="http://schemas.microsoft.com/office/drawing/2014/main" id="{1840D3F1-5CC6-4E37-8C41-94713CBC9B00}"/>
              </a:ext>
            </a:extLst>
          </p:cNvPr>
          <p:cNvPicPr>
            <a:picLocks noChangeAspect="1"/>
          </p:cNvPicPr>
          <p:nvPr>
            <p:custDataLst>
              <p:tags r:id="rId9"/>
            </p:custDataLst>
          </p:nvPr>
        </p:nvPicPr>
        <p:blipFill>
          <a:blip r:embed="rId14"/>
          <a:stretch>
            <a:fillRect/>
          </a:stretch>
        </p:blipFill>
        <p:spPr>
          <a:xfrm>
            <a:off x="6096000" y="3983160"/>
            <a:ext cx="5724586" cy="2079305"/>
          </a:xfrm>
          <a:prstGeom prst="rect">
            <a:avLst/>
          </a:prstGeom>
        </p:spPr>
      </p:pic>
      <p:pic>
        <p:nvPicPr>
          <p:cNvPr id="8" name="Picture 7">
            <a:extLst>
              <a:ext uri="{FF2B5EF4-FFF2-40B4-BE49-F238E27FC236}">
                <a16:creationId xmlns:a16="http://schemas.microsoft.com/office/drawing/2014/main" id="{7A8998EC-D81D-C5DC-6AA3-00A1A05DB08D}"/>
              </a:ext>
            </a:extLst>
          </p:cNvPr>
          <p:cNvPicPr>
            <a:picLocks noChangeAspect="1"/>
          </p:cNvPicPr>
          <p:nvPr>
            <p:custDataLst>
              <p:tags r:id="rId10"/>
            </p:custDataLst>
          </p:nvPr>
        </p:nvPicPr>
        <p:blipFill>
          <a:blip r:embed="rId15"/>
          <a:stretch>
            <a:fillRect/>
          </a:stretch>
        </p:blipFill>
        <p:spPr>
          <a:xfrm>
            <a:off x="6087427" y="1447921"/>
            <a:ext cx="5882640" cy="1389724"/>
          </a:xfrm>
          <a:prstGeom prst="rect">
            <a:avLst/>
          </a:prstGeom>
        </p:spPr>
      </p:pic>
    </p:spTree>
    <p:extLst>
      <p:ext uri="{BB962C8B-B14F-4D97-AF65-F5344CB8AC3E}">
        <p14:creationId xmlns:p14="http://schemas.microsoft.com/office/powerpoint/2010/main" val="32431684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5E88E8-0E87-5E42-2B8B-A9AEFE3846E1}"/>
              </a:ext>
            </a:extLst>
          </p:cNvPr>
          <p:cNvGraphicFramePr>
            <a:graphicFrameLocks noGrp="1"/>
          </p:cNvGraphicFramePr>
          <p:nvPr>
            <p:custDataLst>
              <p:tags r:id="rId1"/>
            </p:custDataLst>
          </p:nvPr>
        </p:nvGraphicFramePr>
        <p:xfrm>
          <a:off x="690880" y="1559265"/>
          <a:ext cx="10442086" cy="3957415"/>
        </p:xfrm>
        <a:graphic>
          <a:graphicData uri="http://schemas.openxmlformats.org/drawingml/2006/table">
            <a:tbl>
              <a:tblPr firstRow="1" firstCol="1" bandRow="1"/>
              <a:tblGrid>
                <a:gridCol w="608162">
                  <a:extLst>
                    <a:ext uri="{9D8B030D-6E8A-4147-A177-3AD203B41FA5}">
                      <a16:colId xmlns:a16="http://schemas.microsoft.com/office/drawing/2014/main" val="4138337185"/>
                    </a:ext>
                  </a:extLst>
                </a:gridCol>
                <a:gridCol w="774700">
                  <a:extLst>
                    <a:ext uri="{9D8B030D-6E8A-4147-A177-3AD203B41FA5}">
                      <a16:colId xmlns:a16="http://schemas.microsoft.com/office/drawing/2014/main" val="1388038933"/>
                    </a:ext>
                  </a:extLst>
                </a:gridCol>
                <a:gridCol w="732441">
                  <a:extLst>
                    <a:ext uri="{9D8B030D-6E8A-4147-A177-3AD203B41FA5}">
                      <a16:colId xmlns:a16="http://schemas.microsoft.com/office/drawing/2014/main" val="3770453370"/>
                    </a:ext>
                  </a:extLst>
                </a:gridCol>
                <a:gridCol w="658995">
                  <a:extLst>
                    <a:ext uri="{9D8B030D-6E8A-4147-A177-3AD203B41FA5}">
                      <a16:colId xmlns:a16="http://schemas.microsoft.com/office/drawing/2014/main" val="366901623"/>
                    </a:ext>
                  </a:extLst>
                </a:gridCol>
                <a:gridCol w="597832">
                  <a:extLst>
                    <a:ext uri="{9D8B030D-6E8A-4147-A177-3AD203B41FA5}">
                      <a16:colId xmlns:a16="http://schemas.microsoft.com/office/drawing/2014/main" val="1457188007"/>
                    </a:ext>
                  </a:extLst>
                </a:gridCol>
                <a:gridCol w="576128">
                  <a:extLst>
                    <a:ext uri="{9D8B030D-6E8A-4147-A177-3AD203B41FA5}">
                      <a16:colId xmlns:a16="http://schemas.microsoft.com/office/drawing/2014/main" val="2271282493"/>
                    </a:ext>
                  </a:extLst>
                </a:gridCol>
                <a:gridCol w="1330027">
                  <a:extLst>
                    <a:ext uri="{9D8B030D-6E8A-4147-A177-3AD203B41FA5}">
                      <a16:colId xmlns:a16="http://schemas.microsoft.com/office/drawing/2014/main" val="1405612173"/>
                    </a:ext>
                  </a:extLst>
                </a:gridCol>
                <a:gridCol w="785269">
                  <a:extLst>
                    <a:ext uri="{9D8B030D-6E8A-4147-A177-3AD203B41FA5}">
                      <a16:colId xmlns:a16="http://schemas.microsoft.com/office/drawing/2014/main" val="4012598306"/>
                    </a:ext>
                  </a:extLst>
                </a:gridCol>
                <a:gridCol w="785269">
                  <a:extLst>
                    <a:ext uri="{9D8B030D-6E8A-4147-A177-3AD203B41FA5}">
                      <a16:colId xmlns:a16="http://schemas.microsoft.com/office/drawing/2014/main" val="3495230016"/>
                    </a:ext>
                  </a:extLst>
                </a:gridCol>
                <a:gridCol w="739775">
                  <a:extLst>
                    <a:ext uri="{9D8B030D-6E8A-4147-A177-3AD203B41FA5}">
                      <a16:colId xmlns:a16="http://schemas.microsoft.com/office/drawing/2014/main" val="2005509600"/>
                    </a:ext>
                  </a:extLst>
                </a:gridCol>
                <a:gridCol w="1381125">
                  <a:extLst>
                    <a:ext uri="{9D8B030D-6E8A-4147-A177-3AD203B41FA5}">
                      <a16:colId xmlns:a16="http://schemas.microsoft.com/office/drawing/2014/main" val="4048363091"/>
                    </a:ext>
                  </a:extLst>
                </a:gridCol>
                <a:gridCol w="767513">
                  <a:extLst>
                    <a:ext uri="{9D8B030D-6E8A-4147-A177-3AD203B41FA5}">
                      <a16:colId xmlns:a16="http://schemas.microsoft.com/office/drawing/2014/main" val="1052571192"/>
                    </a:ext>
                  </a:extLst>
                </a:gridCol>
                <a:gridCol w="704850">
                  <a:extLst>
                    <a:ext uri="{9D8B030D-6E8A-4147-A177-3AD203B41FA5}">
                      <a16:colId xmlns:a16="http://schemas.microsoft.com/office/drawing/2014/main" val="3941431976"/>
                    </a:ext>
                  </a:extLst>
                </a:gridCol>
              </a:tblGrid>
              <a:tr h="28250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1856948095"/>
                  </a:ext>
                </a:extLst>
              </a:tr>
              <a:tr h="429474">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05895990"/>
                  </a:ext>
                </a:extLst>
              </a:tr>
              <a:tr h="25865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 : Changement par rapport aux données de référence, 3 à 12 mois</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796053754"/>
                  </a:ext>
                </a:extLst>
              </a:tr>
              <a:tr h="48896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9 039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8 095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 </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(0,13 moins élevée à 0,13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357225"/>
                  </a:ext>
                </a:extLst>
              </a:tr>
              <a:tr h="25865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 Changement par rapport aux données de référence, 3 à 12 mois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04698852"/>
                  </a:ext>
                </a:extLst>
              </a:tr>
              <a:tr h="48896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10 831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9 958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0,12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(0,46 moins élevée à 0,7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85950"/>
                  </a:ext>
                </a:extLst>
              </a:tr>
              <a:tr h="25865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SRGQ : 3 à 12 mois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348730666"/>
                  </a:ext>
                </a:extLst>
              </a:tr>
              <a:tr h="48896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3 703/8 241 (44,9 %)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3 966/8 577 (46,2 %)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(0,95 à 1,06)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23 de moins à 28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861110"/>
                  </a:ext>
                </a:extLst>
              </a:tr>
              <a:tr h="25865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 Changement par rapport aux données de référence, 3 à 12 mois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61678417"/>
                  </a:ext>
                </a:extLst>
              </a:tr>
              <a:tr h="48896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7 754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7 656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DM 0,01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(0,02 moins élevée à 0,04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574906"/>
                  </a:ext>
                </a:extLst>
              </a:tr>
            </a:tbl>
          </a:graphicData>
        </a:graphic>
      </p:graphicFrame>
      <p:sp>
        <p:nvSpPr>
          <p:cNvPr id="4" name="TextBox 3">
            <a:extLst>
              <a:ext uri="{FF2B5EF4-FFF2-40B4-BE49-F238E27FC236}">
                <a16:creationId xmlns:a16="http://schemas.microsoft.com/office/drawing/2014/main" id="{18088E07-B59F-202E-BCBD-959AEC0008D5}"/>
              </a:ext>
            </a:extLst>
          </p:cNvPr>
          <p:cNvSpPr txBox="1"/>
          <p:nvPr>
            <p:custDataLst>
              <p:tags r:id="rId2"/>
            </p:custDataLst>
          </p:nvPr>
        </p:nvSpPr>
        <p:spPr>
          <a:xfrm>
            <a:off x="690880" y="5676219"/>
            <a:ext cx="8506908" cy="185372"/>
          </a:xfrm>
          <a:prstGeom prst="rect">
            <a:avLst/>
          </a:prstGeom>
          <a:noFill/>
        </p:spPr>
        <p:txBody>
          <a:bodyPr wrap="square">
            <a:spAutoFit/>
          </a:bodyPr>
          <a:lstStyle/>
          <a:p>
            <a:pPr>
              <a:lnSpc>
                <a:spcPts val="700"/>
              </a:lnSpc>
            </a:pPr>
            <a:r>
              <a:rPr lang="fr-CA" sz="9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IC :</a:t>
            </a:r>
            <a:r>
              <a:rPr lang="fr-CA" sz="9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intervalle de confiance; </a:t>
            </a:r>
            <a:r>
              <a:rPr lang="fr-CA" sz="9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9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différence moyenne; </a:t>
            </a:r>
            <a:r>
              <a:rPr lang="fr-CA" sz="9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RR :</a:t>
            </a:r>
            <a:r>
              <a:rPr lang="fr-CA" sz="9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risque relatif; a. Hétérogénéité significative, I2 &gt; 50 %; b. Larges intervalles de confiance; c. Graphique en entonnoir asymétrique</a:t>
            </a:r>
          </a:p>
        </p:txBody>
      </p:sp>
      <p:sp>
        <p:nvSpPr>
          <p:cNvPr id="3" name="TextBox 2">
            <a:extLst>
              <a:ext uri="{FF2B5EF4-FFF2-40B4-BE49-F238E27FC236}">
                <a16:creationId xmlns:a16="http://schemas.microsoft.com/office/drawing/2014/main" id="{95A4E4C9-C3D0-03E8-564F-66A521EA4023}"/>
              </a:ext>
            </a:extLst>
          </p:cNvPr>
          <p:cNvSpPr txBox="1"/>
          <p:nvPr>
            <p:custDataLst>
              <p:tags r:id="rId3"/>
            </p:custDataLst>
          </p:nvPr>
        </p:nvSpPr>
        <p:spPr>
          <a:xfrm>
            <a:off x="787662" y="1181209"/>
            <a:ext cx="397287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sz="1200" b="1" dirty="0">
                <a:latin typeface="Arial Narrow" panose="020B0606020202030204" pitchFamily="34" charset="0"/>
                <a:ea typeface="Times New Roman" panose="02020603050405020304" pitchFamily="18" charset="0"/>
                <a:cs typeface="Times New Roman" panose="02020603050405020304" pitchFamily="18" charset="0"/>
              </a:rPr>
              <a:t>GRADE : </a:t>
            </a:r>
            <a:r>
              <a:rPr kumimoji="0" lang="fr-CA" sz="12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AMLA administré en monothérapie comparativement à un BALA administré en monothérapie</a:t>
            </a:r>
          </a:p>
        </p:txBody>
      </p:sp>
    </p:spTree>
    <p:extLst>
      <p:ext uri="{BB962C8B-B14F-4D97-AF65-F5344CB8AC3E}">
        <p14:creationId xmlns:p14="http://schemas.microsoft.com/office/powerpoint/2010/main" val="38443166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BC4E13D-AE11-F541-BB80-F0D9286B57A6}"/>
              </a:ext>
            </a:extLst>
          </p:cNvPr>
          <p:cNvSpPr>
            <a:spLocks noChangeArrowheads="1"/>
          </p:cNvSpPr>
          <p:nvPr>
            <p:custDataLst>
              <p:tags r:id="rId1"/>
            </p:custDataLst>
          </p:nvPr>
        </p:nvSpPr>
        <p:spPr bwMode="auto">
          <a:xfrm>
            <a:off x="213360" y="1024562"/>
            <a:ext cx="594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TDI général, changement par rapport aux données de référence, AMLA administré en monothérapie comparativement à un BALA administré en monothérapie</a:t>
            </a:r>
          </a:p>
        </p:txBody>
      </p:sp>
      <p:pic>
        <p:nvPicPr>
          <p:cNvPr id="2049" name="Picture 4" descr="Table&#10;&#10;Description automatically generated">
            <a:extLst>
              <a:ext uri="{FF2B5EF4-FFF2-40B4-BE49-F238E27FC236}">
                <a16:creationId xmlns:a16="http://schemas.microsoft.com/office/drawing/2014/main" id="{2EFFA8D6-F1C4-B7EF-32FB-D2FF08E0DADB}"/>
              </a:ext>
            </a:extLst>
          </p:cNvPr>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213360" y="1483995"/>
            <a:ext cx="5648957" cy="2293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DBDEA9C-EAC3-D77F-DF12-7087DC4E32B1}"/>
              </a:ext>
            </a:extLst>
          </p:cNvPr>
          <p:cNvSpPr>
            <a:spLocks noChangeArrowheads="1"/>
          </p:cNvSpPr>
          <p:nvPr>
            <p:custDataLst>
              <p:tags r:id="rId3"/>
            </p:custDataLst>
          </p:nvPr>
        </p:nvSpPr>
        <p:spPr bwMode="auto">
          <a:xfrm>
            <a:off x="213360" y="3896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8">
            <a:extLst>
              <a:ext uri="{FF2B5EF4-FFF2-40B4-BE49-F238E27FC236}">
                <a16:creationId xmlns:a16="http://schemas.microsoft.com/office/drawing/2014/main" id="{8C02FEBE-D519-0160-E909-31D90CA4E9D1}"/>
              </a:ext>
            </a:extLst>
          </p:cNvPr>
          <p:cNvSpPr>
            <a:spLocks noChangeArrowheads="1"/>
          </p:cNvSpPr>
          <p:nvPr>
            <p:custDataLst>
              <p:tags r:id="rId4"/>
            </p:custDataLst>
          </p:nvPr>
        </p:nvSpPr>
        <p:spPr bwMode="auto">
          <a:xfrm>
            <a:off x="6248400" y="1024562"/>
            <a:ext cx="5496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général, changement par rapport aux données de référence, AMLA administré en monothérapie comparativement à un BALA administré en monothérapie</a:t>
            </a:r>
          </a:p>
        </p:txBody>
      </p:sp>
      <p:pic>
        <p:nvPicPr>
          <p:cNvPr id="2055" name="Picture 5" descr="Table&#10;&#10;Description automatically generated">
            <a:extLst>
              <a:ext uri="{FF2B5EF4-FFF2-40B4-BE49-F238E27FC236}">
                <a16:creationId xmlns:a16="http://schemas.microsoft.com/office/drawing/2014/main" id="{D20257B4-9B8F-ABEE-806B-EC368521BE08}"/>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6137558" y="1414720"/>
            <a:ext cx="5496560" cy="2513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8C7EFE46-F295-90EC-0B51-757FF7AB540D}"/>
              </a:ext>
            </a:extLst>
          </p:cNvPr>
          <p:cNvSpPr>
            <a:spLocks noChangeArrowheads="1"/>
          </p:cNvSpPr>
          <p:nvPr>
            <p:custDataLst>
              <p:tags r:id="rId6"/>
            </p:custDataLst>
          </p:nvPr>
        </p:nvSpPr>
        <p:spPr bwMode="auto">
          <a:xfrm>
            <a:off x="7741920" y="3948103"/>
            <a:ext cx="10698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
        <p:nvSpPr>
          <p:cNvPr id="8" name="Rectangle 11">
            <a:extLst>
              <a:ext uri="{FF2B5EF4-FFF2-40B4-BE49-F238E27FC236}">
                <a16:creationId xmlns:a16="http://schemas.microsoft.com/office/drawing/2014/main" id="{7C5DD0AB-1323-8D9D-5BB7-C6E65DB6F051}"/>
              </a:ext>
            </a:extLst>
          </p:cNvPr>
          <p:cNvSpPr>
            <a:spLocks noChangeArrowheads="1"/>
          </p:cNvSpPr>
          <p:nvPr>
            <p:custDataLst>
              <p:tags r:id="rId7"/>
            </p:custDataLst>
          </p:nvPr>
        </p:nvSpPr>
        <p:spPr bwMode="auto">
          <a:xfrm>
            <a:off x="187960" y="3861742"/>
            <a:ext cx="47040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SGRQ général, AMLA administré en monothérapie comparativement à un BALA administré en monothérapie</a:t>
            </a:r>
          </a:p>
        </p:txBody>
      </p:sp>
      <p:pic>
        <p:nvPicPr>
          <p:cNvPr id="2058" name="Picture 8" descr="Table&#10;&#10;Description automatically generated">
            <a:extLst>
              <a:ext uri="{FF2B5EF4-FFF2-40B4-BE49-F238E27FC236}">
                <a16:creationId xmlns:a16="http://schemas.microsoft.com/office/drawing/2014/main" id="{A894CFF9-9941-1BCA-3FBA-366935CEB66F}"/>
              </a:ext>
            </a:extLst>
          </p:cNvPr>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187960" y="4280861"/>
            <a:ext cx="5425436" cy="20113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6CAD9129-61FD-BAB9-6AA3-E38F9057084C}"/>
              </a:ext>
            </a:extLst>
          </p:cNvPr>
          <p:cNvSpPr>
            <a:spLocks noChangeArrowheads="1"/>
          </p:cNvSpPr>
          <p:nvPr>
            <p:custDataLst>
              <p:tags r:id="rId9"/>
            </p:custDataLst>
          </p:nvPr>
        </p:nvSpPr>
        <p:spPr bwMode="auto">
          <a:xfrm>
            <a:off x="2397760" y="654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b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br>
            <a:b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br>
            <a:endPar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A670BC15-C659-9F33-2989-5B43EE6EA7C5}"/>
              </a:ext>
            </a:extLst>
          </p:cNvPr>
          <p:cNvSpPr>
            <a:spLocks noChangeArrowheads="1"/>
          </p:cNvSpPr>
          <p:nvPr>
            <p:custDataLst>
              <p:tags r:id="rId10"/>
            </p:custDataLst>
          </p:nvPr>
        </p:nvSpPr>
        <p:spPr bwMode="auto">
          <a:xfrm>
            <a:off x="6096000" y="3859528"/>
            <a:ext cx="53495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VEMS général, changement par rapport aux données de référence,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AMLA administré en monothérapie comparativement à un BALA administré en monothérapie</a:t>
            </a:r>
          </a:p>
        </p:txBody>
      </p:sp>
      <p:pic>
        <p:nvPicPr>
          <p:cNvPr id="5" name="Picture 9" descr="Table&#10;&#10;Description automatically generated">
            <a:extLst>
              <a:ext uri="{FF2B5EF4-FFF2-40B4-BE49-F238E27FC236}">
                <a16:creationId xmlns:a16="http://schemas.microsoft.com/office/drawing/2014/main" id="{D4F1FA81-6EB4-AB06-54A6-FD84D61E5D29}"/>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6101078" y="4271096"/>
            <a:ext cx="5943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648446A3-E95D-E7B1-E0B0-87ABB87FFD6C}"/>
              </a:ext>
            </a:extLst>
          </p:cNvPr>
          <p:cNvSpPr>
            <a:spLocks noChangeArrowheads="1"/>
          </p:cNvSpPr>
          <p:nvPr>
            <p:custDataLst>
              <p:tags r:id="rId12"/>
            </p:custDataLst>
          </p:nvPr>
        </p:nvSpPr>
        <p:spPr bwMode="auto">
          <a:xfrm>
            <a:off x="6096000" y="6833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Tree>
    <p:extLst>
      <p:ext uri="{BB962C8B-B14F-4D97-AF65-F5344CB8AC3E}">
        <p14:creationId xmlns:p14="http://schemas.microsoft.com/office/powerpoint/2010/main" val="30225565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92887" y="283096"/>
            <a:ext cx="9109872"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extLst>
              <p:ext uri="{D42A27DB-BD31-4B8C-83A1-F6EECF244321}">
                <p14:modId xmlns:p14="http://schemas.microsoft.com/office/powerpoint/2010/main" val="1870459880"/>
              </p:ext>
            </p:extLst>
          </p:nvPr>
        </p:nvGraphicFramePr>
        <p:xfrm>
          <a:off x="869315" y="936725"/>
          <a:ext cx="10453370" cy="526443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300" b="1" i="0" u="none" strike="noStrike" cap="none" dirty="0">
                          <a:solidFill>
                            <a:schemeClr val="tx1"/>
                          </a:solidFill>
                          <a:effectLst/>
                          <a:latin typeface="+mn-lt"/>
                          <a:ea typeface="+mn-ea"/>
                          <a:cs typeface="+mn-cs"/>
                          <a:sym typeface="Arial"/>
                        </a:rPr>
                        <a:t>P.1.B.   Chez les personnes ayant une MPOC stable, à faible risque d’exacerbations</a:t>
                      </a:r>
                      <a:r>
                        <a:rPr lang="fr-CA" sz="1300" b="1" i="0" u="none" strike="noStrike" cap="none" baseline="30000" dirty="0">
                          <a:solidFill>
                            <a:schemeClr val="tx1"/>
                          </a:solidFill>
                          <a:effectLst/>
                          <a:latin typeface="+mn-lt"/>
                          <a:ea typeface="+mn-ea"/>
                          <a:cs typeface="+mn-cs"/>
                          <a:sym typeface="Arial"/>
                        </a:rPr>
                        <a:t>§</a:t>
                      </a:r>
                      <a:r>
                        <a:rPr lang="fr-CA" sz="1300" b="1" i="0" u="none" strike="noStrike" cap="none" dirty="0">
                          <a:solidFill>
                            <a:schemeClr val="tx1"/>
                          </a:solidFill>
                          <a:effectLst/>
                          <a:latin typeface="+mn-lt"/>
                          <a:ea typeface="+mn-ea"/>
                          <a:cs typeface="+mn-cs"/>
                          <a:sym typeface="Arial"/>
                        </a:rPr>
                        <a:t>, qui présentent un fardeau des symptômes et une atteinte de l’état de santé de niveau modéré à élevé (CAT ≥10, </a:t>
                      </a:r>
                      <a:r>
                        <a:rPr lang="fr-CA" sz="1300" b="1" i="0" u="none" strike="noStrike" cap="none" dirty="0" err="1">
                          <a:solidFill>
                            <a:schemeClr val="tx1"/>
                          </a:solidFill>
                          <a:effectLst/>
                          <a:latin typeface="+mn-lt"/>
                          <a:ea typeface="+mn-ea"/>
                          <a:cs typeface="+mn-cs"/>
                          <a:sym typeface="Arial"/>
                        </a:rPr>
                        <a:t>mMRC</a:t>
                      </a:r>
                      <a:r>
                        <a:rPr lang="fr-CA" sz="1300" b="1" i="0" u="none" strike="noStrike" cap="none" dirty="0">
                          <a:solidFill>
                            <a:schemeClr val="tx1"/>
                          </a:solidFill>
                          <a:effectLst/>
                          <a:latin typeface="+mn-lt"/>
                          <a:ea typeface="+mn-ea"/>
                          <a:cs typeface="+mn-cs"/>
                          <a:sym typeface="Arial"/>
                        </a:rPr>
                        <a:t> ≥2) et une fonction pulmonaire déficiente (VEMS &lt; 80 % prédit), nous recommandons d’entreprendre une bithérapie AMLA-BALA à titre de traitement d’entretien initial.</a:t>
                      </a:r>
                    </a:p>
                    <a:p>
                      <a:r>
                        <a:rPr lang="fr-CA" sz="1300" b="0" i="0" u="none" strike="noStrike" cap="none" dirty="0">
                          <a:solidFill>
                            <a:schemeClr val="tx1"/>
                          </a:solidFill>
                          <a:effectLst/>
                          <a:latin typeface="+mn-lt"/>
                          <a:ea typeface="+mn-ea"/>
                          <a:cs typeface="+mn-cs"/>
                          <a:sym typeface="Arial"/>
                        </a:rPr>
                        <a:t> </a:t>
                      </a:r>
                    </a:p>
                    <a:p>
                      <a:r>
                        <a:rPr lang="fr-CA" sz="1300" b="1" i="0" u="sng" strike="noStrike" cap="none" dirty="0">
                          <a:solidFill>
                            <a:schemeClr val="tx1"/>
                          </a:solidFill>
                          <a:effectLst/>
                          <a:latin typeface="+mn-lt"/>
                          <a:ea typeface="+mn-ea"/>
                          <a:cs typeface="+mn-cs"/>
                          <a:sym typeface="Arial"/>
                        </a:rPr>
                        <a:t>Remarques cliniques :</a:t>
                      </a:r>
                      <a:r>
                        <a:rPr lang="fr-CA" sz="1300" b="1" i="0" u="none" strike="noStrike" cap="none" dirty="0">
                          <a:solidFill>
                            <a:schemeClr val="tx1"/>
                          </a:solidFill>
                          <a:effectLst/>
                          <a:latin typeface="+mn-lt"/>
                          <a:ea typeface="+mn-ea"/>
                          <a:cs typeface="+mn-cs"/>
                          <a:sym typeface="Arial"/>
                        </a:rPr>
                        <a:t> </a:t>
                      </a:r>
                      <a:r>
                        <a:rPr lang="fr-CA" sz="1300" b="0" i="0" u="none" strike="noStrike" cap="none" dirty="0">
                          <a:solidFill>
                            <a:schemeClr val="tx1"/>
                          </a:solidFill>
                          <a:effectLst/>
                          <a:latin typeface="+mn-lt"/>
                          <a:ea typeface="+mn-ea"/>
                          <a:cs typeface="+mn-cs"/>
                          <a:sym typeface="Arial"/>
                        </a:rPr>
                        <a:t>Cette recommandation est représentative de la force et de la qualité des données probantes et de la grande importance aux yeux des patients et des cliniciens de soulager la dyspnée et d’améliorer l’état de santé en tant qu’objectifs clés du traitement de la MPOC, en particulier chez les personnes ayant un fardeau de symptômes et une atteinte de l’état de santé de niveau modéré à élevé.</a:t>
                      </a:r>
                    </a:p>
                    <a:p>
                      <a:r>
                        <a:rPr lang="fr-CA" sz="1300" b="1" i="0" u="none" strike="noStrike" cap="none" dirty="0">
                          <a:solidFill>
                            <a:schemeClr val="tx1"/>
                          </a:solidFill>
                          <a:effectLst/>
                          <a:latin typeface="+mn-lt"/>
                          <a:ea typeface="+mn-ea"/>
                          <a:cs typeface="+mn-cs"/>
                          <a:sym typeface="Arial"/>
                        </a:rPr>
                        <a:t> </a:t>
                      </a:r>
                    </a:p>
                    <a:p>
                      <a:r>
                        <a:rPr lang="fr-CA" sz="1300" b="0" i="0" u="none" strike="noStrike" cap="none" dirty="0">
                          <a:solidFill>
                            <a:schemeClr val="tx1"/>
                          </a:solidFill>
                          <a:effectLst/>
                          <a:latin typeface="+mn-lt"/>
                          <a:ea typeface="+mn-ea"/>
                          <a:cs typeface="+mn-cs"/>
                          <a:sym typeface="Arial"/>
                        </a:rPr>
                        <a:t>Veuillez noter qu’une amélioration de la capacité à l’effort pourrait ne pas mener à une amélioration de l’activité physique sans l’ajout d’une intervention comportementale.</a:t>
                      </a:r>
                    </a:p>
                    <a:p>
                      <a:r>
                        <a:rPr lang="fr-CA" sz="1300" b="0" i="0" u="none" strike="noStrike" cap="none" dirty="0">
                          <a:solidFill>
                            <a:schemeClr val="tx1"/>
                          </a:solidFill>
                          <a:effectLst/>
                          <a:latin typeface="+mn-lt"/>
                          <a:ea typeface="+mn-ea"/>
                          <a:cs typeface="+mn-cs"/>
                          <a:sym typeface="Arial"/>
                        </a:rPr>
                        <a:t> </a:t>
                      </a:r>
                    </a:p>
                    <a:p>
                      <a:r>
                        <a:rPr lang="fr-CA" sz="1300" b="0" i="0" u="none" strike="noStrike" cap="none" dirty="0">
                          <a:solidFill>
                            <a:schemeClr val="tx1"/>
                          </a:solidFill>
                          <a:effectLst/>
                          <a:latin typeface="+mn-lt"/>
                          <a:ea typeface="+mn-ea"/>
                          <a:cs typeface="+mn-cs"/>
                          <a:sym typeface="Arial"/>
                        </a:rPr>
                        <a:t>Une bithérapie AMLA-BALA est préférable à une thérapie combinée CSI-BALA en raison de l’amélioration considérable de la fonction pulmonaire et des taux moins élevés de pneumonie. Toutefois, une thérapie combinée CSI-BALA est préférable à une bithérapie AMLA-BALA chez les personnes ayant une MPOC avec asthme concomitant.</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bg1"/>
                    </a:solidFill>
                  </a:tcPr>
                </a:tc>
                <a:tc>
                  <a:txBody>
                    <a:bodyPr/>
                    <a:lstStyle/>
                    <a:p>
                      <a:pPr algn="ctr">
                        <a:spcBef>
                          <a:spcPts val="300"/>
                        </a:spcBef>
                      </a:pPr>
                      <a:r>
                        <a:rPr lang="fr-CA" sz="13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0"/>
                        </a:spcBef>
                      </a:pPr>
                      <a:r>
                        <a:rPr lang="fr-CA" sz="1300" b="1" i="1" dirty="0">
                          <a:effectLst/>
                          <a:latin typeface="+mn-lt"/>
                          <a:ea typeface="Times New Roman" panose="02020603050405020304" pitchFamily="18" charset="0"/>
                          <a:cs typeface="Times New Roman" panose="02020603050405020304" pitchFamily="18" charset="0"/>
                        </a:rPr>
                        <a:t>Certitude modérée à élevée</a:t>
                      </a:r>
                      <a:r>
                        <a:rPr lang="fr-CA" sz="1300" b="0" i="1" dirty="0">
                          <a:effectLst/>
                          <a:latin typeface="+mn-lt"/>
                          <a:ea typeface="Times New Roman" panose="02020603050405020304" pitchFamily="18" charset="0"/>
                          <a:cs typeface="Times New Roman" panose="02020603050405020304" pitchFamily="18" charset="0"/>
                        </a:rPr>
                        <a:t> d’amélioration liée à la dyspnée, à l’intolérance à l’effort et à l’état de santé comparativement à un AMLA administré en monothérapie.</a:t>
                      </a: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spcBef>
                          <a:spcPts val="0"/>
                        </a:spcBef>
                      </a:pPr>
                      <a:r>
                        <a:rPr lang="fr-CA" sz="1300" b="1" i="1" dirty="0">
                          <a:effectLst/>
                          <a:latin typeface="+mn-lt"/>
                          <a:ea typeface="Times New Roman" panose="02020603050405020304" pitchFamily="18" charset="0"/>
                          <a:cs typeface="Times New Roman" panose="02020603050405020304" pitchFamily="18" charset="0"/>
                        </a:rPr>
                        <a:t>Certitude modérée </a:t>
                      </a:r>
                      <a:r>
                        <a:rPr lang="fr-CA" sz="1300" i="1" dirty="0">
                          <a:effectLst/>
                          <a:latin typeface="+mn-lt"/>
                          <a:ea typeface="Times New Roman" panose="02020603050405020304" pitchFamily="18" charset="0"/>
                          <a:cs typeface="Times New Roman" panose="02020603050405020304" pitchFamily="18" charset="0"/>
                        </a:rPr>
                        <a:t>d’amélioration liée à la dyspnée, à l’intolérance à l’effort et à l’état de santé comparativement à un BALA administré en monothérapie.</a:t>
                      </a:r>
                      <a:r>
                        <a:rPr lang="fr-CA" sz="1300" b="0" i="1" dirty="0">
                          <a:effectLst/>
                          <a:latin typeface="+mn-lt"/>
                          <a:ea typeface="Times New Roman" panose="02020603050405020304" pitchFamily="18" charset="0"/>
                          <a:cs typeface="Times New Roman" panose="02020603050405020304" pitchFamily="18" charset="0"/>
                        </a:rPr>
                        <a:t> </a:t>
                      </a: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spcBef>
                          <a:spcPts val="0"/>
                        </a:spcBef>
                      </a:pPr>
                      <a:r>
                        <a:rPr lang="fr-CA" sz="1300" b="1" i="1" dirty="0">
                          <a:effectLst/>
                          <a:latin typeface="+mn-lt"/>
                          <a:ea typeface="Times New Roman" panose="02020603050405020304" pitchFamily="18" charset="0"/>
                          <a:cs typeface="Times New Roman" panose="02020603050405020304" pitchFamily="18" charset="0"/>
                        </a:rPr>
                        <a:t>Faible certitude </a:t>
                      </a:r>
                      <a:r>
                        <a:rPr lang="fr-CA" sz="1300" b="0" i="1" dirty="0">
                          <a:effectLst/>
                          <a:latin typeface="+mn-lt"/>
                          <a:ea typeface="Times New Roman" panose="02020603050405020304" pitchFamily="18" charset="0"/>
                          <a:cs typeface="Times New Roman" panose="02020603050405020304" pitchFamily="18" charset="0"/>
                        </a:rPr>
                        <a:t>d’amélioration liée à l’activité physique comparativement à un placebo.</a:t>
                      </a:r>
                    </a:p>
                    <a:p>
                      <a:pPr algn="l" rtl="0">
                        <a:spcBef>
                          <a:spcPts val="0"/>
                        </a:spcBef>
                      </a:pPr>
                      <a:endParaRPr lang="en-US" sz="1300" b="1" i="1" dirty="0">
                        <a:effectLst/>
                        <a:latin typeface="+mn-lt"/>
                        <a:ea typeface="Times New Roman" panose="02020603050405020304" pitchFamily="18" charset="0"/>
                        <a:cs typeface="Times New Roman" panose="02020603050405020304" pitchFamily="18" charset="0"/>
                      </a:endParaRPr>
                    </a:p>
                    <a:p>
                      <a:pPr>
                        <a:spcBef>
                          <a:spcPts val="0"/>
                        </a:spcBef>
                      </a:pPr>
                      <a:r>
                        <a:rPr lang="fr-CA" sz="1300" b="1" i="1" dirty="0">
                          <a:effectLst/>
                          <a:latin typeface="+mn-lt"/>
                          <a:ea typeface="Times New Roman" panose="02020603050405020304" pitchFamily="18" charset="0"/>
                          <a:cs typeface="Times New Roman" panose="02020603050405020304" pitchFamily="18" charset="0"/>
                        </a:rPr>
                        <a:t>Faible certitude </a:t>
                      </a:r>
                      <a:r>
                        <a:rPr lang="fr-CA" sz="1300" b="0" i="1" dirty="0">
                          <a:effectLst/>
                          <a:latin typeface="+mn-lt"/>
                          <a:ea typeface="Times New Roman" panose="02020603050405020304" pitchFamily="18" charset="0"/>
                          <a:cs typeface="Times New Roman" panose="02020603050405020304" pitchFamily="18" charset="0"/>
                        </a:rPr>
                        <a:t>d’amélioration liée à la dyspnée, à l’intolérance à l’effort et à l’état de santé comparativement à une thérapie combinée CSI-BALA.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A18D8869-9C90-67DF-614D-23D2697D1386}"/>
              </a:ext>
            </a:extLst>
          </p:cNvPr>
          <p:cNvSpPr txBox="1"/>
          <p:nvPr>
            <p:custDataLst>
              <p:tags r:id="rId3"/>
            </p:custDataLst>
          </p:nvPr>
        </p:nvSpPr>
        <p:spPr>
          <a:xfrm>
            <a:off x="8287966" y="6140204"/>
            <a:ext cx="3784059" cy="648000"/>
          </a:xfrm>
          <a:prstGeom prst="rect">
            <a:avLst/>
          </a:prstGeom>
          <a:solidFill>
            <a:schemeClr val="bg1"/>
          </a:solidFill>
        </p:spPr>
        <p:txBody>
          <a:bodyPr wrap="square" rtlCol="0">
            <a:spAutoFit/>
          </a:bodyPr>
          <a:lstStyle/>
          <a:p>
            <a:endParaRPr lang="en-CA" dirty="0"/>
          </a:p>
        </p:txBody>
      </p:sp>
      <p:sp>
        <p:nvSpPr>
          <p:cNvPr id="2" name="TextBox 1">
            <a:extLst>
              <a:ext uri="{FF2B5EF4-FFF2-40B4-BE49-F238E27FC236}">
                <a16:creationId xmlns:a16="http://schemas.microsoft.com/office/drawing/2014/main" id="{7DBD1BBA-753E-1CA3-9A3E-19A3557F9078}"/>
              </a:ext>
            </a:extLst>
          </p:cNvPr>
          <p:cNvSpPr txBox="1"/>
          <p:nvPr>
            <p:custDataLst>
              <p:tags r:id="rId4"/>
            </p:custDataLst>
          </p:nvPr>
        </p:nvSpPr>
        <p:spPr>
          <a:xfrm>
            <a:off x="792887" y="6140204"/>
            <a:ext cx="10637115" cy="430887"/>
          </a:xfrm>
          <a:prstGeom prst="rect">
            <a:avLst/>
          </a:prstGeom>
          <a:noFill/>
        </p:spPr>
        <p:txBody>
          <a:bodyPr wrap="square">
            <a:spAutoFit/>
          </a:bodyPr>
          <a:lstStyle/>
          <a:p>
            <a:r>
              <a:rPr lang="fr-CA" sz="11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100" u="sng" dirty="0">
                <a:effectLst/>
                <a:latin typeface="Times New Roman" panose="02020603050405020304" pitchFamily="18" charset="0"/>
                <a:ea typeface="Times New Roman" panose="02020603050405020304" pitchFamily="18" charset="0"/>
              </a:rPr>
              <a:t>et</a:t>
            </a:r>
            <a:r>
              <a:rPr lang="fr-CA" sz="11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388060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FBF3EE-54B4-4AC8-C139-0208C3F1E541}"/>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67106" y="1996721"/>
            <a:ext cx="3808431" cy="3808431"/>
          </a:xfrm>
          <a:prstGeom prst="rect">
            <a:avLst/>
          </a:prstGeom>
        </p:spPr>
      </p:pic>
      <p:sp>
        <p:nvSpPr>
          <p:cNvPr id="2" name="Title 1">
            <a:extLst>
              <a:ext uri="{FF2B5EF4-FFF2-40B4-BE49-F238E27FC236}">
                <a16:creationId xmlns:a16="http://schemas.microsoft.com/office/drawing/2014/main" id="{7761765E-D82F-4BF7-AAC4-57DCAA905B64}"/>
              </a:ext>
            </a:extLst>
          </p:cNvPr>
          <p:cNvSpPr>
            <a:spLocks noGrp="1"/>
          </p:cNvSpPr>
          <p:nvPr>
            <p:ph type="title"/>
            <p:custDataLst>
              <p:tags r:id="rId2"/>
            </p:custDataLst>
          </p:nvPr>
        </p:nvSpPr>
        <p:spPr>
          <a:xfrm>
            <a:off x="388189" y="508221"/>
            <a:ext cx="11421373" cy="808067"/>
          </a:xfrm>
        </p:spPr>
        <p:txBody>
          <a:bodyPr>
            <a:noAutofit/>
          </a:bodyPr>
          <a:lstStyle/>
          <a:p>
            <a:r>
              <a:rPr lang="fr-CA"/>
              <a:t>La MPOC est une maladie pulmonaire invalidante, progressive et mortelle</a:t>
            </a:r>
          </a:p>
        </p:txBody>
      </p:sp>
      <p:sp>
        <p:nvSpPr>
          <p:cNvPr id="11" name="Content Placeholder 10">
            <a:extLst>
              <a:ext uri="{FF2B5EF4-FFF2-40B4-BE49-F238E27FC236}">
                <a16:creationId xmlns:a16="http://schemas.microsoft.com/office/drawing/2014/main" id="{B826245F-261C-926D-9BD7-575D5CFE07F7}"/>
              </a:ext>
            </a:extLst>
          </p:cNvPr>
          <p:cNvSpPr>
            <a:spLocks noGrp="1"/>
          </p:cNvSpPr>
          <p:nvPr>
            <p:ph idx="1"/>
            <p:custDataLst>
              <p:tags r:id="rId3"/>
            </p:custDataLst>
          </p:nvPr>
        </p:nvSpPr>
        <p:spPr>
          <a:xfrm>
            <a:off x="341857" y="1214197"/>
            <a:ext cx="11421373" cy="4408098"/>
          </a:xfrm>
        </p:spPr>
        <p:txBody>
          <a:bodyPr>
            <a:normAutofit/>
          </a:bodyPr>
          <a:lstStyle/>
          <a:p>
            <a:r>
              <a:rPr lang="fr-CA" sz="1800"/>
              <a:t>Il s’agit d’une maladie fréquente qu’il est possible de prévenir; cependant, la progression de la maladie est irréversible une fois que celle-ci s’est déclarée.  </a:t>
            </a:r>
          </a:p>
          <a:p>
            <a:r>
              <a:rPr lang="fr-CA" sz="1800"/>
              <a:t>Avec une prise en charge adéquate, les périodes d’aggravation aiguë des symptômes respiratoires, appelées « exacerbations », peuvent être limitées</a:t>
            </a:r>
            <a:r>
              <a:rPr lang="fr-CA" sz="1800" baseline="30000"/>
              <a:t>1</a:t>
            </a:r>
            <a:r>
              <a:rPr lang="fr-CA" sz="1800"/>
              <a:t>.</a:t>
            </a:r>
          </a:p>
        </p:txBody>
      </p:sp>
      <p:sp>
        <p:nvSpPr>
          <p:cNvPr id="4" name="Footer Placeholder 3">
            <a:extLst>
              <a:ext uri="{FF2B5EF4-FFF2-40B4-BE49-F238E27FC236}">
                <a16:creationId xmlns:a16="http://schemas.microsoft.com/office/drawing/2014/main" id="{46A7E0F5-0F17-43B3-B8A4-25F790CAA98C}"/>
              </a:ext>
            </a:extLst>
          </p:cNvPr>
          <p:cNvSpPr>
            <a:spLocks noGrp="1"/>
          </p:cNvSpPr>
          <p:nvPr>
            <p:ph type="ftr" sz="quarter" idx="11"/>
            <p:custDataLst>
              <p:tags r:id="rId4"/>
            </p:custDataLst>
          </p:nvPr>
        </p:nvSpPr>
        <p:spPr/>
        <p:txBody>
          <a:bodyPr/>
          <a:lstStyle/>
          <a:p>
            <a:pPr>
              <a:defRPr/>
            </a:pPr>
            <a:r>
              <a:rPr lang="en-US">
                <a:solidFill>
                  <a:srgbClr val="888888"/>
                </a:solidFill>
              </a:rPr>
              <a:t>1. GOLD. Global strategy for the diagnosis, management, and prevention of chronic obstructive pulmonary disease. Rapport de 2021;</a:t>
            </a:r>
            <a:r>
              <a:rPr lang="en-GB">
                <a:solidFill>
                  <a:srgbClr val="888888"/>
                </a:solidFill>
              </a:rPr>
              <a:t> </a:t>
            </a:r>
            <a:r>
              <a:rPr lang="en-US">
                <a:solidFill>
                  <a:srgbClr val="888888"/>
                </a:solidFill>
              </a:rPr>
              <a:t>2. Tan WC, </a:t>
            </a:r>
            <a:r>
              <a:rPr lang="en-US" i="1">
                <a:solidFill>
                  <a:srgbClr val="888888"/>
                </a:solidFill>
              </a:rPr>
              <a:t>et al. Thorax</a:t>
            </a:r>
            <a:r>
              <a:rPr lang="en-US">
                <a:solidFill>
                  <a:srgbClr val="888888"/>
                </a:solidFill>
              </a:rPr>
              <a:t>. 2015;70:822-829.</a:t>
            </a:r>
            <a:endParaRPr lang="en-US">
              <a:solidFill>
                <a:srgbClr val="888888"/>
              </a:solidFill>
              <a:ea typeface="Calibri" panose="020F0502020204030204" pitchFamily="34" charset="0"/>
              <a:cs typeface="Times New Roman" panose="02020603050405020304" pitchFamily="18" charset="0"/>
            </a:endParaRPr>
          </a:p>
        </p:txBody>
      </p:sp>
      <p:pic>
        <p:nvPicPr>
          <p:cNvPr id="29" name="Graphic 28">
            <a:extLst>
              <a:ext uri="{FF2B5EF4-FFF2-40B4-BE49-F238E27FC236}">
                <a16:creationId xmlns:a16="http://schemas.microsoft.com/office/drawing/2014/main" id="{6E370118-5CAB-1951-3CDB-ED57A8B848B3}"/>
              </a:ext>
            </a:extLst>
          </p:cNvPr>
          <p:cNvPicPr>
            <a:picLocks noChangeAspect="1"/>
          </p:cNvPicPr>
          <p:nvPr>
            <p:custDataLst>
              <p:tags r:id="rId5"/>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067106" y="1996721"/>
            <a:ext cx="3808431" cy="3808431"/>
          </a:xfrm>
          <a:custGeom>
            <a:avLst/>
            <a:gdLst>
              <a:gd name="connsiteX0" fmla="*/ 3808431 w 3808431"/>
              <a:gd name="connsiteY0" fmla="*/ 1383524 h 3808431"/>
              <a:gd name="connsiteX1" fmla="*/ 3808431 w 3808431"/>
              <a:gd name="connsiteY1" fmla="*/ 3808431 h 3808431"/>
              <a:gd name="connsiteX2" fmla="*/ 0 w 3808431"/>
              <a:gd name="connsiteY2" fmla="*/ 3808431 h 3808431"/>
              <a:gd name="connsiteX3" fmla="*/ 0 w 3808431"/>
              <a:gd name="connsiteY3" fmla="*/ 3731671 h 3808431"/>
              <a:gd name="connsiteX4" fmla="*/ 742165 w 3808431"/>
              <a:gd name="connsiteY4" fmla="*/ 3791846 h 3808431"/>
              <a:gd name="connsiteX5" fmla="*/ 1873297 w 3808431"/>
              <a:gd name="connsiteY5" fmla="*/ 0 h 3808431"/>
              <a:gd name="connsiteX6" fmla="*/ 3808431 w 3808431"/>
              <a:gd name="connsiteY6" fmla="*/ 0 h 3808431"/>
              <a:gd name="connsiteX7" fmla="*/ 3808431 w 3808431"/>
              <a:gd name="connsiteY7" fmla="*/ 1065899 h 3808431"/>
              <a:gd name="connsiteX8" fmla="*/ 2278865 w 3808431"/>
              <a:gd name="connsiteY8" fmla="*/ 19946 h 3808431"/>
              <a:gd name="connsiteX9" fmla="*/ 0 w 3808431"/>
              <a:gd name="connsiteY9" fmla="*/ 0 h 3808431"/>
              <a:gd name="connsiteX10" fmla="*/ 638910 w 3808431"/>
              <a:gd name="connsiteY10" fmla="*/ 0 h 3808431"/>
              <a:gd name="connsiteX11" fmla="*/ 0 w 3808431"/>
              <a:gd name="connsiteY11" fmla="*/ 396899 h 380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8431" h="3808431">
                <a:moveTo>
                  <a:pt x="3808431" y="1383524"/>
                </a:moveTo>
                <a:lnTo>
                  <a:pt x="3808431" y="3808431"/>
                </a:lnTo>
                <a:lnTo>
                  <a:pt x="0" y="3808431"/>
                </a:lnTo>
                <a:lnTo>
                  <a:pt x="0" y="3731671"/>
                </a:lnTo>
                <a:lnTo>
                  <a:pt x="742165" y="3791846"/>
                </a:lnTo>
                <a:close/>
                <a:moveTo>
                  <a:pt x="1873297" y="0"/>
                </a:moveTo>
                <a:lnTo>
                  <a:pt x="3808431" y="0"/>
                </a:lnTo>
                <a:lnTo>
                  <a:pt x="3808431" y="1065899"/>
                </a:lnTo>
                <a:lnTo>
                  <a:pt x="2278865" y="19946"/>
                </a:lnTo>
                <a:close/>
                <a:moveTo>
                  <a:pt x="0" y="0"/>
                </a:moveTo>
                <a:lnTo>
                  <a:pt x="638910" y="0"/>
                </a:lnTo>
                <a:lnTo>
                  <a:pt x="0" y="396899"/>
                </a:lnTo>
                <a:close/>
              </a:path>
            </a:pathLst>
          </a:custGeom>
        </p:spPr>
      </p:pic>
      <p:sp>
        <p:nvSpPr>
          <p:cNvPr id="28" name="TextBox 27">
            <a:extLst>
              <a:ext uri="{FF2B5EF4-FFF2-40B4-BE49-F238E27FC236}">
                <a16:creationId xmlns:a16="http://schemas.microsoft.com/office/drawing/2014/main" id="{6FFF9AB7-5625-99DA-2632-A0C4A3DE8814}"/>
              </a:ext>
            </a:extLst>
          </p:cNvPr>
          <p:cNvSpPr txBox="1"/>
          <p:nvPr>
            <p:custDataLst>
              <p:tags r:id="rId6"/>
            </p:custDataLst>
          </p:nvPr>
        </p:nvSpPr>
        <p:spPr>
          <a:xfrm>
            <a:off x="1068387" y="4250662"/>
            <a:ext cx="3248025" cy="1477328"/>
          </a:xfrm>
          <a:prstGeom prst="rect">
            <a:avLst/>
          </a:prstGeom>
          <a:noFill/>
        </p:spPr>
        <p:txBody>
          <a:bodyPr wrap="square">
            <a:spAutoFit/>
          </a:bodyPr>
          <a:lstStyle/>
          <a:p>
            <a:pPr algn="ctr">
              <a:buClrTx/>
              <a:buFontTx/>
              <a:buNone/>
            </a:pPr>
            <a:r>
              <a:rPr lang="fr-CA" sz="1800" b="1" kern="1200">
                <a:ea typeface="+mn-ea"/>
                <a:cs typeface="+mn-cs"/>
              </a:rPr>
              <a:t>Causes fréquentes</a:t>
            </a:r>
            <a:r>
              <a:rPr lang="fr-CA" sz="1800" b="1" kern="1200" baseline="30000">
                <a:ea typeface="+mn-ea"/>
                <a:cs typeface="+mn-cs"/>
              </a:rPr>
              <a:t>2</a:t>
            </a:r>
            <a:r>
              <a:rPr lang="fr-CA" sz="1800" b="1" kern="1200">
                <a:solidFill>
                  <a:srgbClr val="C4D600">
                    <a:lumMod val="50000"/>
                  </a:srgbClr>
                </a:solidFill>
                <a:ea typeface="+mn-ea"/>
                <a:cs typeface="+mn-cs"/>
              </a:rPr>
              <a:t> </a:t>
            </a:r>
            <a:r>
              <a:rPr lang="fr-CA" sz="1800" b="1" kern="1200">
                <a:ea typeface="+mn-ea"/>
                <a:cs typeface="+mn-cs"/>
              </a:rPr>
              <a:t>:</a:t>
            </a:r>
          </a:p>
          <a:p>
            <a:pPr algn="ctr">
              <a:buClrTx/>
              <a:buFontTx/>
              <a:buNone/>
            </a:pPr>
            <a:r>
              <a:rPr lang="fr-CA" sz="1800" kern="1200">
                <a:ea typeface="+mn-ea"/>
                <a:cs typeface="+mn-cs"/>
              </a:rPr>
              <a:t>Le tabagisme et l’exposition de longue durée à des substances qui irritent et endommagent les poumons</a:t>
            </a:r>
          </a:p>
        </p:txBody>
      </p:sp>
      <p:sp>
        <p:nvSpPr>
          <p:cNvPr id="42" name="TextBox 41">
            <a:extLst>
              <a:ext uri="{FF2B5EF4-FFF2-40B4-BE49-F238E27FC236}">
                <a16:creationId xmlns:a16="http://schemas.microsoft.com/office/drawing/2014/main" id="{59D7C3BB-3886-0172-3533-2DC87854140F}"/>
              </a:ext>
            </a:extLst>
          </p:cNvPr>
          <p:cNvSpPr txBox="1"/>
          <p:nvPr>
            <p:custDataLst>
              <p:tags r:id="rId7"/>
            </p:custDataLst>
          </p:nvPr>
        </p:nvSpPr>
        <p:spPr>
          <a:xfrm>
            <a:off x="8171726" y="2022264"/>
            <a:ext cx="3429059" cy="3093154"/>
          </a:xfrm>
          <a:prstGeom prst="rect">
            <a:avLst/>
          </a:prstGeom>
          <a:noFill/>
        </p:spPr>
        <p:txBody>
          <a:bodyPr wrap="square">
            <a:spAutoFit/>
          </a:bodyPr>
          <a:lstStyle/>
          <a:p>
            <a:pPr algn="ctr">
              <a:buClrTx/>
              <a:buFontTx/>
              <a:buNone/>
            </a:pPr>
            <a:endParaRPr lang="fr-CA" sz="1800" b="1" kern="1200" dirty="0">
              <a:ea typeface="+mn-ea"/>
              <a:cs typeface="+mn-cs"/>
            </a:endParaRPr>
          </a:p>
          <a:p>
            <a:pPr algn="ctr">
              <a:spcAft>
                <a:spcPts val="600"/>
              </a:spcAft>
              <a:buClrTx/>
              <a:buFontTx/>
              <a:buNone/>
            </a:pPr>
            <a:r>
              <a:rPr lang="fr-CA" sz="1800" b="1" kern="1200" dirty="0">
                <a:ea typeface="+mn-ea"/>
                <a:cs typeface="+mn-cs"/>
              </a:rPr>
              <a:t>Autres causes</a:t>
            </a:r>
            <a:r>
              <a:rPr lang="fr-CA" sz="1800" b="1" kern="1200" baseline="30000" dirty="0">
                <a:ea typeface="+mn-ea"/>
                <a:cs typeface="+mn-cs"/>
              </a:rPr>
              <a:t>2 </a:t>
            </a:r>
            <a:r>
              <a:rPr lang="fr-CA" sz="1800" b="1" kern="1200" dirty="0">
                <a:solidFill>
                  <a:srgbClr val="C4D600">
                    <a:lumMod val="50000"/>
                  </a:srgbClr>
                </a:solidFill>
                <a:ea typeface="+mn-ea"/>
                <a:cs typeface="+mn-cs"/>
              </a:rPr>
              <a:t> </a:t>
            </a:r>
            <a:r>
              <a:rPr lang="fr-CA" sz="1800" b="1" kern="1200" dirty="0">
                <a:ea typeface="+mn-ea"/>
                <a:cs typeface="+mn-cs"/>
              </a:rPr>
              <a:t>:</a:t>
            </a:r>
          </a:p>
          <a:p>
            <a:pPr marL="285750" indent="-285750" algn="ctr">
              <a:spcAft>
                <a:spcPts val="300"/>
              </a:spcAft>
              <a:buClrTx/>
              <a:buFont typeface="Arial" panose="020B0604020202020204" pitchFamily="34" charset="0"/>
              <a:buChar char="•"/>
            </a:pPr>
            <a:r>
              <a:rPr lang="fr-CA" sz="1800" kern="1200" dirty="0">
                <a:ea typeface="Calibri" panose="020F0502020204030204" pitchFamily="34" charset="0"/>
                <a:cs typeface="Times New Roman" panose="02020603050405020304" pitchFamily="18" charset="0"/>
              </a:rPr>
              <a:t>Exposition à des particules – poussières organiques et inorganiques</a:t>
            </a:r>
          </a:p>
          <a:p>
            <a:pPr marL="285750" indent="-285750" algn="ctr">
              <a:spcAft>
                <a:spcPts val="300"/>
              </a:spcAft>
              <a:buClrTx/>
              <a:buFont typeface="Arial" panose="020B0604020202020204" pitchFamily="34" charset="0"/>
              <a:buChar char="•"/>
            </a:pPr>
            <a:r>
              <a:rPr lang="fr-CA" sz="1800" kern="1200" dirty="0">
                <a:ea typeface="Calibri" panose="020F0502020204030204" pitchFamily="34" charset="0"/>
                <a:cs typeface="Times New Roman" panose="02020603050405020304" pitchFamily="18" charset="0"/>
              </a:rPr>
              <a:t>Agents chimiques et vapeurs (bronchite chronique )</a:t>
            </a:r>
          </a:p>
          <a:p>
            <a:pPr marL="285750" indent="-285750" algn="ctr">
              <a:spcAft>
                <a:spcPts val="300"/>
              </a:spcAft>
              <a:buClrTx/>
              <a:buFont typeface="Arial" panose="020B0604020202020204" pitchFamily="34" charset="0"/>
              <a:buChar char="•"/>
            </a:pPr>
            <a:r>
              <a:rPr lang="fr-CA" sz="1800" kern="1200" dirty="0">
                <a:ea typeface="Calibri" panose="020F0502020204030204" pitchFamily="34" charset="0"/>
                <a:cs typeface="Times New Roman" panose="02020603050405020304" pitchFamily="18" charset="0"/>
              </a:rPr>
              <a:t>Asthme</a:t>
            </a:r>
          </a:p>
          <a:p>
            <a:pPr marL="285750" indent="-285750" algn="ctr">
              <a:spcAft>
                <a:spcPts val="300"/>
              </a:spcAft>
              <a:buClrTx/>
              <a:buFont typeface="Arial" panose="020B0604020202020204" pitchFamily="34" charset="0"/>
              <a:buChar char="•"/>
            </a:pPr>
            <a:r>
              <a:rPr lang="fr-CA" sz="1800" kern="1200" dirty="0">
                <a:ea typeface="+mn-ea"/>
                <a:cs typeface="Times New Roman" panose="02020603050405020304" pitchFamily="18" charset="0"/>
              </a:rPr>
              <a:t>Prématurité pulmonaire</a:t>
            </a:r>
          </a:p>
          <a:p>
            <a:pPr marL="285750" indent="-285750" algn="ctr">
              <a:spcAft>
                <a:spcPts val="300"/>
              </a:spcAft>
              <a:buClrTx/>
              <a:buFont typeface="Arial" panose="020B0604020202020204" pitchFamily="34" charset="0"/>
              <a:buChar char="•"/>
            </a:pPr>
            <a:r>
              <a:rPr lang="fr-CA" sz="1800" kern="1200" dirty="0">
                <a:ea typeface="+mn-ea"/>
                <a:cs typeface="Times New Roman" panose="02020603050405020304" pitchFamily="18" charset="0"/>
              </a:rPr>
              <a:t>Génétique</a:t>
            </a:r>
            <a:endParaRPr lang="fr-CA" sz="1800" kern="1200" dirty="0">
              <a:ea typeface="+mn-ea"/>
              <a:cs typeface="+mn-cs"/>
            </a:endParaRPr>
          </a:p>
        </p:txBody>
      </p:sp>
      <p:grpSp>
        <p:nvGrpSpPr>
          <p:cNvPr id="47" name="Group 46">
            <a:extLst>
              <a:ext uri="{FF2B5EF4-FFF2-40B4-BE49-F238E27FC236}">
                <a16:creationId xmlns:a16="http://schemas.microsoft.com/office/drawing/2014/main" id="{7BE34D00-557E-FA5F-F7AD-6F6B194E93C3}"/>
              </a:ext>
            </a:extLst>
          </p:cNvPr>
          <p:cNvGrpSpPr/>
          <p:nvPr>
            <p:custDataLst>
              <p:tags r:id="rId8"/>
            </p:custDataLst>
          </p:nvPr>
        </p:nvGrpSpPr>
        <p:grpSpPr>
          <a:xfrm>
            <a:off x="1541186" y="2729961"/>
            <a:ext cx="3282397" cy="1398077"/>
            <a:chOff x="1572890" y="2565271"/>
            <a:chExt cx="3697610" cy="1574929"/>
          </a:xfrm>
        </p:grpSpPr>
        <p:sp>
          <p:nvSpPr>
            <p:cNvPr id="13" name="Rectangle 12">
              <a:extLst>
                <a:ext uri="{FF2B5EF4-FFF2-40B4-BE49-F238E27FC236}">
                  <a16:creationId xmlns:a16="http://schemas.microsoft.com/office/drawing/2014/main" id="{95F7AC16-6629-0168-63FC-6522FB61966A}"/>
                </a:ext>
              </a:extLst>
            </p:cNvPr>
            <p:cNvSpPr/>
            <p:nvPr/>
          </p:nvSpPr>
          <p:spPr>
            <a:xfrm>
              <a:off x="2318929" y="2565399"/>
              <a:ext cx="2265773" cy="1574671"/>
            </a:xfrm>
            <a:prstGeom prst="rect">
              <a:avLst/>
            </a:prstGeom>
            <a:solidFill>
              <a:srgbClr val="92B64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800" kern="1200">
                <a:solidFill>
                  <a:srgbClr val="FFFFFF"/>
                </a:solidFill>
              </a:endParaRPr>
            </a:p>
          </p:txBody>
        </p:sp>
        <p:sp>
          <p:nvSpPr>
            <p:cNvPr id="43" name="Oval 42">
              <a:extLst>
                <a:ext uri="{FF2B5EF4-FFF2-40B4-BE49-F238E27FC236}">
                  <a16:creationId xmlns:a16="http://schemas.microsoft.com/office/drawing/2014/main" id="{DB1D8604-93C5-B115-803D-6855CF95E750}"/>
                </a:ext>
              </a:extLst>
            </p:cNvPr>
            <p:cNvSpPr/>
            <p:nvPr/>
          </p:nvSpPr>
          <p:spPr>
            <a:xfrm>
              <a:off x="1572890" y="2565271"/>
              <a:ext cx="1574800" cy="1574799"/>
            </a:xfrm>
            <a:prstGeom prst="ellipse">
              <a:avLst/>
            </a:prstGeom>
            <a:solidFill>
              <a:srgbClr val="92B64B"/>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ClrTx/>
                <a:buFontTx/>
                <a:buNone/>
              </a:pPr>
              <a:endParaRPr lang="en-US" sz="4000" b="1" kern="1200">
                <a:solidFill>
                  <a:srgbClr val="C4D600"/>
                </a:solidFill>
              </a:endParaRPr>
            </a:p>
          </p:txBody>
        </p:sp>
        <p:sp>
          <p:nvSpPr>
            <p:cNvPr id="7" name="Oval 6">
              <a:extLst>
                <a:ext uri="{FF2B5EF4-FFF2-40B4-BE49-F238E27FC236}">
                  <a16:creationId xmlns:a16="http://schemas.microsoft.com/office/drawing/2014/main" id="{1EB44A0E-C638-15A1-8A3A-8257FD4EBFAC}"/>
                </a:ext>
              </a:extLst>
            </p:cNvPr>
            <p:cNvSpPr/>
            <p:nvPr/>
          </p:nvSpPr>
          <p:spPr>
            <a:xfrm>
              <a:off x="3695700" y="2565401"/>
              <a:ext cx="1574800" cy="1574799"/>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ClrTx/>
                <a:buFontTx/>
                <a:buNone/>
              </a:pPr>
              <a:r>
                <a:rPr lang="en-US" sz="3200" b="1" kern="1200" dirty="0">
                  <a:solidFill>
                    <a:srgbClr val="C4D600">
                      <a:lumMod val="50000"/>
                    </a:srgbClr>
                  </a:solidFill>
                </a:rPr>
                <a:t>73 %</a:t>
              </a:r>
            </a:p>
          </p:txBody>
        </p:sp>
        <p:pic>
          <p:nvPicPr>
            <p:cNvPr id="44" name="Graphic 43">
              <a:extLst>
                <a:ext uri="{FF2B5EF4-FFF2-40B4-BE49-F238E27FC236}">
                  <a16:creationId xmlns:a16="http://schemas.microsoft.com/office/drawing/2014/main" id="{D7E26220-6611-B341-DEFE-ABB7EEBBF6D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45980" y="3066199"/>
              <a:ext cx="723749" cy="723749"/>
            </a:xfrm>
            <a:prstGeom prst="rect">
              <a:avLst/>
            </a:prstGeom>
          </p:spPr>
        </p:pic>
      </p:grpSp>
      <p:grpSp>
        <p:nvGrpSpPr>
          <p:cNvPr id="49" name="Group 48">
            <a:extLst>
              <a:ext uri="{FF2B5EF4-FFF2-40B4-BE49-F238E27FC236}">
                <a16:creationId xmlns:a16="http://schemas.microsoft.com/office/drawing/2014/main" id="{CDCCFB85-72CE-8F7D-4E57-10E2CE43D1CF}"/>
              </a:ext>
            </a:extLst>
          </p:cNvPr>
          <p:cNvGrpSpPr/>
          <p:nvPr>
            <p:custDataLst>
              <p:tags r:id="rId9"/>
            </p:custDataLst>
          </p:nvPr>
        </p:nvGrpSpPr>
        <p:grpSpPr>
          <a:xfrm>
            <a:off x="7121321" y="5418077"/>
            <a:ext cx="3387489" cy="910193"/>
            <a:chOff x="3695700" y="2563107"/>
            <a:chExt cx="3815996" cy="1577093"/>
          </a:xfrm>
        </p:grpSpPr>
        <p:sp>
          <p:nvSpPr>
            <p:cNvPr id="50" name="Rectangle 49">
              <a:extLst>
                <a:ext uri="{FF2B5EF4-FFF2-40B4-BE49-F238E27FC236}">
                  <a16:creationId xmlns:a16="http://schemas.microsoft.com/office/drawing/2014/main" id="{DE0CFA24-3A1E-75B6-E9EF-7B55123F03C5}"/>
                </a:ext>
              </a:extLst>
            </p:cNvPr>
            <p:cNvSpPr/>
            <p:nvPr/>
          </p:nvSpPr>
          <p:spPr>
            <a:xfrm>
              <a:off x="4370727" y="2563107"/>
              <a:ext cx="2265773" cy="1576963"/>
            </a:xfrm>
            <a:prstGeom prst="rect">
              <a:avLst/>
            </a:prstGeom>
            <a:solidFill>
              <a:srgbClr val="ECBA9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1800" kern="1200">
                <a:solidFill>
                  <a:srgbClr val="FFFFFF"/>
                </a:solidFill>
              </a:endParaRPr>
            </a:p>
          </p:txBody>
        </p:sp>
        <p:sp>
          <p:nvSpPr>
            <p:cNvPr id="51" name="Oval 50">
              <a:extLst>
                <a:ext uri="{FF2B5EF4-FFF2-40B4-BE49-F238E27FC236}">
                  <a16:creationId xmlns:a16="http://schemas.microsoft.com/office/drawing/2014/main" id="{C8BCC938-CAB9-5F00-9D78-014836288DD9}"/>
                </a:ext>
              </a:extLst>
            </p:cNvPr>
            <p:cNvSpPr/>
            <p:nvPr/>
          </p:nvSpPr>
          <p:spPr>
            <a:xfrm>
              <a:off x="5936896" y="2565271"/>
              <a:ext cx="1574800" cy="1574799"/>
            </a:xfrm>
            <a:prstGeom prst="ellipse">
              <a:avLst/>
            </a:prstGeom>
            <a:solidFill>
              <a:srgbClr val="ECBA9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ClrTx/>
                <a:buFontTx/>
                <a:buNone/>
              </a:pPr>
              <a:endParaRPr lang="en-US" sz="4000" b="1" kern="1200">
                <a:solidFill>
                  <a:srgbClr val="C4D600"/>
                </a:solidFill>
              </a:endParaRPr>
            </a:p>
          </p:txBody>
        </p:sp>
        <p:sp>
          <p:nvSpPr>
            <p:cNvPr id="52" name="Oval 51">
              <a:extLst>
                <a:ext uri="{FF2B5EF4-FFF2-40B4-BE49-F238E27FC236}">
                  <a16:creationId xmlns:a16="http://schemas.microsoft.com/office/drawing/2014/main" id="{FAF06503-EAB7-B6EC-B4A1-0EA66D5DC489}"/>
                </a:ext>
              </a:extLst>
            </p:cNvPr>
            <p:cNvSpPr/>
            <p:nvPr/>
          </p:nvSpPr>
          <p:spPr>
            <a:xfrm>
              <a:off x="3695700" y="2565400"/>
              <a:ext cx="1574800" cy="1574800"/>
            </a:xfrm>
            <a:prstGeom prst="ellipse">
              <a:avLst/>
            </a:prstGeom>
            <a:solidFill>
              <a:schemeClr val="bg1"/>
            </a:solidFill>
            <a:ln w="28575">
              <a:solidFill>
                <a:srgbClr val="DEB89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ClrTx/>
                <a:buFontTx/>
                <a:buNone/>
              </a:pPr>
              <a:r>
                <a:rPr lang="en-US" sz="3200" b="1" kern="1200" dirty="0">
                  <a:solidFill>
                    <a:srgbClr val="ECBA92">
                      <a:lumMod val="50000"/>
                    </a:srgbClr>
                  </a:solidFill>
                </a:rPr>
                <a:t>27</a:t>
              </a:r>
              <a:r>
                <a:rPr lang="en-US" sz="3200" b="1" kern="1200" dirty="0">
                  <a:solidFill>
                    <a:srgbClr val="C4D600">
                      <a:lumMod val="50000"/>
                    </a:srgbClr>
                  </a:solidFill>
                </a:rPr>
                <a:t> </a:t>
              </a:r>
              <a:r>
                <a:rPr lang="en-US" sz="3200" b="1" kern="1200" dirty="0">
                  <a:solidFill>
                    <a:srgbClr val="ECBA92">
                      <a:lumMod val="50000"/>
                    </a:srgbClr>
                  </a:solidFill>
                </a:rPr>
                <a:t>%</a:t>
              </a:r>
            </a:p>
          </p:txBody>
        </p:sp>
      </p:grpSp>
      <p:pic>
        <p:nvPicPr>
          <p:cNvPr id="12" name="Graphic 11" descr="Radioactive with solid fill">
            <a:extLst>
              <a:ext uri="{FF2B5EF4-FFF2-40B4-BE49-F238E27FC236}">
                <a16:creationId xmlns:a16="http://schemas.microsoft.com/office/drawing/2014/main" id="{E2CF4ED3-FB0D-42C2-B6F4-68CFE4429A54}"/>
              </a:ext>
            </a:extLst>
          </p:cNvPr>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86566" y="4850827"/>
            <a:ext cx="668209" cy="633190"/>
          </a:xfrm>
          <a:prstGeom prst="rect">
            <a:avLst/>
          </a:prstGeom>
        </p:spPr>
      </p:pic>
      <p:pic>
        <p:nvPicPr>
          <p:cNvPr id="15" name="Graphic 14" descr="Beaker with solid fill">
            <a:extLst>
              <a:ext uri="{FF2B5EF4-FFF2-40B4-BE49-F238E27FC236}">
                <a16:creationId xmlns:a16="http://schemas.microsoft.com/office/drawing/2014/main" id="{D61D7489-D3D5-4728-86FB-7F5B565B8F73}"/>
              </a:ext>
            </a:extLst>
          </p:cNvPr>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595643" y="4868880"/>
            <a:ext cx="579572" cy="549198"/>
          </a:xfrm>
          <a:prstGeom prst="rect">
            <a:avLst/>
          </a:prstGeom>
        </p:spPr>
      </p:pic>
      <p:grpSp>
        <p:nvGrpSpPr>
          <p:cNvPr id="26" name="Group 25">
            <a:extLst>
              <a:ext uri="{FF2B5EF4-FFF2-40B4-BE49-F238E27FC236}">
                <a16:creationId xmlns:a16="http://schemas.microsoft.com/office/drawing/2014/main" id="{01498067-106A-5745-6663-2FEE29240D4D}"/>
              </a:ext>
            </a:extLst>
          </p:cNvPr>
          <p:cNvGrpSpPr/>
          <p:nvPr>
            <p:custDataLst>
              <p:tags r:id="rId12"/>
            </p:custDataLst>
          </p:nvPr>
        </p:nvGrpSpPr>
        <p:grpSpPr>
          <a:xfrm>
            <a:off x="9117147" y="5336197"/>
            <a:ext cx="665948" cy="557784"/>
            <a:chOff x="11153177" y="5521431"/>
            <a:chExt cx="535738" cy="448723"/>
          </a:xfrm>
          <a:solidFill>
            <a:schemeClr val="bg1"/>
          </a:solidFill>
        </p:grpSpPr>
        <p:pic>
          <p:nvPicPr>
            <p:cNvPr id="23" name="Graphic 22" descr="Cloud with solid fill">
              <a:extLst>
                <a:ext uri="{FF2B5EF4-FFF2-40B4-BE49-F238E27FC236}">
                  <a16:creationId xmlns:a16="http://schemas.microsoft.com/office/drawing/2014/main" id="{BAEFAFF8-F610-4DF0-9A25-E5971CA6C0AC}"/>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222664" y="5521431"/>
              <a:ext cx="466251" cy="441816"/>
            </a:xfrm>
            <a:prstGeom prst="rect">
              <a:avLst/>
            </a:prstGeom>
          </p:spPr>
        </p:pic>
        <p:pic>
          <p:nvPicPr>
            <p:cNvPr id="22" name="Graphic 21" descr="Cloud with solid fill">
              <a:extLst>
                <a:ext uri="{FF2B5EF4-FFF2-40B4-BE49-F238E27FC236}">
                  <a16:creationId xmlns:a16="http://schemas.microsoft.com/office/drawing/2014/main" id="{6652C900-ACF4-42EC-86F3-8D8D9E7A117A}"/>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153177" y="5683401"/>
              <a:ext cx="302612" cy="286753"/>
            </a:xfrm>
            <a:prstGeom prst="rect">
              <a:avLst/>
            </a:prstGeom>
          </p:spPr>
        </p:pic>
      </p:grpSp>
    </p:spTree>
    <p:extLst>
      <p:ext uri="{BB962C8B-B14F-4D97-AF65-F5344CB8AC3E}">
        <p14:creationId xmlns:p14="http://schemas.microsoft.com/office/powerpoint/2010/main" val="41411755"/>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C36D35-34FB-E614-19D9-3CDC380EE8A3}"/>
              </a:ext>
            </a:extLst>
          </p:cNvPr>
          <p:cNvGraphicFramePr>
            <a:graphicFrameLocks noGrp="1"/>
          </p:cNvGraphicFramePr>
          <p:nvPr>
            <p:custDataLst>
              <p:tags r:id="rId1"/>
            </p:custDataLst>
            <p:extLst>
              <p:ext uri="{D42A27DB-BD31-4B8C-83A1-F6EECF244321}">
                <p14:modId xmlns:p14="http://schemas.microsoft.com/office/powerpoint/2010/main" val="3043175994"/>
              </p:ext>
            </p:extLst>
          </p:nvPr>
        </p:nvGraphicFramePr>
        <p:xfrm>
          <a:off x="930112" y="1698403"/>
          <a:ext cx="10124385" cy="3690316"/>
        </p:xfrm>
        <a:graphic>
          <a:graphicData uri="http://schemas.openxmlformats.org/drawingml/2006/table">
            <a:tbl>
              <a:tblPr firstRow="1" firstCol="1" bandRow="1"/>
              <a:tblGrid>
                <a:gridCol w="327866">
                  <a:extLst>
                    <a:ext uri="{9D8B030D-6E8A-4147-A177-3AD203B41FA5}">
                      <a16:colId xmlns:a16="http://schemas.microsoft.com/office/drawing/2014/main" val="1512393963"/>
                    </a:ext>
                  </a:extLst>
                </a:gridCol>
                <a:gridCol w="740754">
                  <a:extLst>
                    <a:ext uri="{9D8B030D-6E8A-4147-A177-3AD203B41FA5}">
                      <a16:colId xmlns:a16="http://schemas.microsoft.com/office/drawing/2014/main" val="785582810"/>
                    </a:ext>
                  </a:extLst>
                </a:gridCol>
                <a:gridCol w="669317">
                  <a:extLst>
                    <a:ext uri="{9D8B030D-6E8A-4147-A177-3AD203B41FA5}">
                      <a16:colId xmlns:a16="http://schemas.microsoft.com/office/drawing/2014/main" val="3106693565"/>
                    </a:ext>
                  </a:extLst>
                </a:gridCol>
                <a:gridCol w="778854">
                  <a:extLst>
                    <a:ext uri="{9D8B030D-6E8A-4147-A177-3AD203B41FA5}">
                      <a16:colId xmlns:a16="http://schemas.microsoft.com/office/drawing/2014/main" val="3990858098"/>
                    </a:ext>
                  </a:extLst>
                </a:gridCol>
                <a:gridCol w="699479">
                  <a:extLst>
                    <a:ext uri="{9D8B030D-6E8A-4147-A177-3AD203B41FA5}">
                      <a16:colId xmlns:a16="http://schemas.microsoft.com/office/drawing/2014/main" val="4116439444"/>
                    </a:ext>
                  </a:extLst>
                </a:gridCol>
                <a:gridCol w="670904">
                  <a:extLst>
                    <a:ext uri="{9D8B030D-6E8A-4147-A177-3AD203B41FA5}">
                      <a16:colId xmlns:a16="http://schemas.microsoft.com/office/drawing/2014/main" val="2146904166"/>
                    </a:ext>
                  </a:extLst>
                </a:gridCol>
                <a:gridCol w="1714093">
                  <a:extLst>
                    <a:ext uri="{9D8B030D-6E8A-4147-A177-3AD203B41FA5}">
                      <a16:colId xmlns:a16="http://schemas.microsoft.com/office/drawing/2014/main" val="2092090210"/>
                    </a:ext>
                  </a:extLst>
                </a:gridCol>
                <a:gridCol w="705829">
                  <a:extLst>
                    <a:ext uri="{9D8B030D-6E8A-4147-A177-3AD203B41FA5}">
                      <a16:colId xmlns:a16="http://schemas.microsoft.com/office/drawing/2014/main" val="1815171606"/>
                    </a:ext>
                  </a:extLst>
                </a:gridCol>
                <a:gridCol w="583793">
                  <a:extLst>
                    <a:ext uri="{9D8B030D-6E8A-4147-A177-3AD203B41FA5}">
                      <a16:colId xmlns:a16="http://schemas.microsoft.com/office/drawing/2014/main" val="3100861342"/>
                    </a:ext>
                  </a:extLst>
                </a:gridCol>
                <a:gridCol w="682218">
                  <a:extLst>
                    <a:ext uri="{9D8B030D-6E8A-4147-A177-3AD203B41FA5}">
                      <a16:colId xmlns:a16="http://schemas.microsoft.com/office/drawing/2014/main" val="807288445"/>
                    </a:ext>
                  </a:extLst>
                </a:gridCol>
                <a:gridCol w="1334681">
                  <a:extLst>
                    <a:ext uri="{9D8B030D-6E8A-4147-A177-3AD203B41FA5}">
                      <a16:colId xmlns:a16="http://schemas.microsoft.com/office/drawing/2014/main" val="178341951"/>
                    </a:ext>
                  </a:extLst>
                </a:gridCol>
                <a:gridCol w="567918">
                  <a:extLst>
                    <a:ext uri="{9D8B030D-6E8A-4147-A177-3AD203B41FA5}">
                      <a16:colId xmlns:a16="http://schemas.microsoft.com/office/drawing/2014/main" val="759388419"/>
                    </a:ext>
                  </a:extLst>
                </a:gridCol>
                <a:gridCol w="648679">
                  <a:extLst>
                    <a:ext uri="{9D8B030D-6E8A-4147-A177-3AD203B41FA5}">
                      <a16:colId xmlns:a16="http://schemas.microsoft.com/office/drawing/2014/main" val="1157883737"/>
                    </a:ext>
                  </a:extLst>
                </a:gridCol>
              </a:tblGrid>
              <a:tr h="125999">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497023774"/>
                  </a:ext>
                </a:extLst>
              </a:tr>
              <a:tr h="194209">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30652" marR="30652" marT="30652" marB="30652"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598547498"/>
                  </a:ext>
                </a:extLst>
              </a:tr>
              <a:tr h="115782">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Sous-groupe TDI : Changement par rapport aux données de référence - 6 mois</a:t>
                      </a:r>
                    </a:p>
                  </a:txBody>
                  <a:tcPr marL="20434" marR="20434" marT="30652" marB="20434"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81651315"/>
                  </a:ext>
                </a:extLst>
              </a:tr>
              <a:tr h="24202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3 843</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4 480</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0,35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(0,23 plus élevée à 0,48 plus élevée)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228835"/>
                  </a:ext>
                </a:extLst>
              </a:tr>
              <a:tr h="115782">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TDI, général</a:t>
                      </a:r>
                    </a:p>
                  </a:txBody>
                  <a:tcPr marL="20434" marR="20434" marT="30652" marB="2043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55586660"/>
                  </a:ext>
                </a:extLst>
              </a:tr>
              <a:tr h="24202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448/884</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(50,7 %) </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366/876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(41,8 %) </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1,21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(1,10 à 1,34)</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dirty="0">
                          <a:effectLst/>
                          <a:latin typeface="Arial Narrow" panose="020B0606020202030204" pitchFamily="34" charset="0"/>
                          <a:ea typeface="Times New Roman" panose="02020603050405020304" pitchFamily="18" charset="0"/>
                          <a:cs typeface="Times New Roman" panose="02020603050405020304" pitchFamily="18" charset="0"/>
                        </a:rPr>
                        <a:t>88 de plus par 1 000</a:t>
                      </a:r>
                      <a:b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(de 42 de plus à 142 de plus)</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5812515"/>
                  </a:ext>
                </a:extLst>
              </a:tr>
              <a:tr h="115782">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Sous-groupe SRGQ : Changement par rapport aux données de référence - 6 mois</a:t>
                      </a:r>
                    </a:p>
                  </a:txBody>
                  <a:tcPr marL="20434" marR="20434" marT="30652" marB="2043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40327745"/>
                  </a:ext>
                </a:extLst>
              </a:tr>
              <a:tr h="24202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5 004</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6 437</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dirty="0">
                          <a:effectLst/>
                          <a:latin typeface="Arial Narrow" panose="020B0606020202030204" pitchFamily="34" charset="0"/>
                          <a:ea typeface="Times New Roman" panose="02020603050405020304" pitchFamily="18" charset="0"/>
                          <a:cs typeface="Times New Roman" panose="02020603050405020304" pitchFamily="18" charset="0"/>
                        </a:rPr>
                        <a:t>1,25 moins élevée</a:t>
                      </a:r>
                      <a:b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(1,93 moins élevée à 0,57 moins élevée)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768520"/>
                  </a:ext>
                </a:extLst>
              </a:tr>
              <a:tr h="115782">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 sous-groupe - 6 mois</a:t>
                      </a:r>
                    </a:p>
                  </a:txBody>
                  <a:tcPr marL="20434" marR="20434" marT="30652" marB="2043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55679888"/>
                  </a:ext>
                </a:extLst>
              </a:tr>
              <a:tr h="242025">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2790/5268</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(53,0 %) </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3183/6600 </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(48,2 %) </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1,11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(1,07 à 1,15)</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dirty="0">
                          <a:effectLst/>
                          <a:latin typeface="Arial Narrow" panose="020B0606020202030204" pitchFamily="34" charset="0"/>
                          <a:ea typeface="Times New Roman" panose="02020603050405020304" pitchFamily="18" charset="0"/>
                          <a:cs typeface="Times New Roman" panose="02020603050405020304" pitchFamily="18" charset="0"/>
                        </a:rPr>
                        <a:t>53 de plus par 1 000</a:t>
                      </a:r>
                      <a:b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(de 34 de plus à 72 de plus)</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20434" marR="20434" marT="20434" marB="20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621548"/>
                  </a:ext>
                </a:extLst>
              </a:tr>
            </a:tbl>
          </a:graphicData>
        </a:graphic>
      </p:graphicFrame>
      <p:sp>
        <p:nvSpPr>
          <p:cNvPr id="6" name="TextBox 5">
            <a:extLst>
              <a:ext uri="{FF2B5EF4-FFF2-40B4-BE49-F238E27FC236}">
                <a16:creationId xmlns:a16="http://schemas.microsoft.com/office/drawing/2014/main" id="{BEDED6ED-4FB1-B70A-9647-187EFD8F9BA3}"/>
              </a:ext>
            </a:extLst>
          </p:cNvPr>
          <p:cNvSpPr txBox="1"/>
          <p:nvPr>
            <p:custDataLst>
              <p:tags r:id="rId2"/>
            </p:custDataLst>
          </p:nvPr>
        </p:nvSpPr>
        <p:spPr>
          <a:xfrm>
            <a:off x="930112" y="5459534"/>
            <a:ext cx="6103854" cy="189411"/>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DM :</a:t>
            </a:r>
            <a:r>
              <a:rPr lang="fr-CA" sz="1000" dirty="0">
                <a:solidFill>
                  <a:srgbClr val="000000"/>
                </a:solidFill>
                <a:effectLst/>
                <a:latin typeface="Arial Narrow" panose="020B0606020202030204" pitchFamily="34" charset="0"/>
                <a:ea typeface="Times New Roman" panose="02020603050405020304" pitchFamily="18" charset="0"/>
              </a:rPr>
              <a:t> différence moyenne;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Neuf ECR ou moins ont déclaré ce résultat</a:t>
            </a:r>
          </a:p>
        </p:txBody>
      </p:sp>
      <p:sp>
        <p:nvSpPr>
          <p:cNvPr id="8" name="TextBox 7">
            <a:extLst>
              <a:ext uri="{FF2B5EF4-FFF2-40B4-BE49-F238E27FC236}">
                <a16:creationId xmlns:a16="http://schemas.microsoft.com/office/drawing/2014/main" id="{ECAF0C14-FCC6-5421-D076-FC1D58E1E20F}"/>
              </a:ext>
            </a:extLst>
          </p:cNvPr>
          <p:cNvSpPr txBox="1"/>
          <p:nvPr>
            <p:custDataLst>
              <p:tags r:id="rId3"/>
            </p:custDataLst>
          </p:nvPr>
        </p:nvSpPr>
        <p:spPr>
          <a:xfrm>
            <a:off x="876693" y="1358081"/>
            <a:ext cx="6082644" cy="276999"/>
          </a:xfrm>
          <a:prstGeom prst="rect">
            <a:avLst/>
          </a:prstGeom>
          <a:noFill/>
        </p:spPr>
        <p:txBody>
          <a:bodyPr wrap="square">
            <a:spAutoFit/>
          </a:bodyPr>
          <a:lstStyle/>
          <a:p>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Bithérapie AMLA-BALA comparativement à un AMLA administré en monothérapie </a:t>
            </a:r>
          </a:p>
        </p:txBody>
      </p:sp>
    </p:spTree>
    <p:extLst>
      <p:ext uri="{BB962C8B-B14F-4D97-AF65-F5344CB8AC3E}">
        <p14:creationId xmlns:p14="http://schemas.microsoft.com/office/powerpoint/2010/main" val="5345731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Box 2">
            <a:extLst>
              <a:ext uri="{FF2B5EF4-FFF2-40B4-BE49-F238E27FC236}">
                <a16:creationId xmlns:a16="http://schemas.microsoft.com/office/drawing/2014/main" id="{B5D346EC-5CEE-90CD-03D3-D9AA0164C0FE}"/>
              </a:ext>
            </a:extLst>
          </p:cNvPr>
          <p:cNvSpPr txBox="1"/>
          <p:nvPr>
            <p:custDataLst>
              <p:tags r:id="rId1"/>
            </p:custDataLst>
          </p:nvPr>
        </p:nvSpPr>
        <p:spPr>
          <a:xfrm>
            <a:off x="233312" y="1283505"/>
            <a:ext cx="6103854" cy="472502"/>
          </a:xfrm>
          <a:prstGeom prst="rect">
            <a:avLst/>
          </a:prstGeom>
          <a:noFill/>
        </p:spPr>
        <p:txBody>
          <a:bodyPr wrap="square">
            <a:spAutoFit/>
          </a:bodyPr>
          <a:lstStyle/>
          <a:p>
            <a:pPr>
              <a:lnSpc>
                <a:spcPct val="107000"/>
              </a:lnSpc>
              <a:spcAft>
                <a:spcPts val="800"/>
              </a:spcAft>
            </a:pPr>
            <a:r>
              <a:rPr lang="fr-CA" sz="1200" dirty="0">
                <a:effectLst/>
                <a:latin typeface="Arial Narrow" panose="020B0606020202030204" pitchFamily="34" charset="0"/>
                <a:ea typeface="Calibri" panose="020F0502020204030204" pitchFamily="34" charset="0"/>
                <a:cs typeface="Calibri" panose="020F0502020204030204" pitchFamily="34" charset="0"/>
              </a:rPr>
              <a:t>Figure : TDI, changement par rapport aux données de référence, bithérapie AMLA-BALA comparativement à un AMLA administré en monothérapie, à 6 mois</a:t>
            </a:r>
          </a:p>
        </p:txBody>
      </p:sp>
      <p:sp>
        <p:nvSpPr>
          <p:cNvPr id="4" name="Rectangle 2">
            <a:extLst>
              <a:ext uri="{FF2B5EF4-FFF2-40B4-BE49-F238E27FC236}">
                <a16:creationId xmlns:a16="http://schemas.microsoft.com/office/drawing/2014/main" id="{28677765-4BF5-F22A-3805-AD116E0DDDF1}"/>
              </a:ext>
            </a:extLst>
          </p:cNvPr>
          <p:cNvSpPr>
            <a:spLocks noChangeArrowheads="1"/>
          </p:cNvSpPr>
          <p:nvPr>
            <p:custDataLst>
              <p:tags r:id="rId2"/>
            </p:custDataLst>
          </p:nvPr>
        </p:nvSpPr>
        <p:spPr bwMode="auto">
          <a:xfrm>
            <a:off x="6367714" y="1081847"/>
            <a:ext cx="42659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bithérapie AMLA-BALA comparativement à </a:t>
            </a:r>
          </a:p>
          <a:p>
            <a:pPr marL="0" marR="0" lvl="0" indent="0" algn="l" defTabSz="914400" rtl="0" eaLnBrk="0" fontAlgn="base" latinLnBrk="0" hangingPunct="0">
              <a:lnSpc>
                <a:spcPct val="100000"/>
              </a:lnSpc>
              <a:spcBef>
                <a:spcPct val="0"/>
              </a:spcBef>
              <a:spcAft>
                <a:spcPct val="0"/>
              </a:spcAft>
              <a:buClrTx/>
              <a:buSzTx/>
              <a:buFontTx/>
              <a:buNone/>
              <a:tabLst/>
            </a:pPr>
            <a:r>
              <a:rPr lang="fr-CA" sz="1200" dirty="0">
                <a:solidFill>
                  <a:schemeClr val="tx1"/>
                </a:solidFill>
                <a:latin typeface="Arial Narrow" panose="020B0606020202030204" pitchFamily="34" charset="0"/>
                <a:ea typeface="Calibri" panose="020F0502020204030204" pitchFamily="34" charset="0"/>
                <a:cs typeface="Calibri" panose="020F0502020204030204" pitchFamily="34" charset="0"/>
              </a:rPr>
              <a:t>un </a:t>
            </a: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AMLA administré en monothérapie</a:t>
            </a:r>
          </a:p>
        </p:txBody>
      </p:sp>
      <p:pic>
        <p:nvPicPr>
          <p:cNvPr id="16385" name="Picture 22" descr="Text&#10;&#10;Description automatically generated">
            <a:extLst>
              <a:ext uri="{FF2B5EF4-FFF2-40B4-BE49-F238E27FC236}">
                <a16:creationId xmlns:a16="http://schemas.microsoft.com/office/drawing/2014/main" id="{15D31709-34BE-5BAC-B2B6-F51E2BCF3BEA}"/>
              </a:ext>
            </a:extLst>
          </p:cNvPr>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152562" y="1716091"/>
            <a:ext cx="5943600" cy="1225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EAB04E4-0F89-4AB6-C7F0-777811BEBBF0}"/>
              </a:ext>
            </a:extLst>
          </p:cNvPr>
          <p:cNvSpPr>
            <a:spLocks noChangeArrowheads="1"/>
          </p:cNvSpPr>
          <p:nvPr>
            <p:custDataLst>
              <p:tags r:id="rId4"/>
            </p:custDataLst>
          </p:nvPr>
        </p:nvSpPr>
        <p:spPr bwMode="auto">
          <a:xfrm>
            <a:off x="6096000" y="30684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TextBox 6">
            <a:extLst>
              <a:ext uri="{FF2B5EF4-FFF2-40B4-BE49-F238E27FC236}">
                <a16:creationId xmlns:a16="http://schemas.microsoft.com/office/drawing/2014/main" id="{75A74C21-6831-7E9C-2F6F-88C55B21446A}"/>
              </a:ext>
            </a:extLst>
          </p:cNvPr>
          <p:cNvSpPr txBox="1"/>
          <p:nvPr>
            <p:custDataLst>
              <p:tags r:id="rId5"/>
            </p:custDataLst>
          </p:nvPr>
        </p:nvSpPr>
        <p:spPr>
          <a:xfrm>
            <a:off x="289874" y="3582332"/>
            <a:ext cx="6103854" cy="472502"/>
          </a:xfrm>
          <a:prstGeom prst="rect">
            <a:avLst/>
          </a:prstGeom>
          <a:noFill/>
        </p:spPr>
        <p:txBody>
          <a:bodyPr wrap="square">
            <a:spAutoFit/>
          </a:bodyPr>
          <a:lstStyle/>
          <a:p>
            <a:pPr>
              <a:lnSpc>
                <a:spcPct val="107000"/>
              </a:lnSpc>
              <a:spcAft>
                <a:spcPts val="800"/>
              </a:spcAft>
            </a:pPr>
            <a:r>
              <a:rPr lang="fr-CA" sz="1200" dirty="0">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bithérapie AMLA-BALA comparativement à un AMLA administré en monothérapie, à 6 mois</a:t>
            </a:r>
          </a:p>
        </p:txBody>
      </p:sp>
      <p:sp>
        <p:nvSpPr>
          <p:cNvPr id="9" name="TextBox 8">
            <a:extLst>
              <a:ext uri="{FF2B5EF4-FFF2-40B4-BE49-F238E27FC236}">
                <a16:creationId xmlns:a16="http://schemas.microsoft.com/office/drawing/2014/main" id="{1C540089-C423-62B5-32C5-D317AEB32971}"/>
              </a:ext>
            </a:extLst>
          </p:cNvPr>
          <p:cNvSpPr txBox="1"/>
          <p:nvPr>
            <p:custDataLst>
              <p:tags r:id="rId6"/>
            </p:custDataLst>
          </p:nvPr>
        </p:nvSpPr>
        <p:spPr>
          <a:xfrm>
            <a:off x="6096000" y="3614624"/>
            <a:ext cx="6103854" cy="472502"/>
          </a:xfrm>
          <a:prstGeom prst="rect">
            <a:avLst/>
          </a:prstGeom>
          <a:noFill/>
        </p:spPr>
        <p:txBody>
          <a:bodyPr wrap="square">
            <a:spAutoFit/>
          </a:bodyPr>
          <a:lstStyle/>
          <a:p>
            <a:pPr>
              <a:lnSpc>
                <a:spcPct val="107000"/>
              </a:lnSpc>
              <a:spcAft>
                <a:spcPts val="800"/>
              </a:spcAft>
            </a:pPr>
            <a:r>
              <a:rPr lang="fr-CA" sz="1200" dirty="0">
                <a:effectLst/>
                <a:latin typeface="Arial Narrow" panose="020B0606020202030204" pitchFamily="34" charset="0"/>
                <a:ea typeface="Calibri" panose="020F0502020204030204" pitchFamily="34" charset="0"/>
                <a:cs typeface="Calibri" panose="020F0502020204030204" pitchFamily="34" charset="0"/>
              </a:rPr>
              <a:t>Figure : Répondants au SGRQ, sous-groupe, bithérapie AMLA-BALA comparativement à un AMLA administré en monothérapie, à 6 mois</a:t>
            </a:r>
          </a:p>
        </p:txBody>
      </p:sp>
      <p:pic>
        <p:nvPicPr>
          <p:cNvPr id="11" name="Picture 10">
            <a:extLst>
              <a:ext uri="{FF2B5EF4-FFF2-40B4-BE49-F238E27FC236}">
                <a16:creationId xmlns:a16="http://schemas.microsoft.com/office/drawing/2014/main" id="{84380995-DC72-5F83-6728-F05EC88DE797}"/>
              </a:ext>
            </a:extLst>
          </p:cNvPr>
          <p:cNvPicPr>
            <a:picLocks noChangeAspect="1"/>
          </p:cNvPicPr>
          <p:nvPr>
            <p:custDataLst>
              <p:tags r:id="rId7"/>
            </p:custDataLst>
          </p:nvPr>
        </p:nvPicPr>
        <p:blipFill>
          <a:blip r:embed="rId13"/>
          <a:stretch>
            <a:fillRect/>
          </a:stretch>
        </p:blipFill>
        <p:spPr>
          <a:xfrm>
            <a:off x="199252" y="4025741"/>
            <a:ext cx="6156768" cy="2218655"/>
          </a:xfrm>
          <a:prstGeom prst="rect">
            <a:avLst/>
          </a:prstGeom>
        </p:spPr>
      </p:pic>
      <p:pic>
        <p:nvPicPr>
          <p:cNvPr id="13" name="Picture 12">
            <a:extLst>
              <a:ext uri="{FF2B5EF4-FFF2-40B4-BE49-F238E27FC236}">
                <a16:creationId xmlns:a16="http://schemas.microsoft.com/office/drawing/2014/main" id="{D89413B2-E69D-DFA4-8769-1BED10506F1D}"/>
              </a:ext>
            </a:extLst>
          </p:cNvPr>
          <p:cNvPicPr>
            <a:picLocks noChangeAspect="1"/>
          </p:cNvPicPr>
          <p:nvPr>
            <p:custDataLst>
              <p:tags r:id="rId8"/>
            </p:custDataLst>
          </p:nvPr>
        </p:nvPicPr>
        <p:blipFill>
          <a:blip r:embed="rId14"/>
          <a:stretch>
            <a:fillRect/>
          </a:stretch>
        </p:blipFill>
        <p:spPr>
          <a:xfrm>
            <a:off x="163087" y="1743064"/>
            <a:ext cx="6059701" cy="1774924"/>
          </a:xfrm>
          <a:prstGeom prst="rect">
            <a:avLst/>
          </a:prstGeom>
        </p:spPr>
      </p:pic>
      <p:pic>
        <p:nvPicPr>
          <p:cNvPr id="15" name="Picture 14">
            <a:extLst>
              <a:ext uri="{FF2B5EF4-FFF2-40B4-BE49-F238E27FC236}">
                <a16:creationId xmlns:a16="http://schemas.microsoft.com/office/drawing/2014/main" id="{7E05E8F2-D20E-C3D2-5D2D-3DA13212DB93}"/>
              </a:ext>
            </a:extLst>
          </p:cNvPr>
          <p:cNvPicPr>
            <a:picLocks noChangeAspect="1"/>
          </p:cNvPicPr>
          <p:nvPr>
            <p:custDataLst>
              <p:tags r:id="rId9"/>
            </p:custDataLst>
          </p:nvPr>
        </p:nvPicPr>
        <p:blipFill>
          <a:blip r:embed="rId15"/>
          <a:stretch>
            <a:fillRect/>
          </a:stretch>
        </p:blipFill>
        <p:spPr>
          <a:xfrm>
            <a:off x="6393728" y="4023201"/>
            <a:ext cx="5713036" cy="2107722"/>
          </a:xfrm>
          <a:prstGeom prst="rect">
            <a:avLst/>
          </a:prstGeom>
        </p:spPr>
      </p:pic>
    </p:spTree>
    <p:extLst>
      <p:ext uri="{BB962C8B-B14F-4D97-AF65-F5344CB8AC3E}">
        <p14:creationId xmlns:p14="http://schemas.microsoft.com/office/powerpoint/2010/main" val="1520836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32DBA-C281-EF17-B750-A314A68179B6}"/>
              </a:ext>
            </a:extLst>
          </p:cNvPr>
          <p:cNvGraphicFramePr>
            <a:graphicFrameLocks noGrp="1"/>
          </p:cNvGraphicFramePr>
          <p:nvPr>
            <p:custDataLst>
              <p:tags r:id="rId1"/>
            </p:custDataLst>
            <p:extLst>
              <p:ext uri="{D42A27DB-BD31-4B8C-83A1-F6EECF244321}">
                <p14:modId xmlns:p14="http://schemas.microsoft.com/office/powerpoint/2010/main" val="3234746767"/>
              </p:ext>
            </p:extLst>
          </p:nvPr>
        </p:nvGraphicFramePr>
        <p:xfrm>
          <a:off x="740527" y="1897576"/>
          <a:ext cx="10831730" cy="3734308"/>
        </p:xfrm>
        <a:graphic>
          <a:graphicData uri="http://schemas.openxmlformats.org/drawingml/2006/table">
            <a:tbl>
              <a:tblPr firstRow="1" firstCol="1" bandRow="1"/>
              <a:tblGrid>
                <a:gridCol w="509422">
                  <a:extLst>
                    <a:ext uri="{9D8B030D-6E8A-4147-A177-3AD203B41FA5}">
                      <a16:colId xmlns:a16="http://schemas.microsoft.com/office/drawing/2014/main" val="1053524346"/>
                    </a:ext>
                  </a:extLst>
                </a:gridCol>
                <a:gridCol w="774700">
                  <a:extLst>
                    <a:ext uri="{9D8B030D-6E8A-4147-A177-3AD203B41FA5}">
                      <a16:colId xmlns:a16="http://schemas.microsoft.com/office/drawing/2014/main" val="1233734326"/>
                    </a:ext>
                  </a:extLst>
                </a:gridCol>
                <a:gridCol w="703262">
                  <a:extLst>
                    <a:ext uri="{9D8B030D-6E8A-4147-A177-3AD203B41FA5}">
                      <a16:colId xmlns:a16="http://schemas.microsoft.com/office/drawing/2014/main" val="2827837091"/>
                    </a:ext>
                  </a:extLst>
                </a:gridCol>
                <a:gridCol w="812800">
                  <a:extLst>
                    <a:ext uri="{9D8B030D-6E8A-4147-A177-3AD203B41FA5}">
                      <a16:colId xmlns:a16="http://schemas.microsoft.com/office/drawing/2014/main" val="2448443989"/>
                    </a:ext>
                  </a:extLst>
                </a:gridCol>
                <a:gridCol w="733425">
                  <a:extLst>
                    <a:ext uri="{9D8B030D-6E8A-4147-A177-3AD203B41FA5}">
                      <a16:colId xmlns:a16="http://schemas.microsoft.com/office/drawing/2014/main" val="164532268"/>
                    </a:ext>
                  </a:extLst>
                </a:gridCol>
                <a:gridCol w="704850">
                  <a:extLst>
                    <a:ext uri="{9D8B030D-6E8A-4147-A177-3AD203B41FA5}">
                      <a16:colId xmlns:a16="http://schemas.microsoft.com/office/drawing/2014/main" val="2677646526"/>
                    </a:ext>
                  </a:extLst>
                </a:gridCol>
                <a:gridCol w="1736725">
                  <a:extLst>
                    <a:ext uri="{9D8B030D-6E8A-4147-A177-3AD203B41FA5}">
                      <a16:colId xmlns:a16="http://schemas.microsoft.com/office/drawing/2014/main" val="4109696451"/>
                    </a:ext>
                  </a:extLst>
                </a:gridCol>
                <a:gridCol w="739775">
                  <a:extLst>
                    <a:ext uri="{9D8B030D-6E8A-4147-A177-3AD203B41FA5}">
                      <a16:colId xmlns:a16="http://schemas.microsoft.com/office/drawing/2014/main" val="2313336598"/>
                    </a:ext>
                  </a:extLst>
                </a:gridCol>
                <a:gridCol w="577850">
                  <a:extLst>
                    <a:ext uri="{9D8B030D-6E8A-4147-A177-3AD203B41FA5}">
                      <a16:colId xmlns:a16="http://schemas.microsoft.com/office/drawing/2014/main" val="771002801"/>
                    </a:ext>
                  </a:extLst>
                </a:gridCol>
                <a:gridCol w="704850">
                  <a:extLst>
                    <a:ext uri="{9D8B030D-6E8A-4147-A177-3AD203B41FA5}">
                      <a16:colId xmlns:a16="http://schemas.microsoft.com/office/drawing/2014/main" val="2037644433"/>
                    </a:ext>
                  </a:extLst>
                </a:gridCol>
                <a:gridCol w="1357312">
                  <a:extLst>
                    <a:ext uri="{9D8B030D-6E8A-4147-A177-3AD203B41FA5}">
                      <a16:colId xmlns:a16="http://schemas.microsoft.com/office/drawing/2014/main" val="1889429637"/>
                    </a:ext>
                  </a:extLst>
                </a:gridCol>
                <a:gridCol w="573088">
                  <a:extLst>
                    <a:ext uri="{9D8B030D-6E8A-4147-A177-3AD203B41FA5}">
                      <a16:colId xmlns:a16="http://schemas.microsoft.com/office/drawing/2014/main" val="1572370602"/>
                    </a:ext>
                  </a:extLst>
                </a:gridCol>
                <a:gridCol w="903671">
                  <a:extLst>
                    <a:ext uri="{9D8B030D-6E8A-4147-A177-3AD203B41FA5}">
                      <a16:colId xmlns:a16="http://schemas.microsoft.com/office/drawing/2014/main" val="1391139610"/>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088521662"/>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172969934"/>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Sous-groupe TDI : Changement par rapport aux données de référence à 6 mois</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18976527"/>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2 882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2 865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0,39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(0,24 plus élevée à 0,54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362210"/>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TDI - BALA</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837672769"/>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403/806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(50,0 %)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330/807</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(40,9 %)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1,22</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(1,10 à 1,36)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90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41 de plus à 147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85346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général,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7950267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4 039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3 738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1,06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(1,63 moins élevée à 0,49 moins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259732"/>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 sous-groupe </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295790152"/>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1925/3756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(51,3 %)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1630/3734</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(43,7 %)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1,15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(1,07 à 1,25)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65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31 de plus à 109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207869"/>
                  </a:ext>
                </a:extLst>
              </a:tr>
            </a:tbl>
          </a:graphicData>
        </a:graphic>
      </p:graphicFrame>
      <p:sp>
        <p:nvSpPr>
          <p:cNvPr id="5" name="TextBox 4">
            <a:extLst>
              <a:ext uri="{FF2B5EF4-FFF2-40B4-BE49-F238E27FC236}">
                <a16:creationId xmlns:a16="http://schemas.microsoft.com/office/drawing/2014/main" id="{80D36FDA-207F-8C2A-B2ED-B45DA8CE49C1}"/>
              </a:ext>
            </a:extLst>
          </p:cNvPr>
          <p:cNvSpPr txBox="1"/>
          <p:nvPr>
            <p:custDataLst>
              <p:tags r:id="rId2"/>
            </p:custDataLst>
          </p:nvPr>
        </p:nvSpPr>
        <p:spPr>
          <a:xfrm>
            <a:off x="731098" y="5811097"/>
            <a:ext cx="6108568"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DM :</a:t>
            </a:r>
            <a:r>
              <a:rPr lang="fr-CA" sz="1000">
                <a:solidFill>
                  <a:srgbClr val="000000"/>
                </a:solidFill>
                <a:effectLst/>
                <a:latin typeface="Arial Narrow" panose="020B0606020202030204" pitchFamily="34" charset="0"/>
                <a:ea typeface="Times New Roman" panose="02020603050405020304" pitchFamily="18" charset="0"/>
              </a:rPr>
              <a:t> différence moyenne;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Huit ECR ou moins ont déclaré ce résultat</a:t>
            </a:r>
          </a:p>
        </p:txBody>
      </p:sp>
      <p:sp>
        <p:nvSpPr>
          <p:cNvPr id="7" name="TextBox 6">
            <a:extLst>
              <a:ext uri="{FF2B5EF4-FFF2-40B4-BE49-F238E27FC236}">
                <a16:creationId xmlns:a16="http://schemas.microsoft.com/office/drawing/2014/main" id="{B172B3BE-762B-8C4D-7438-5A7D228F3D37}"/>
              </a:ext>
            </a:extLst>
          </p:cNvPr>
          <p:cNvSpPr txBox="1"/>
          <p:nvPr>
            <p:custDataLst>
              <p:tags r:id="rId3"/>
            </p:custDataLst>
          </p:nvPr>
        </p:nvSpPr>
        <p:spPr>
          <a:xfrm>
            <a:off x="825368" y="1633830"/>
            <a:ext cx="6108568" cy="198901"/>
          </a:xfrm>
          <a:prstGeom prst="rect">
            <a:avLst/>
          </a:prstGeom>
          <a:noFill/>
        </p:spPr>
        <p:txBody>
          <a:bodyPr wrap="square">
            <a:spAutoFit/>
          </a:bodyPr>
          <a:lstStyle/>
          <a:p>
            <a:pPr>
              <a:lnSpc>
                <a:spcPts val="700"/>
              </a:lnSpc>
              <a:spcAft>
                <a:spcPts val="800"/>
              </a:spcAft>
            </a:pPr>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Bithérapie AMLA-BALA comparativement à un BALA administré en monothérapie</a:t>
            </a:r>
          </a:p>
        </p:txBody>
      </p:sp>
    </p:spTree>
    <p:extLst>
      <p:ext uri="{BB962C8B-B14F-4D97-AF65-F5344CB8AC3E}">
        <p14:creationId xmlns:p14="http://schemas.microsoft.com/office/powerpoint/2010/main" val="11562257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8" name="Rectangle 11">
            <a:extLst>
              <a:ext uri="{FF2B5EF4-FFF2-40B4-BE49-F238E27FC236}">
                <a16:creationId xmlns:a16="http://schemas.microsoft.com/office/drawing/2014/main" id="{6B144BCF-60A6-9D01-2E49-CC7BC78CC253}"/>
              </a:ext>
            </a:extLst>
          </p:cNvPr>
          <p:cNvSpPr>
            <a:spLocks noChangeArrowheads="1"/>
          </p:cNvSpPr>
          <p:nvPr>
            <p:custDataLst>
              <p:tags r:id="rId1"/>
            </p:custDataLst>
          </p:nvPr>
        </p:nvSpPr>
        <p:spPr bwMode="auto">
          <a:xfrm>
            <a:off x="6096000" y="1421215"/>
            <a:ext cx="4442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bithérapie AMLA-BALA comparativement à un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BALA administré en monothérapie</a:t>
            </a:r>
          </a:p>
        </p:txBody>
      </p:sp>
      <p:pic>
        <p:nvPicPr>
          <p:cNvPr id="14346" name="Picture 42" descr="Table&#10;&#10;Description automatically generated with low confidence">
            <a:extLst>
              <a:ext uri="{FF2B5EF4-FFF2-40B4-BE49-F238E27FC236}">
                <a16:creationId xmlns:a16="http://schemas.microsoft.com/office/drawing/2014/main" id="{B686E1D5-15B5-A172-D0D6-AEBBCC89A1DF}"/>
              </a:ext>
            </a:extLst>
          </p:cNvPr>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6096000" y="1880648"/>
            <a:ext cx="5943600" cy="1104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491B78FB-368A-CD68-C357-33F1383F2781}"/>
              </a:ext>
            </a:extLst>
          </p:cNvPr>
          <p:cNvSpPr>
            <a:spLocks noChangeArrowheads="1"/>
          </p:cNvSpPr>
          <p:nvPr>
            <p:custDataLst>
              <p:tags r:id="rId3"/>
            </p:custDataLst>
          </p:nvPr>
        </p:nvSpPr>
        <p:spPr bwMode="auto">
          <a:xfrm>
            <a:off x="4911365" y="29855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TextBox 10">
            <a:extLst>
              <a:ext uri="{FF2B5EF4-FFF2-40B4-BE49-F238E27FC236}">
                <a16:creationId xmlns:a16="http://schemas.microsoft.com/office/drawing/2014/main" id="{8A11F57E-BAC7-6FFB-B995-ADBFF3046CBA}"/>
              </a:ext>
            </a:extLst>
          </p:cNvPr>
          <p:cNvSpPr txBox="1"/>
          <p:nvPr>
            <p:custDataLst>
              <p:tags r:id="rId4"/>
            </p:custDataLst>
          </p:nvPr>
        </p:nvSpPr>
        <p:spPr>
          <a:xfrm>
            <a:off x="327578" y="1513547"/>
            <a:ext cx="6103854" cy="472502"/>
          </a:xfrm>
          <a:prstGeom prst="rect">
            <a:avLst/>
          </a:prstGeom>
          <a:noFill/>
        </p:spPr>
        <p:txBody>
          <a:bodyPr wrap="square">
            <a:spAutoFit/>
          </a:bodyPr>
          <a:lstStyle/>
          <a:p>
            <a:pPr>
              <a:lnSpc>
                <a:spcPct val="107000"/>
              </a:lnSpc>
              <a:spcAft>
                <a:spcPts val="800"/>
              </a:spcAft>
            </a:pPr>
            <a:r>
              <a:rPr lang="fr-CA" sz="1200" dirty="0">
                <a:effectLst/>
                <a:latin typeface="Arial Narrow" panose="020B0606020202030204" pitchFamily="34" charset="0"/>
                <a:ea typeface="Calibri" panose="020F0502020204030204" pitchFamily="34" charset="0"/>
                <a:cs typeface="Calibri" panose="020F0502020204030204" pitchFamily="34" charset="0"/>
              </a:rPr>
              <a:t>Figure : TDI, sous-groupe, changement par rapport aux données de référence, bithérapie AMLA-BALA comparativement à un BALA administré en monothérapie</a:t>
            </a:r>
          </a:p>
        </p:txBody>
      </p:sp>
      <p:pic>
        <p:nvPicPr>
          <p:cNvPr id="13" name="Picture 12">
            <a:extLst>
              <a:ext uri="{FF2B5EF4-FFF2-40B4-BE49-F238E27FC236}">
                <a16:creationId xmlns:a16="http://schemas.microsoft.com/office/drawing/2014/main" id="{BBC0CD12-B459-2558-ED04-735AA2169C13}"/>
              </a:ext>
            </a:extLst>
          </p:cNvPr>
          <p:cNvPicPr>
            <a:picLocks noChangeAspect="1"/>
          </p:cNvPicPr>
          <p:nvPr>
            <p:custDataLst>
              <p:tags r:id="rId5"/>
            </p:custDataLst>
          </p:nvPr>
        </p:nvPicPr>
        <p:blipFill>
          <a:blip r:embed="rId14"/>
          <a:stretch>
            <a:fillRect/>
          </a:stretch>
        </p:blipFill>
        <p:spPr>
          <a:xfrm>
            <a:off x="327578" y="1918356"/>
            <a:ext cx="5493812" cy="1208261"/>
          </a:xfrm>
          <a:prstGeom prst="rect">
            <a:avLst/>
          </a:prstGeom>
        </p:spPr>
      </p:pic>
      <p:sp>
        <p:nvSpPr>
          <p:cNvPr id="14" name="Rectangle 14">
            <a:extLst>
              <a:ext uri="{FF2B5EF4-FFF2-40B4-BE49-F238E27FC236}">
                <a16:creationId xmlns:a16="http://schemas.microsoft.com/office/drawing/2014/main" id="{04B451AD-E2CB-3B5B-49AD-DEC50113DBB2}"/>
              </a:ext>
            </a:extLst>
          </p:cNvPr>
          <p:cNvSpPr>
            <a:spLocks noChangeArrowheads="1"/>
          </p:cNvSpPr>
          <p:nvPr>
            <p:custDataLst>
              <p:tags r:id="rId6"/>
            </p:custDataLst>
          </p:nvPr>
        </p:nvSpPr>
        <p:spPr bwMode="auto">
          <a:xfrm>
            <a:off x="207386" y="3447979"/>
            <a:ext cx="4774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général, changement par rapport aux données de référence,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bithérapie AMLA-BALA comparativement à un BALA administré en monothérapie</a:t>
            </a:r>
          </a:p>
        </p:txBody>
      </p:sp>
      <p:pic>
        <p:nvPicPr>
          <p:cNvPr id="14349" name="Picture 85" descr="Table&#10;&#10;Description automatically generated">
            <a:extLst>
              <a:ext uri="{FF2B5EF4-FFF2-40B4-BE49-F238E27FC236}">
                <a16:creationId xmlns:a16="http://schemas.microsoft.com/office/drawing/2014/main" id="{88875F56-8253-E51F-4441-670115DA61DF}"/>
              </a:ext>
            </a:extLst>
          </p:cNvPr>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207386" y="3907412"/>
            <a:ext cx="5943600" cy="16319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5">
            <a:extLst>
              <a:ext uri="{FF2B5EF4-FFF2-40B4-BE49-F238E27FC236}">
                <a16:creationId xmlns:a16="http://schemas.microsoft.com/office/drawing/2014/main" id="{7121C7E3-ADCF-2184-677F-8BBAB425D7EC}"/>
              </a:ext>
            </a:extLst>
          </p:cNvPr>
          <p:cNvSpPr>
            <a:spLocks noChangeArrowheads="1"/>
          </p:cNvSpPr>
          <p:nvPr>
            <p:custDataLst>
              <p:tags r:id="rId8"/>
            </p:custDataLst>
          </p:nvPr>
        </p:nvSpPr>
        <p:spPr bwMode="auto">
          <a:xfrm>
            <a:off x="358218" y="60295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7" name="Picture 16">
            <a:extLst>
              <a:ext uri="{FF2B5EF4-FFF2-40B4-BE49-F238E27FC236}">
                <a16:creationId xmlns:a16="http://schemas.microsoft.com/office/drawing/2014/main" id="{2EADFADB-4889-6195-65B2-ED9E466D9070}"/>
              </a:ext>
            </a:extLst>
          </p:cNvPr>
          <p:cNvPicPr>
            <a:picLocks noChangeAspect="1"/>
          </p:cNvPicPr>
          <p:nvPr>
            <p:custDataLst>
              <p:tags r:id="rId9"/>
            </p:custDataLst>
          </p:nvPr>
        </p:nvPicPr>
        <p:blipFill>
          <a:blip r:embed="rId16"/>
          <a:stretch>
            <a:fillRect/>
          </a:stretch>
        </p:blipFill>
        <p:spPr>
          <a:xfrm>
            <a:off x="6228861" y="3893271"/>
            <a:ext cx="5883325" cy="1715672"/>
          </a:xfrm>
          <a:prstGeom prst="rect">
            <a:avLst/>
          </a:prstGeom>
        </p:spPr>
      </p:pic>
      <p:sp>
        <p:nvSpPr>
          <p:cNvPr id="19" name="TextBox 18">
            <a:extLst>
              <a:ext uri="{FF2B5EF4-FFF2-40B4-BE49-F238E27FC236}">
                <a16:creationId xmlns:a16="http://schemas.microsoft.com/office/drawing/2014/main" id="{D813CAF4-A9F7-B0BC-B925-73892BDFB549}"/>
              </a:ext>
            </a:extLst>
          </p:cNvPr>
          <p:cNvSpPr txBox="1"/>
          <p:nvPr>
            <p:custDataLst>
              <p:tags r:id="rId10"/>
            </p:custDataLst>
          </p:nvPr>
        </p:nvSpPr>
        <p:spPr>
          <a:xfrm>
            <a:off x="6227503" y="3558402"/>
            <a:ext cx="4773577" cy="472502"/>
          </a:xfrm>
          <a:prstGeom prst="rect">
            <a:avLst/>
          </a:prstGeom>
          <a:noFill/>
        </p:spPr>
        <p:txBody>
          <a:bodyPr wrap="square">
            <a:spAutoFit/>
          </a:bodyPr>
          <a:lstStyle/>
          <a:p>
            <a:pPr>
              <a:lnSpc>
                <a:spcPct val="107000"/>
              </a:lnSpc>
              <a:spcAft>
                <a:spcPts val="800"/>
              </a:spcAft>
            </a:pPr>
            <a:r>
              <a:rPr lang="fr-CA" sz="1200" dirty="0">
                <a:effectLst/>
                <a:latin typeface="Arial Narrow" panose="020B0606020202030204" pitchFamily="34" charset="0"/>
                <a:ea typeface="Calibri" panose="020F0502020204030204" pitchFamily="34" charset="0"/>
                <a:cs typeface="Calibri" panose="020F0502020204030204" pitchFamily="34" charset="0"/>
              </a:rPr>
              <a:t>Figure : Répondants au SGRQ, bithérapie AMLA-BALA </a:t>
            </a:r>
            <a:r>
              <a:rPr lang="fr-CA" sz="1200" dirty="0">
                <a:latin typeface="Arial Narrow" panose="020B0606020202030204" pitchFamily="34" charset="0"/>
                <a:ea typeface="Calibri" panose="020F0502020204030204" pitchFamily="34" charset="0"/>
                <a:cs typeface="Calibri" panose="020F0502020204030204" pitchFamily="34" charset="0"/>
              </a:rPr>
              <a:t>comparativement</a:t>
            </a:r>
            <a:r>
              <a:rPr lang="fr-CA" sz="1200" dirty="0">
                <a:effectLst/>
                <a:latin typeface="Arial Narrow" panose="020B0606020202030204" pitchFamily="34" charset="0"/>
                <a:ea typeface="Calibri" panose="020F0502020204030204" pitchFamily="34" charset="0"/>
                <a:cs typeface="Calibri" panose="020F0502020204030204" pitchFamily="34" charset="0"/>
              </a:rPr>
              <a:t> à un BALA administré en monothérapie</a:t>
            </a:r>
          </a:p>
        </p:txBody>
      </p:sp>
    </p:spTree>
    <p:extLst>
      <p:ext uri="{BB962C8B-B14F-4D97-AF65-F5344CB8AC3E}">
        <p14:creationId xmlns:p14="http://schemas.microsoft.com/office/powerpoint/2010/main" val="1948448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E9AA05D-FC3F-4A75-808C-CC945513B26E}"/>
              </a:ext>
            </a:extLst>
          </p:cNvPr>
          <p:cNvGraphicFramePr>
            <a:graphicFrameLocks noGrp="1"/>
          </p:cNvGraphicFramePr>
          <p:nvPr>
            <p:custDataLst>
              <p:tags r:id="rId1"/>
            </p:custDataLst>
            <p:extLst>
              <p:ext uri="{D42A27DB-BD31-4B8C-83A1-F6EECF244321}">
                <p14:modId xmlns:p14="http://schemas.microsoft.com/office/powerpoint/2010/main" val="289149464"/>
              </p:ext>
            </p:extLst>
          </p:nvPr>
        </p:nvGraphicFramePr>
        <p:xfrm>
          <a:off x="803913" y="1542325"/>
          <a:ext cx="10468389" cy="2357374"/>
        </p:xfrm>
        <a:graphic>
          <a:graphicData uri="http://schemas.openxmlformats.org/drawingml/2006/table">
            <a:tbl>
              <a:tblPr firstRow="1" firstCol="1" bandRow="1"/>
              <a:tblGrid>
                <a:gridCol w="617952">
                  <a:extLst>
                    <a:ext uri="{9D8B030D-6E8A-4147-A177-3AD203B41FA5}">
                      <a16:colId xmlns:a16="http://schemas.microsoft.com/office/drawing/2014/main" val="2414726983"/>
                    </a:ext>
                  </a:extLst>
                </a:gridCol>
                <a:gridCol w="774700">
                  <a:extLst>
                    <a:ext uri="{9D8B030D-6E8A-4147-A177-3AD203B41FA5}">
                      <a16:colId xmlns:a16="http://schemas.microsoft.com/office/drawing/2014/main" val="2774726041"/>
                    </a:ext>
                  </a:extLst>
                </a:gridCol>
                <a:gridCol w="703262">
                  <a:extLst>
                    <a:ext uri="{9D8B030D-6E8A-4147-A177-3AD203B41FA5}">
                      <a16:colId xmlns:a16="http://schemas.microsoft.com/office/drawing/2014/main" val="3070733797"/>
                    </a:ext>
                  </a:extLst>
                </a:gridCol>
                <a:gridCol w="812800">
                  <a:extLst>
                    <a:ext uri="{9D8B030D-6E8A-4147-A177-3AD203B41FA5}">
                      <a16:colId xmlns:a16="http://schemas.microsoft.com/office/drawing/2014/main" val="2285925788"/>
                    </a:ext>
                  </a:extLst>
                </a:gridCol>
                <a:gridCol w="733425">
                  <a:extLst>
                    <a:ext uri="{9D8B030D-6E8A-4147-A177-3AD203B41FA5}">
                      <a16:colId xmlns:a16="http://schemas.microsoft.com/office/drawing/2014/main" val="561169484"/>
                    </a:ext>
                  </a:extLst>
                </a:gridCol>
                <a:gridCol w="704850">
                  <a:extLst>
                    <a:ext uri="{9D8B030D-6E8A-4147-A177-3AD203B41FA5}">
                      <a16:colId xmlns:a16="http://schemas.microsoft.com/office/drawing/2014/main" val="918305390"/>
                    </a:ext>
                  </a:extLst>
                </a:gridCol>
                <a:gridCol w="1736725">
                  <a:extLst>
                    <a:ext uri="{9D8B030D-6E8A-4147-A177-3AD203B41FA5}">
                      <a16:colId xmlns:a16="http://schemas.microsoft.com/office/drawing/2014/main" val="3224432430"/>
                    </a:ext>
                  </a:extLst>
                </a:gridCol>
                <a:gridCol w="739775">
                  <a:extLst>
                    <a:ext uri="{9D8B030D-6E8A-4147-A177-3AD203B41FA5}">
                      <a16:colId xmlns:a16="http://schemas.microsoft.com/office/drawing/2014/main" val="1588611118"/>
                    </a:ext>
                  </a:extLst>
                </a:gridCol>
                <a:gridCol w="520700">
                  <a:extLst>
                    <a:ext uri="{9D8B030D-6E8A-4147-A177-3AD203B41FA5}">
                      <a16:colId xmlns:a16="http://schemas.microsoft.com/office/drawing/2014/main" val="209193964"/>
                    </a:ext>
                  </a:extLst>
                </a:gridCol>
                <a:gridCol w="531812">
                  <a:extLst>
                    <a:ext uri="{9D8B030D-6E8A-4147-A177-3AD203B41FA5}">
                      <a16:colId xmlns:a16="http://schemas.microsoft.com/office/drawing/2014/main" val="2404868493"/>
                    </a:ext>
                  </a:extLst>
                </a:gridCol>
                <a:gridCol w="1336675">
                  <a:extLst>
                    <a:ext uri="{9D8B030D-6E8A-4147-A177-3AD203B41FA5}">
                      <a16:colId xmlns:a16="http://schemas.microsoft.com/office/drawing/2014/main" val="3193766214"/>
                    </a:ext>
                  </a:extLst>
                </a:gridCol>
                <a:gridCol w="573088">
                  <a:extLst>
                    <a:ext uri="{9D8B030D-6E8A-4147-A177-3AD203B41FA5}">
                      <a16:colId xmlns:a16="http://schemas.microsoft.com/office/drawing/2014/main" val="704863503"/>
                    </a:ext>
                  </a:extLst>
                </a:gridCol>
                <a:gridCol w="682625">
                  <a:extLst>
                    <a:ext uri="{9D8B030D-6E8A-4147-A177-3AD203B41FA5}">
                      <a16:colId xmlns:a16="http://schemas.microsoft.com/office/drawing/2014/main" val="704375326"/>
                    </a:ext>
                  </a:extLst>
                </a:gridCol>
              </a:tblGrid>
              <a:tr h="195771">
                <a:tc gridSpan="7">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1513312476"/>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513307244"/>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7811021"/>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2 753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1 279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1,04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(0,85 plus élevée à 1,22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2011913"/>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32698752"/>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9 037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1 969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3,07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(3,95 moins élevée à 2,19 moins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892703"/>
                  </a:ext>
                </a:extLst>
              </a:tr>
            </a:tbl>
          </a:graphicData>
        </a:graphic>
      </p:graphicFrame>
      <p:sp>
        <p:nvSpPr>
          <p:cNvPr id="4" name="Rectangle 1">
            <a:extLst>
              <a:ext uri="{FF2B5EF4-FFF2-40B4-BE49-F238E27FC236}">
                <a16:creationId xmlns:a16="http://schemas.microsoft.com/office/drawing/2014/main" id="{27E746BE-04E5-12EC-9FFB-E034F5294CF8}"/>
              </a:ext>
            </a:extLst>
          </p:cNvPr>
          <p:cNvSpPr>
            <a:spLocks noChangeArrowheads="1"/>
          </p:cNvSpPr>
          <p:nvPr>
            <p:custDataLst>
              <p:tags r:id="rId2"/>
            </p:custDataLst>
          </p:nvPr>
        </p:nvSpPr>
        <p:spPr bwMode="auto">
          <a:xfrm>
            <a:off x="803913" y="4062506"/>
            <a:ext cx="44983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IC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intervalle de confiance;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RR</a:t>
            </a:r>
            <a:r>
              <a:rPr kumimoji="0" lang="fr-CA" sz="100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risque relatif; a. Sept ECR ont déclaré ce résultat; Gong et coll. 2022</a:t>
            </a:r>
          </a:p>
        </p:txBody>
      </p:sp>
      <p:sp>
        <p:nvSpPr>
          <p:cNvPr id="8" name="TextBox 7">
            <a:extLst>
              <a:ext uri="{FF2B5EF4-FFF2-40B4-BE49-F238E27FC236}">
                <a16:creationId xmlns:a16="http://schemas.microsoft.com/office/drawing/2014/main" id="{EA152C57-9A1A-C85E-8577-F907516127FC}"/>
              </a:ext>
            </a:extLst>
          </p:cNvPr>
          <p:cNvSpPr txBox="1"/>
          <p:nvPr>
            <p:custDataLst>
              <p:tags r:id="rId3"/>
            </p:custDataLst>
          </p:nvPr>
        </p:nvSpPr>
        <p:spPr>
          <a:xfrm>
            <a:off x="787661" y="1181210"/>
            <a:ext cx="420119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sz="1200" b="1" dirty="0">
                <a:latin typeface="Arial Narrow" panose="020B0606020202030204" pitchFamily="34" charset="0"/>
                <a:ea typeface="Times New Roman" panose="02020603050405020304" pitchFamily="18" charset="0"/>
                <a:cs typeface="Times New Roman" panose="02020603050405020304" pitchFamily="18" charset="0"/>
              </a:rPr>
              <a:t>GRADE : </a:t>
            </a:r>
            <a:r>
              <a:rPr kumimoji="0" lang="fr-CA" sz="12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Bithérapie AMLA-BALA comparativement à un placebo</a:t>
            </a:r>
          </a:p>
        </p:txBody>
      </p:sp>
    </p:spTree>
    <p:extLst>
      <p:ext uri="{BB962C8B-B14F-4D97-AF65-F5344CB8AC3E}">
        <p14:creationId xmlns:p14="http://schemas.microsoft.com/office/powerpoint/2010/main" val="2133400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Box 2">
            <a:extLst>
              <a:ext uri="{FF2B5EF4-FFF2-40B4-BE49-F238E27FC236}">
                <a16:creationId xmlns:a16="http://schemas.microsoft.com/office/drawing/2014/main" id="{8CFCD733-74C4-C3A5-E647-ABA2503EB02B}"/>
              </a:ext>
            </a:extLst>
          </p:cNvPr>
          <p:cNvSpPr txBox="1"/>
          <p:nvPr>
            <p:custDataLst>
              <p:tags r:id="rId1"/>
            </p:custDataLst>
          </p:nvPr>
        </p:nvSpPr>
        <p:spPr>
          <a:xfrm>
            <a:off x="855481" y="1539562"/>
            <a:ext cx="6103854" cy="198901"/>
          </a:xfrm>
          <a:prstGeom prst="rect">
            <a:avLst/>
          </a:prstGeom>
          <a:noFill/>
        </p:spPr>
        <p:txBody>
          <a:bodyPr wrap="square">
            <a:spAutoFit/>
          </a:bodyPr>
          <a:lstStyle/>
          <a:p>
            <a:pPr>
              <a:lnSpc>
                <a:spcPts val="700"/>
              </a:lnSpc>
              <a:spcAft>
                <a:spcPts val="800"/>
              </a:spcAft>
            </a:pPr>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Bithérapie AMLA-BALA comparativement à une thérapie combinée CSI-BALA</a:t>
            </a:r>
          </a:p>
        </p:txBody>
      </p:sp>
      <p:graphicFrame>
        <p:nvGraphicFramePr>
          <p:cNvPr id="4" name="Table 3">
            <a:extLst>
              <a:ext uri="{FF2B5EF4-FFF2-40B4-BE49-F238E27FC236}">
                <a16:creationId xmlns:a16="http://schemas.microsoft.com/office/drawing/2014/main" id="{F1119707-A470-343A-75A3-3587A2777A05}"/>
              </a:ext>
            </a:extLst>
          </p:cNvPr>
          <p:cNvGraphicFramePr>
            <a:graphicFrameLocks noGrp="1"/>
          </p:cNvGraphicFramePr>
          <p:nvPr>
            <p:custDataLst>
              <p:tags r:id="rId2"/>
            </p:custDataLst>
            <p:extLst>
              <p:ext uri="{D42A27DB-BD31-4B8C-83A1-F6EECF244321}">
                <p14:modId xmlns:p14="http://schemas.microsoft.com/office/powerpoint/2010/main" val="1050458394"/>
              </p:ext>
            </p:extLst>
          </p:nvPr>
        </p:nvGraphicFramePr>
        <p:xfrm>
          <a:off x="834270" y="1798476"/>
          <a:ext cx="10671010" cy="3734308"/>
        </p:xfrm>
        <a:graphic>
          <a:graphicData uri="http://schemas.openxmlformats.org/drawingml/2006/table">
            <a:tbl>
              <a:tblPr firstRow="1" firstCol="1" bandRow="1"/>
              <a:tblGrid>
                <a:gridCol w="509422">
                  <a:extLst>
                    <a:ext uri="{9D8B030D-6E8A-4147-A177-3AD203B41FA5}">
                      <a16:colId xmlns:a16="http://schemas.microsoft.com/office/drawing/2014/main" val="991663349"/>
                    </a:ext>
                  </a:extLst>
                </a:gridCol>
                <a:gridCol w="774700">
                  <a:extLst>
                    <a:ext uri="{9D8B030D-6E8A-4147-A177-3AD203B41FA5}">
                      <a16:colId xmlns:a16="http://schemas.microsoft.com/office/drawing/2014/main" val="2518529876"/>
                    </a:ext>
                  </a:extLst>
                </a:gridCol>
                <a:gridCol w="703262">
                  <a:extLst>
                    <a:ext uri="{9D8B030D-6E8A-4147-A177-3AD203B41FA5}">
                      <a16:colId xmlns:a16="http://schemas.microsoft.com/office/drawing/2014/main" val="3542775699"/>
                    </a:ext>
                  </a:extLst>
                </a:gridCol>
                <a:gridCol w="812800">
                  <a:extLst>
                    <a:ext uri="{9D8B030D-6E8A-4147-A177-3AD203B41FA5}">
                      <a16:colId xmlns:a16="http://schemas.microsoft.com/office/drawing/2014/main" val="1487569068"/>
                    </a:ext>
                  </a:extLst>
                </a:gridCol>
                <a:gridCol w="733425">
                  <a:extLst>
                    <a:ext uri="{9D8B030D-6E8A-4147-A177-3AD203B41FA5}">
                      <a16:colId xmlns:a16="http://schemas.microsoft.com/office/drawing/2014/main" val="3026344929"/>
                    </a:ext>
                  </a:extLst>
                </a:gridCol>
                <a:gridCol w="704850">
                  <a:extLst>
                    <a:ext uri="{9D8B030D-6E8A-4147-A177-3AD203B41FA5}">
                      <a16:colId xmlns:a16="http://schemas.microsoft.com/office/drawing/2014/main" val="3621247028"/>
                    </a:ext>
                  </a:extLst>
                </a:gridCol>
                <a:gridCol w="1736725">
                  <a:extLst>
                    <a:ext uri="{9D8B030D-6E8A-4147-A177-3AD203B41FA5}">
                      <a16:colId xmlns:a16="http://schemas.microsoft.com/office/drawing/2014/main" val="1309037087"/>
                    </a:ext>
                  </a:extLst>
                </a:gridCol>
                <a:gridCol w="739775">
                  <a:extLst>
                    <a:ext uri="{9D8B030D-6E8A-4147-A177-3AD203B41FA5}">
                      <a16:colId xmlns:a16="http://schemas.microsoft.com/office/drawing/2014/main" val="1785846398"/>
                    </a:ext>
                  </a:extLst>
                </a:gridCol>
                <a:gridCol w="612775">
                  <a:extLst>
                    <a:ext uri="{9D8B030D-6E8A-4147-A177-3AD203B41FA5}">
                      <a16:colId xmlns:a16="http://schemas.microsoft.com/office/drawing/2014/main" val="213683815"/>
                    </a:ext>
                  </a:extLst>
                </a:gridCol>
                <a:gridCol w="704850">
                  <a:extLst>
                    <a:ext uri="{9D8B030D-6E8A-4147-A177-3AD203B41FA5}">
                      <a16:colId xmlns:a16="http://schemas.microsoft.com/office/drawing/2014/main" val="2891720675"/>
                    </a:ext>
                  </a:extLst>
                </a:gridCol>
                <a:gridCol w="1316038">
                  <a:extLst>
                    <a:ext uri="{9D8B030D-6E8A-4147-A177-3AD203B41FA5}">
                      <a16:colId xmlns:a16="http://schemas.microsoft.com/office/drawing/2014/main" val="1752685241"/>
                    </a:ext>
                  </a:extLst>
                </a:gridCol>
                <a:gridCol w="617538">
                  <a:extLst>
                    <a:ext uri="{9D8B030D-6E8A-4147-A177-3AD203B41FA5}">
                      <a16:colId xmlns:a16="http://schemas.microsoft.com/office/drawing/2014/main" val="3909381771"/>
                    </a:ext>
                  </a:extLst>
                </a:gridCol>
                <a:gridCol w="704850">
                  <a:extLst>
                    <a:ext uri="{9D8B030D-6E8A-4147-A177-3AD203B41FA5}">
                      <a16:colId xmlns:a16="http://schemas.microsoft.com/office/drawing/2014/main" val="2261503340"/>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280395124"/>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95720360"/>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 général : Changement par rapport aux données de référence</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90933360"/>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5 317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4 505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0,21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(0,03 moins élevée à 0,46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044430"/>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général,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28359853"/>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4 711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4 760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0,26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(0,97 moins élevée à 0,45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046482"/>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 général</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939154277"/>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2179/4876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(44,7 %)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2118/4893</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(43,3 %)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1,05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(0,96 à 1,14)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22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17 de moins à 61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570012"/>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général :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23533933"/>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d</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5 599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4 862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DM</a:t>
                      </a:r>
                      <a:r>
                        <a:rPr lang="fr-CA" sz="1000">
                          <a:effectLst/>
                          <a:latin typeface="Arial Narrow" panose="020B0606020202030204" pitchFamily="34" charset="0"/>
                          <a:ea typeface="Calibri" panose="020F0502020204030204" pitchFamily="34"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0,07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(0,03 plus élevée à 0,1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291880"/>
                  </a:ext>
                </a:extLst>
              </a:tr>
            </a:tbl>
          </a:graphicData>
        </a:graphic>
      </p:graphicFrame>
      <p:sp>
        <p:nvSpPr>
          <p:cNvPr id="6" name="TextBox 5">
            <a:extLst>
              <a:ext uri="{FF2B5EF4-FFF2-40B4-BE49-F238E27FC236}">
                <a16:creationId xmlns:a16="http://schemas.microsoft.com/office/drawing/2014/main" id="{E2213E28-7D9C-601B-AC1D-CFABF136F5ED}"/>
              </a:ext>
            </a:extLst>
          </p:cNvPr>
          <p:cNvSpPr txBox="1"/>
          <p:nvPr>
            <p:custDataLst>
              <p:tags r:id="rId3"/>
            </p:custDataLst>
          </p:nvPr>
        </p:nvSpPr>
        <p:spPr>
          <a:xfrm>
            <a:off x="813057" y="5735295"/>
            <a:ext cx="7779613" cy="188257"/>
          </a:xfrm>
          <a:prstGeom prst="rect">
            <a:avLst/>
          </a:prstGeom>
          <a:noFill/>
        </p:spPr>
        <p:txBody>
          <a:bodyPr wrap="square">
            <a:spAutoFit/>
          </a:bodyPr>
          <a:lstStyle/>
          <a:p>
            <a:pPr>
              <a:lnSpc>
                <a:spcPts val="700"/>
              </a:lnSpc>
            </a:pPr>
            <a:r>
              <a:rPr lang="fr-CA" sz="1000" dirty="0">
                <a:solidFill>
                  <a:srgbClr val="000000"/>
                </a:solidFill>
                <a:effectLst/>
                <a:latin typeface="Arial Narrow" panose="020B0606020202030204" pitchFamily="34" charset="0"/>
                <a:ea typeface="Times New Roman" panose="02020603050405020304" pitchFamily="18" charset="0"/>
              </a:rPr>
              <a:t>a. Hétérogénéité significative, I2 &gt; 60 %; b. Larges intervalles de confiance; c. Neuf ECR ou moins ont déclaré ce résultat; d. Graphique en entonnoir asymétrique</a:t>
            </a:r>
          </a:p>
        </p:txBody>
      </p:sp>
    </p:spTree>
    <p:extLst>
      <p:ext uri="{BB962C8B-B14F-4D97-AF65-F5344CB8AC3E}">
        <p14:creationId xmlns:p14="http://schemas.microsoft.com/office/powerpoint/2010/main" val="23362893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530FB97A-3116-1DFB-EA35-A5BF5459366F}"/>
              </a:ext>
            </a:extLst>
          </p:cNvPr>
          <p:cNvSpPr>
            <a:spLocks noChangeArrowheads="1"/>
          </p:cNvSpPr>
          <p:nvPr>
            <p:custDataLst>
              <p:tags r:id="rId1"/>
            </p:custDataLst>
          </p:nvPr>
        </p:nvSpPr>
        <p:spPr bwMode="auto">
          <a:xfrm>
            <a:off x="152400" y="1366450"/>
            <a:ext cx="61069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TDI, changement par rapport aux données de référence, bithérapie AMLA-BALA comparativement à une thérapie combinée CSI-BALA</a:t>
            </a:r>
          </a:p>
        </p:txBody>
      </p:sp>
      <p:pic>
        <p:nvPicPr>
          <p:cNvPr id="18433" name="Picture 145" descr="Table&#10;&#10;Description automatically generated">
            <a:extLst>
              <a:ext uri="{FF2B5EF4-FFF2-40B4-BE49-F238E27FC236}">
                <a16:creationId xmlns:a16="http://schemas.microsoft.com/office/drawing/2014/main" id="{ABE27FBD-4204-1E77-F3A2-35FE0D6E69F3}"/>
              </a:ext>
            </a:extLst>
          </p:cNvPr>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152400" y="1733550"/>
            <a:ext cx="5943600" cy="1695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239C89-BE04-8524-EEC8-2018EB991569}"/>
              </a:ext>
            </a:extLst>
          </p:cNvPr>
          <p:cNvSpPr>
            <a:spLocks noChangeArrowheads="1"/>
          </p:cNvSpPr>
          <p:nvPr>
            <p:custDataLst>
              <p:tags r:id="rId3"/>
            </p:custDataLst>
          </p:nvPr>
        </p:nvSpPr>
        <p:spPr bwMode="auto">
          <a:xfrm>
            <a:off x="6171613" y="1270384"/>
            <a:ext cx="53206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bithérapie AMLA-BALA</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comparativement à une thérapie combinée CSI-BALA</a:t>
            </a:r>
          </a:p>
        </p:txBody>
      </p:sp>
      <p:pic>
        <p:nvPicPr>
          <p:cNvPr id="18435" name="Picture 61" descr="Text, table&#10;&#10;Description automatically generated with medium confidence">
            <a:extLst>
              <a:ext uri="{FF2B5EF4-FFF2-40B4-BE49-F238E27FC236}">
                <a16:creationId xmlns:a16="http://schemas.microsoft.com/office/drawing/2014/main" id="{A6B85743-AC2E-CD16-0170-4E852C47DC9B}"/>
              </a:ext>
            </a:extLst>
          </p:cNvPr>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6105624" y="1739243"/>
            <a:ext cx="5943600" cy="1460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9994E6-C478-D4C9-8DD1-DFA353DCBA61}"/>
              </a:ext>
            </a:extLst>
          </p:cNvPr>
          <p:cNvSpPr>
            <a:spLocks noChangeArrowheads="1"/>
          </p:cNvSpPr>
          <p:nvPr>
            <p:custDataLst>
              <p:tags r:id="rId5"/>
            </p:custDataLst>
          </p:nvPr>
        </p:nvSpPr>
        <p:spPr bwMode="auto">
          <a:xfrm>
            <a:off x="6086770" y="33600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7" name="Rectangle 7">
            <a:extLst>
              <a:ext uri="{FF2B5EF4-FFF2-40B4-BE49-F238E27FC236}">
                <a16:creationId xmlns:a16="http://schemas.microsoft.com/office/drawing/2014/main" id="{396255A5-0E0A-9D7E-8521-3458D679649E}"/>
              </a:ext>
            </a:extLst>
          </p:cNvPr>
          <p:cNvSpPr>
            <a:spLocks noChangeArrowheads="1"/>
          </p:cNvSpPr>
          <p:nvPr>
            <p:custDataLst>
              <p:tags r:id="rId6"/>
            </p:custDataLst>
          </p:nvPr>
        </p:nvSpPr>
        <p:spPr bwMode="auto">
          <a:xfrm>
            <a:off x="169682" y="3523390"/>
            <a:ext cx="51379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SGRQ, bithérapie AMLA-BALA comparativement à une thérapie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combinée CSI-BALA</a:t>
            </a:r>
          </a:p>
        </p:txBody>
      </p:sp>
      <p:pic>
        <p:nvPicPr>
          <p:cNvPr id="18438" name="Picture 63" descr="Table&#10;&#10;Description automatically generated">
            <a:extLst>
              <a:ext uri="{FF2B5EF4-FFF2-40B4-BE49-F238E27FC236}">
                <a16:creationId xmlns:a16="http://schemas.microsoft.com/office/drawing/2014/main" id="{2CB08AA8-254E-45AC-C54B-8082EA813B36}"/>
              </a:ext>
            </a:extLst>
          </p:cNvPr>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169682" y="3982823"/>
            <a:ext cx="5937250" cy="1549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2AC1824-809A-F52D-51B2-8054C8A62FF3}"/>
              </a:ext>
            </a:extLst>
          </p:cNvPr>
          <p:cNvSpPr>
            <a:spLocks noChangeArrowheads="1"/>
          </p:cNvSpPr>
          <p:nvPr>
            <p:custDataLst>
              <p:tags r:id="rId8"/>
            </p:custDataLst>
          </p:nvPr>
        </p:nvSpPr>
        <p:spPr bwMode="auto">
          <a:xfrm>
            <a:off x="169682" y="58338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0" name="Rectangle 10">
            <a:extLst>
              <a:ext uri="{FF2B5EF4-FFF2-40B4-BE49-F238E27FC236}">
                <a16:creationId xmlns:a16="http://schemas.microsoft.com/office/drawing/2014/main" id="{7E83A431-F733-C400-7303-E87C91CF889B}"/>
              </a:ext>
            </a:extLst>
          </p:cNvPr>
          <p:cNvSpPr>
            <a:spLocks noChangeArrowheads="1"/>
          </p:cNvSpPr>
          <p:nvPr>
            <p:custDataLst>
              <p:tags r:id="rId9"/>
            </p:custDataLst>
          </p:nvPr>
        </p:nvSpPr>
        <p:spPr bwMode="auto">
          <a:xfrm>
            <a:off x="6118880" y="3534684"/>
            <a:ext cx="5309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VEMS, changement par rapport aux données de référence, bithérapie AMLA-BALA</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comparativement à une thérapie combinée CSI-BALA</a:t>
            </a:r>
          </a:p>
        </p:txBody>
      </p:sp>
      <p:pic>
        <p:nvPicPr>
          <p:cNvPr id="18441" name="Picture 35" descr="Text&#10;&#10;Description automatically generated">
            <a:extLst>
              <a:ext uri="{FF2B5EF4-FFF2-40B4-BE49-F238E27FC236}">
                <a16:creationId xmlns:a16="http://schemas.microsoft.com/office/drawing/2014/main" id="{343D9E75-7002-8A19-B6EB-5F0236AC5663}"/>
              </a:ext>
            </a:extLst>
          </p:cNvPr>
          <p:cNvPicPr>
            <a:picLocks noChangeAspect="1" noChangeArrowheads="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a:off x="6118880" y="3994117"/>
            <a:ext cx="5943600" cy="18732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a:extLst>
              <a:ext uri="{FF2B5EF4-FFF2-40B4-BE49-F238E27FC236}">
                <a16:creationId xmlns:a16="http://schemas.microsoft.com/office/drawing/2014/main" id="{96E69953-F6EB-A15F-5533-75F2EFF88D31}"/>
              </a:ext>
            </a:extLst>
          </p:cNvPr>
          <p:cNvSpPr>
            <a:spLocks noChangeArrowheads="1"/>
          </p:cNvSpPr>
          <p:nvPr>
            <p:custDataLst>
              <p:tags r:id="rId11"/>
            </p:custDataLst>
          </p:nvPr>
        </p:nvSpPr>
        <p:spPr bwMode="auto">
          <a:xfrm>
            <a:off x="6118880" y="6169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4695153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534988" indent="-534988"/>
                      <a:r>
                        <a:rPr lang="fr-CA" sz="1400" b="1" i="0" u="none" strike="noStrike" cap="none">
                          <a:solidFill>
                            <a:schemeClr val="tx1"/>
                          </a:solidFill>
                          <a:effectLst/>
                          <a:latin typeface="+mn-lt"/>
                          <a:ea typeface="+mn-ea"/>
                          <a:cs typeface="+mn-cs"/>
                          <a:sym typeface="Arial"/>
                        </a:rPr>
                        <a:t>P.1.C. Chez les personnes ayant une MPOC stable, à faible risque d’exacerbations</a:t>
                      </a:r>
                      <a:r>
                        <a:rPr lang="fr-CA" sz="1400" b="1" i="0" u="none" strike="noStrike" cap="none" baseline="30000">
                          <a:solidFill>
                            <a:schemeClr val="tx1"/>
                          </a:solidFill>
                          <a:effectLst/>
                          <a:latin typeface="+mn-lt"/>
                          <a:ea typeface="+mn-ea"/>
                          <a:cs typeface="+mn-cs"/>
                          <a:sym typeface="Arial"/>
                        </a:rPr>
                        <a:t>§</a:t>
                      </a:r>
                      <a:r>
                        <a:rPr lang="fr-CA" sz="1400" b="1" i="0" u="none" strike="noStrike" cap="none">
                          <a:solidFill>
                            <a:schemeClr val="tx1"/>
                          </a:solidFill>
                          <a:effectLst/>
                          <a:latin typeface="+mn-lt"/>
                          <a:ea typeface="+mn-ea"/>
                          <a:cs typeface="+mn-cs"/>
                          <a:sym typeface="Arial"/>
                        </a:rPr>
                        <a:t>, qui présentent un fardeau des symptômes modéré à élevée ou une atteinte à l’état de santé (CAT ≥ 10, mMRC ≥ 2) et une fonction pulmonaire déficiente (VEMS &lt; 80 % prédit) malgré une bithérapie AMLA-BALA ou une thérapie combinée CSI-BALA, nous recommandons une intensification vers une trithérapie combinée AMLA-BALA-CSI.</a:t>
                      </a:r>
                    </a:p>
                    <a:p>
                      <a:r>
                        <a:rPr lang="fr-CA" sz="1400" b="1"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La meilleure option pour soulager la dyspnée et d’autres symptômes ainsi que pour améliorer l’état de santé consiste à combiner une pharmacothérapie optimale et une réadaptation pulmonaire.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 </a:t>
                      </a:r>
                      <a:r>
                        <a:rPr lang="fr-CA" sz="1400" b="0" i="1">
                          <a:effectLst/>
                          <a:latin typeface="+mn-lt"/>
                          <a:ea typeface="Times New Roman" panose="02020603050405020304" pitchFamily="18" charset="0"/>
                          <a:cs typeface="Times New Roman" panose="02020603050405020304" pitchFamily="18" charset="0"/>
                        </a:rPr>
                        <a:t>d’amélioration liée à la dyspnée et à l’état de santé comparativement à bithérapie AMLA-BALA ou à la thérapie combinée CSI-BALA.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2" name="TextBox 1">
            <a:extLst>
              <a:ext uri="{FF2B5EF4-FFF2-40B4-BE49-F238E27FC236}">
                <a16:creationId xmlns:a16="http://schemas.microsoft.com/office/drawing/2014/main" id="{608A9916-210C-801B-3C05-17E0B7D95119}"/>
              </a:ext>
            </a:extLst>
          </p:cNvPr>
          <p:cNvSpPr txBox="1"/>
          <p:nvPr>
            <p:custDataLst>
              <p:tags r:id="rId3"/>
            </p:custDataLst>
          </p:nvPr>
        </p:nvSpPr>
        <p:spPr>
          <a:xfrm>
            <a:off x="869315" y="5116965"/>
            <a:ext cx="10637115" cy="738664"/>
          </a:xfrm>
          <a:prstGeom prst="rect">
            <a:avLst/>
          </a:prstGeom>
          <a:noFill/>
        </p:spPr>
        <p:txBody>
          <a:bodyPr wrap="square">
            <a:spAutoFit/>
          </a:bodyPr>
          <a:lstStyle/>
          <a:p>
            <a:r>
              <a:rPr lang="fr-CA" sz="14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400" u="sng" dirty="0">
                <a:effectLst/>
                <a:latin typeface="Times New Roman" panose="02020603050405020304" pitchFamily="18" charset="0"/>
                <a:ea typeface="Times New Roman" panose="02020603050405020304" pitchFamily="18" charset="0"/>
              </a:rPr>
              <a:t>et</a:t>
            </a:r>
            <a:r>
              <a:rPr lang="fr-CA" sz="14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2450299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3E478E-1257-8D15-7690-3E2D28EE9251}"/>
              </a:ext>
            </a:extLst>
          </p:cNvPr>
          <p:cNvGraphicFramePr>
            <a:graphicFrameLocks noGrp="1"/>
          </p:cNvGraphicFramePr>
          <p:nvPr>
            <p:custDataLst>
              <p:tags r:id="rId1"/>
            </p:custDataLst>
          </p:nvPr>
        </p:nvGraphicFramePr>
        <p:xfrm>
          <a:off x="661971" y="1739798"/>
          <a:ext cx="11152194" cy="3564464"/>
        </p:xfrm>
        <a:graphic>
          <a:graphicData uri="http://schemas.openxmlformats.org/drawingml/2006/table">
            <a:tbl>
              <a:tblPr firstRow="1" firstCol="1" bandRow="1"/>
              <a:tblGrid>
                <a:gridCol w="505094">
                  <a:extLst>
                    <a:ext uri="{9D8B030D-6E8A-4147-A177-3AD203B41FA5}">
                      <a16:colId xmlns:a16="http://schemas.microsoft.com/office/drawing/2014/main" val="453821296"/>
                    </a:ext>
                  </a:extLst>
                </a:gridCol>
                <a:gridCol w="773776">
                  <a:extLst>
                    <a:ext uri="{9D8B030D-6E8A-4147-A177-3AD203B41FA5}">
                      <a16:colId xmlns:a16="http://schemas.microsoft.com/office/drawing/2014/main" val="477010110"/>
                    </a:ext>
                  </a:extLst>
                </a:gridCol>
                <a:gridCol w="702338">
                  <a:extLst>
                    <a:ext uri="{9D8B030D-6E8A-4147-A177-3AD203B41FA5}">
                      <a16:colId xmlns:a16="http://schemas.microsoft.com/office/drawing/2014/main" val="638652752"/>
                    </a:ext>
                  </a:extLst>
                </a:gridCol>
                <a:gridCol w="811876">
                  <a:extLst>
                    <a:ext uri="{9D8B030D-6E8A-4147-A177-3AD203B41FA5}">
                      <a16:colId xmlns:a16="http://schemas.microsoft.com/office/drawing/2014/main" val="1656660573"/>
                    </a:ext>
                  </a:extLst>
                </a:gridCol>
                <a:gridCol w="732501">
                  <a:extLst>
                    <a:ext uri="{9D8B030D-6E8A-4147-A177-3AD203B41FA5}">
                      <a16:colId xmlns:a16="http://schemas.microsoft.com/office/drawing/2014/main" val="1237827785"/>
                    </a:ext>
                  </a:extLst>
                </a:gridCol>
                <a:gridCol w="703926">
                  <a:extLst>
                    <a:ext uri="{9D8B030D-6E8A-4147-A177-3AD203B41FA5}">
                      <a16:colId xmlns:a16="http://schemas.microsoft.com/office/drawing/2014/main" val="2284386191"/>
                    </a:ext>
                  </a:extLst>
                </a:gridCol>
                <a:gridCol w="1755159">
                  <a:extLst>
                    <a:ext uri="{9D8B030D-6E8A-4147-A177-3AD203B41FA5}">
                      <a16:colId xmlns:a16="http://schemas.microsoft.com/office/drawing/2014/main" val="708481433"/>
                    </a:ext>
                  </a:extLst>
                </a:gridCol>
                <a:gridCol w="940464">
                  <a:extLst>
                    <a:ext uri="{9D8B030D-6E8A-4147-A177-3AD203B41FA5}">
                      <a16:colId xmlns:a16="http://schemas.microsoft.com/office/drawing/2014/main" val="1321264272"/>
                    </a:ext>
                  </a:extLst>
                </a:gridCol>
                <a:gridCol w="738851">
                  <a:extLst>
                    <a:ext uri="{9D8B030D-6E8A-4147-A177-3AD203B41FA5}">
                      <a16:colId xmlns:a16="http://schemas.microsoft.com/office/drawing/2014/main" val="1737360814"/>
                    </a:ext>
                  </a:extLst>
                </a:gridCol>
                <a:gridCol w="704234">
                  <a:extLst>
                    <a:ext uri="{9D8B030D-6E8A-4147-A177-3AD203B41FA5}">
                      <a16:colId xmlns:a16="http://schemas.microsoft.com/office/drawing/2014/main" val="161664718"/>
                    </a:ext>
                  </a:extLst>
                </a:gridCol>
                <a:gridCol w="1356696">
                  <a:extLst>
                    <a:ext uri="{9D8B030D-6E8A-4147-A177-3AD203B41FA5}">
                      <a16:colId xmlns:a16="http://schemas.microsoft.com/office/drawing/2014/main" val="1297350939"/>
                    </a:ext>
                  </a:extLst>
                </a:gridCol>
                <a:gridCol w="572164">
                  <a:extLst>
                    <a:ext uri="{9D8B030D-6E8A-4147-A177-3AD203B41FA5}">
                      <a16:colId xmlns:a16="http://schemas.microsoft.com/office/drawing/2014/main" val="2013303464"/>
                    </a:ext>
                  </a:extLst>
                </a:gridCol>
                <a:gridCol w="855115">
                  <a:extLst>
                    <a:ext uri="{9D8B030D-6E8A-4147-A177-3AD203B41FA5}">
                      <a16:colId xmlns:a16="http://schemas.microsoft.com/office/drawing/2014/main" val="4083121762"/>
                    </a:ext>
                  </a:extLst>
                </a:gridCol>
              </a:tblGrid>
              <a:tr h="1938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667389129"/>
                  </a:ext>
                </a:extLst>
              </a:tr>
              <a:tr h="298824">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163" marR="47163" marT="47163" marB="471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423547205"/>
                  </a:ext>
                </a:extLst>
              </a:tr>
              <a:tr h="17815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TDI général : Changement par rapport aux données de référence</a:t>
                      </a:r>
                    </a:p>
                  </a:txBody>
                  <a:tcPr marL="31442" marR="31442" marT="47163" marB="31442"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841858561"/>
                  </a:ext>
                </a:extLst>
              </a:tr>
              <a:tr h="37239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4 826</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2 718</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0,36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(0,26 plus élevée à 0,47 plus élevée)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213339"/>
                  </a:ext>
                </a:extLst>
              </a:tr>
              <a:tr h="17815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TDI</a:t>
                      </a:r>
                    </a:p>
                  </a:txBody>
                  <a:tcPr marL="31442" marR="31442" marT="47163" marB="31442"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233073006"/>
                  </a:ext>
                </a:extLst>
              </a:tr>
              <a:tr h="37239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730/2029</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(36,0 %) </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302/1015</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(29,8 %) </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1,21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(1,08 à 1,35)</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62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24 de plus à 104 de plus)</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0426"/>
                  </a:ext>
                </a:extLst>
              </a:tr>
              <a:tr h="17815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a:t>
                      </a:r>
                      <a:r>
                        <a:rPr lang="fr-CA" sz="10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général : Changement par rapport aux données de référence</a:t>
                      </a:r>
                    </a:p>
                  </a:txBody>
                  <a:tcPr marL="31442" marR="31442" marT="47163" marB="31442"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729374613"/>
                  </a:ext>
                </a:extLst>
              </a:tr>
              <a:tr h="37239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8 209</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4 541</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1,68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(2,08 moins élevée à 1,29 moins élevée)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82945"/>
                  </a:ext>
                </a:extLst>
              </a:tr>
              <a:tr h="17815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 12 mois</a:t>
                      </a:r>
                    </a:p>
                  </a:txBody>
                  <a:tcPr marL="31442" marR="31442" marT="47163" marB="31442"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047355376"/>
                  </a:ext>
                </a:extLst>
              </a:tr>
              <a:tr h="37239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442" marR="31442" marT="31442" marB="314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3567/8329 (42,8 %)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1462/4146 (35,3 %)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1,21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(1,16 à 1,27)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74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56 de plus à 95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037378"/>
                  </a:ext>
                </a:extLst>
              </a:tr>
            </a:tbl>
          </a:graphicData>
        </a:graphic>
      </p:graphicFrame>
      <p:sp>
        <p:nvSpPr>
          <p:cNvPr id="3" name="Rectangle 1">
            <a:extLst>
              <a:ext uri="{FF2B5EF4-FFF2-40B4-BE49-F238E27FC236}">
                <a16:creationId xmlns:a16="http://schemas.microsoft.com/office/drawing/2014/main" id="{04B054B0-091C-A59A-3666-E041918C2367}"/>
              </a:ext>
            </a:extLst>
          </p:cNvPr>
          <p:cNvSpPr>
            <a:spLocks noChangeArrowheads="1"/>
          </p:cNvSpPr>
          <p:nvPr>
            <p:custDataLst>
              <p:tags r:id="rId2"/>
            </p:custDataLst>
          </p:nvPr>
        </p:nvSpPr>
        <p:spPr bwMode="auto">
          <a:xfrm>
            <a:off x="597032" y="5442176"/>
            <a:ext cx="58844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IC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intervalle de confiance;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DM</a:t>
            </a:r>
            <a:r>
              <a:rPr kumimoji="0" lang="fr-CA" sz="100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différence moyenne;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RR</a:t>
            </a:r>
            <a:r>
              <a:rPr kumimoji="0" lang="fr-CA" sz="100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risque relatif; a. Cinq ECR ou moins ont déclaré ce résultat</a:t>
            </a:r>
          </a:p>
        </p:txBody>
      </p:sp>
      <p:sp>
        <p:nvSpPr>
          <p:cNvPr id="5" name="TextBox 4">
            <a:extLst>
              <a:ext uri="{FF2B5EF4-FFF2-40B4-BE49-F238E27FC236}">
                <a16:creationId xmlns:a16="http://schemas.microsoft.com/office/drawing/2014/main" id="{A7EE40E1-1153-CADE-5797-88E678680509}"/>
              </a:ext>
            </a:extLst>
          </p:cNvPr>
          <p:cNvSpPr txBox="1"/>
          <p:nvPr>
            <p:custDataLst>
              <p:tags r:id="rId3"/>
            </p:custDataLst>
          </p:nvPr>
        </p:nvSpPr>
        <p:spPr>
          <a:xfrm>
            <a:off x="651497" y="1381713"/>
            <a:ext cx="601824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sz="1200" b="1" dirty="0">
                <a:latin typeface="Arial Narrow" panose="020B0606020202030204" pitchFamily="34" charset="0"/>
                <a:ea typeface="Times New Roman" panose="02020603050405020304" pitchFamily="18" charset="0"/>
                <a:cs typeface="Times New Roman" panose="02020603050405020304" pitchFamily="18" charset="0"/>
              </a:rPr>
              <a:t>GRADE : </a:t>
            </a:r>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Trithérapie combinée AMLA-BALA-CSI comparativement à une bithérapie AMLA-BALA</a:t>
            </a:r>
          </a:p>
        </p:txBody>
      </p:sp>
    </p:spTree>
    <p:extLst>
      <p:ext uri="{BB962C8B-B14F-4D97-AF65-F5344CB8AC3E}">
        <p14:creationId xmlns:p14="http://schemas.microsoft.com/office/powerpoint/2010/main" val="27879093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AE254E2B-D5DA-1C06-C4AB-8A44BC1003E8}"/>
              </a:ext>
            </a:extLst>
          </p:cNvPr>
          <p:cNvSpPr>
            <a:spLocks noChangeArrowheads="1"/>
          </p:cNvSpPr>
          <p:nvPr>
            <p:custDataLst>
              <p:tags r:id="rId1"/>
            </p:custDataLst>
          </p:nvPr>
        </p:nvSpPr>
        <p:spPr bwMode="auto">
          <a:xfrm>
            <a:off x="-9426" y="1147835"/>
            <a:ext cx="59843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Figure : TDI, changement par rapport aux données de référence, trithérapie combinée AMLA-BALA-CSI comparativement à une bithérapie AMLA-BALA</a:t>
            </a:r>
          </a:p>
        </p:txBody>
      </p:sp>
      <p:pic>
        <p:nvPicPr>
          <p:cNvPr id="7169" name="Picture 143" descr="Table&#10;&#10;Description automatically generated">
            <a:extLst>
              <a:ext uri="{FF2B5EF4-FFF2-40B4-BE49-F238E27FC236}">
                <a16:creationId xmlns:a16="http://schemas.microsoft.com/office/drawing/2014/main" id="{F0ECF428-121A-53CA-59FE-CF4FEA36A321}"/>
              </a:ext>
            </a:extLst>
          </p:cNvPr>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37710" y="1701538"/>
            <a:ext cx="5937250" cy="1568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463B9E9-42D6-332E-766F-8872D7767F98}"/>
              </a:ext>
            </a:extLst>
          </p:cNvPr>
          <p:cNvSpPr>
            <a:spLocks noChangeArrowheads="1"/>
          </p:cNvSpPr>
          <p:nvPr>
            <p:custDataLst>
              <p:tags r:id="rId3"/>
            </p:custDataLst>
          </p:nvPr>
        </p:nvSpPr>
        <p:spPr bwMode="auto">
          <a:xfrm>
            <a:off x="-84841" y="3269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4" name="Rectangle 5">
            <a:extLst>
              <a:ext uri="{FF2B5EF4-FFF2-40B4-BE49-F238E27FC236}">
                <a16:creationId xmlns:a16="http://schemas.microsoft.com/office/drawing/2014/main" id="{EFFBE214-FD8C-FCAD-08F8-8CDDD777FC90}"/>
              </a:ext>
            </a:extLst>
          </p:cNvPr>
          <p:cNvSpPr>
            <a:spLocks noChangeArrowheads="1"/>
          </p:cNvSpPr>
          <p:nvPr>
            <p:custDataLst>
              <p:tags r:id="rId4"/>
            </p:custDataLst>
          </p:nvPr>
        </p:nvSpPr>
        <p:spPr bwMode="auto">
          <a:xfrm>
            <a:off x="6004809" y="1163564"/>
            <a:ext cx="5866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trithérapie combinée AMLA-BALA-CSI comparativement à une bithérapie AMLA-BALA</a:t>
            </a:r>
          </a:p>
        </p:txBody>
      </p:sp>
      <p:pic>
        <p:nvPicPr>
          <p:cNvPr id="7172" name="Picture 150" descr="A picture containing table&#10;&#10;Description automatically generated">
            <a:extLst>
              <a:ext uri="{FF2B5EF4-FFF2-40B4-BE49-F238E27FC236}">
                <a16:creationId xmlns:a16="http://schemas.microsoft.com/office/drawing/2014/main" id="{7FC3995C-1F91-3CFA-63F7-74728FB97060}"/>
              </a:ext>
            </a:extLst>
          </p:cNvPr>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117934" y="1570190"/>
            <a:ext cx="5866745" cy="964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4BB3DD5E-3000-66F2-3942-827D65524C2B}"/>
              </a:ext>
            </a:extLst>
          </p:cNvPr>
          <p:cNvSpPr>
            <a:spLocks noChangeArrowheads="1"/>
          </p:cNvSpPr>
          <p:nvPr>
            <p:custDataLst>
              <p:tags r:id="rId6"/>
            </p:custDataLst>
          </p:nvPr>
        </p:nvSpPr>
        <p:spPr bwMode="auto">
          <a:xfrm>
            <a:off x="-97541" y="4838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
        <p:nvSpPr>
          <p:cNvPr id="6" name="Rectangle 8">
            <a:extLst>
              <a:ext uri="{FF2B5EF4-FFF2-40B4-BE49-F238E27FC236}">
                <a16:creationId xmlns:a16="http://schemas.microsoft.com/office/drawing/2014/main" id="{D0A148ED-FF09-1E08-4FC0-472103A4D690}"/>
              </a:ext>
            </a:extLst>
          </p:cNvPr>
          <p:cNvSpPr>
            <a:spLocks noChangeArrowheads="1"/>
          </p:cNvSpPr>
          <p:nvPr>
            <p:custDataLst>
              <p:tags r:id="rId7"/>
            </p:custDataLst>
          </p:nvPr>
        </p:nvSpPr>
        <p:spPr bwMode="auto">
          <a:xfrm>
            <a:off x="0" y="3561100"/>
            <a:ext cx="6221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trithérapie combinée AMLA-BALA-CSI comparativement à une bithérapie AMLA-BALA</a:t>
            </a:r>
          </a:p>
        </p:txBody>
      </p:sp>
      <p:pic>
        <p:nvPicPr>
          <p:cNvPr id="7175" name="Picture 151" descr="Text, table&#10;&#10;Description automatically generated">
            <a:extLst>
              <a:ext uri="{FF2B5EF4-FFF2-40B4-BE49-F238E27FC236}">
                <a16:creationId xmlns:a16="http://schemas.microsoft.com/office/drawing/2014/main" id="{0FE3A270-A91F-BB47-53DB-B651CE88C528}"/>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47135" y="4020533"/>
            <a:ext cx="5943600" cy="1758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EAB3D0D9-C932-216C-706C-44DA44C1E47F}"/>
              </a:ext>
            </a:extLst>
          </p:cNvPr>
          <p:cNvSpPr>
            <a:spLocks noChangeArrowheads="1"/>
          </p:cNvSpPr>
          <p:nvPr>
            <p:custDataLst>
              <p:tags r:id="rId9"/>
            </p:custDataLst>
          </p:nvPr>
        </p:nvSpPr>
        <p:spPr bwMode="auto">
          <a:xfrm>
            <a:off x="0" y="5779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6D10C516-D2DC-9586-5CBE-39A72C94EEDC}"/>
              </a:ext>
            </a:extLst>
          </p:cNvPr>
          <p:cNvSpPr txBox="1"/>
          <p:nvPr>
            <p:custDataLst>
              <p:tags r:id="rId10"/>
            </p:custDataLst>
          </p:nvPr>
        </p:nvSpPr>
        <p:spPr>
          <a:xfrm>
            <a:off x="6045724" y="3669936"/>
            <a:ext cx="5842271" cy="461665"/>
          </a:xfrm>
          <a:prstGeom prst="rect">
            <a:avLst/>
          </a:prstGeom>
          <a:noFill/>
        </p:spPr>
        <p:txBody>
          <a:bodyPr wrap="square">
            <a:spAutoFit/>
          </a:bodyPr>
          <a:lstStyle/>
          <a:p>
            <a:r>
              <a:rPr lang="fr-CA" sz="1200" dirty="0">
                <a:effectLst/>
                <a:latin typeface="Arial Narrow" panose="020B0606020202030204" pitchFamily="34" charset="0"/>
                <a:ea typeface="Calibri" panose="020F0502020204030204" pitchFamily="34" charset="0"/>
                <a:cs typeface="Calibri" panose="020F0502020204030204" pitchFamily="34" charset="0"/>
              </a:rPr>
              <a:t>Figure : Répondants au SGRQ, trithérapie combinée AMLA-BALA-CSI comparativement à une bithérapie AMLA-BALA</a:t>
            </a:r>
          </a:p>
        </p:txBody>
      </p:sp>
      <p:pic>
        <p:nvPicPr>
          <p:cNvPr id="12" name="Picture 143" descr="Table&#10;&#10;Description automatically generated">
            <a:extLst>
              <a:ext uri="{FF2B5EF4-FFF2-40B4-BE49-F238E27FC236}">
                <a16:creationId xmlns:a16="http://schemas.microsoft.com/office/drawing/2014/main" id="{D3066A73-991D-93D4-7F72-E41D934CF26B}"/>
              </a:ext>
            </a:extLst>
          </p:cNvPr>
          <p:cNvPicPr>
            <a:picLocks noChangeAspect="1" noChangeArrowheads="1"/>
          </p:cNvPicPr>
          <p:nvPr>
            <p:custDataLst>
              <p:tags r:id="rId11"/>
            </p:custDataLst>
          </p:nvPr>
        </p:nvPicPr>
        <p:blipFill>
          <a:blip r:embed="rId16">
            <a:extLst>
              <a:ext uri="{28A0092B-C50C-407E-A947-70E740481C1C}">
                <a14:useLocalDpi xmlns:a14="http://schemas.microsoft.com/office/drawing/2010/main" val="0"/>
              </a:ext>
            </a:extLst>
          </a:blip>
          <a:srcRect/>
          <a:stretch>
            <a:fillRect/>
          </a:stretch>
        </p:blipFill>
        <p:spPr bwMode="auto">
          <a:xfrm>
            <a:off x="106778" y="1583496"/>
            <a:ext cx="5803233" cy="159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1" descr="Text, table&#10;&#10;Description automatically generated">
            <a:extLst>
              <a:ext uri="{FF2B5EF4-FFF2-40B4-BE49-F238E27FC236}">
                <a16:creationId xmlns:a16="http://schemas.microsoft.com/office/drawing/2014/main" id="{35628865-3DDE-5A80-CD08-AA4256885946}"/>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49528" y="4020131"/>
            <a:ext cx="5860483" cy="17343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0535385-0290-5C70-0E68-69B550C6C714}"/>
              </a:ext>
            </a:extLst>
          </p:cNvPr>
          <p:cNvPicPr>
            <a:picLocks noChangeAspect="1"/>
          </p:cNvPicPr>
          <p:nvPr>
            <p:custDataLst>
              <p:tags r:id="rId13"/>
            </p:custDataLst>
          </p:nvPr>
        </p:nvPicPr>
        <p:blipFill>
          <a:blip r:embed="rId19"/>
          <a:stretch>
            <a:fillRect/>
          </a:stretch>
        </p:blipFill>
        <p:spPr>
          <a:xfrm>
            <a:off x="6162633" y="4106448"/>
            <a:ext cx="5842271" cy="1556210"/>
          </a:xfrm>
          <a:prstGeom prst="rect">
            <a:avLst/>
          </a:prstGeom>
        </p:spPr>
      </p:pic>
    </p:spTree>
    <p:extLst>
      <p:ext uri="{BB962C8B-B14F-4D97-AF65-F5344CB8AC3E}">
        <p14:creationId xmlns:p14="http://schemas.microsoft.com/office/powerpoint/2010/main" val="402145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41cc520df3_0_0"/>
          <p:cNvSpPr txBox="1">
            <a:spLocks noGrp="1"/>
          </p:cNvSpPr>
          <p:nvPr>
            <p:ph type="body" idx="1"/>
            <p:custDataLst>
              <p:tags r:id="rId1"/>
            </p:custDataLst>
          </p:nvPr>
        </p:nvSpPr>
        <p:spPr>
          <a:xfrm>
            <a:off x="904673" y="992795"/>
            <a:ext cx="11281200" cy="5391000"/>
          </a:xfrm>
          <a:prstGeom prst="rect">
            <a:avLst/>
          </a:prstGeom>
          <a:noFill/>
          <a:ln>
            <a:noFill/>
          </a:ln>
        </p:spPr>
        <p:txBody>
          <a:bodyPr spcFirstLastPara="1" wrap="square" lIns="91425" tIns="45700" rIns="91425" bIns="45700" anchor="t" anchorCtr="0">
            <a:noAutofit/>
          </a:bodyPr>
          <a:lstStyle/>
          <a:p>
            <a:pPr marL="114300" indent="0">
              <a:spcBef>
                <a:spcPts val="0"/>
              </a:spcBef>
              <a:buNone/>
            </a:pPr>
            <a:endParaRPr lang="en-US" sz="2400" b="1" dirty="0">
              <a:effectLst/>
              <a:latin typeface="+mn-lt"/>
              <a:ea typeface="Times New Roman" panose="02020603050405020304" pitchFamily="18" charset="0"/>
            </a:endParaRPr>
          </a:p>
          <a:p>
            <a:pPr marL="114300" indent="0">
              <a:spcBef>
                <a:spcPts val="0"/>
              </a:spcBef>
              <a:buNone/>
            </a:pPr>
            <a:r>
              <a:rPr lang="fr-CA" sz="2400" b="1">
                <a:effectLst/>
                <a:latin typeface="+mn-lt"/>
                <a:ea typeface="Times New Roman" panose="02020603050405020304" pitchFamily="18" charset="0"/>
              </a:rPr>
              <a:t>La MPOC est associé</a:t>
            </a:r>
            <a:r>
              <a:rPr lang="fr-CA" sz="2400" b="1">
                <a:latin typeface="+mn-lt"/>
                <a:ea typeface="Times New Roman" panose="02020603050405020304" pitchFamily="18" charset="0"/>
              </a:rPr>
              <a:t>e </a:t>
            </a:r>
            <a:r>
              <a:rPr lang="fr-CA" sz="2400">
                <a:latin typeface="+mn-lt"/>
                <a:ea typeface="Times New Roman" panose="02020603050405020304" pitchFamily="18" charset="0"/>
              </a:rPr>
              <a:t>à un lourd fardeau de symptômes, à des exacerbations et à une augmentation de la mortalité.</a:t>
            </a:r>
          </a:p>
          <a:p>
            <a:pPr marL="114300" indent="0">
              <a:spcBef>
                <a:spcPts val="0"/>
              </a:spcBef>
              <a:buNone/>
            </a:pPr>
            <a:endParaRPr lang="en-US" sz="2400" dirty="0">
              <a:effectLst/>
              <a:latin typeface="+mn-lt"/>
              <a:ea typeface="Times New Roman" panose="02020603050405020304" pitchFamily="18" charset="0"/>
            </a:endParaRPr>
          </a:p>
          <a:p>
            <a:pPr marL="114300" indent="0">
              <a:spcBef>
                <a:spcPts val="0"/>
              </a:spcBef>
              <a:buNone/>
            </a:pPr>
            <a:r>
              <a:rPr lang="fr-CA" sz="2400" b="1">
                <a:latin typeface="+mn-lt"/>
                <a:ea typeface="Times New Roman" panose="02020603050405020304" pitchFamily="18" charset="0"/>
              </a:rPr>
              <a:t>La MPOC est une maladie</a:t>
            </a:r>
            <a:r>
              <a:rPr lang="fr-CA" sz="2400" b="1">
                <a:effectLst/>
                <a:latin typeface="+mn-lt"/>
                <a:ea typeface="Times New Roman" panose="02020603050405020304" pitchFamily="18" charset="0"/>
              </a:rPr>
              <a:t> </a:t>
            </a:r>
          </a:p>
          <a:p>
            <a:pPr>
              <a:spcBef>
                <a:spcPts val="0"/>
              </a:spcBef>
              <a:buClr>
                <a:schemeClr val="tx1"/>
              </a:buClr>
            </a:pPr>
            <a:r>
              <a:rPr lang="fr-CA" sz="2000">
                <a:effectLst/>
                <a:latin typeface="+mn-lt"/>
                <a:ea typeface="Times New Roman" panose="02020603050405020304" pitchFamily="18" charset="0"/>
              </a:rPr>
              <a:t>à expression clinique hétérogène </a:t>
            </a:r>
          </a:p>
          <a:p>
            <a:pPr>
              <a:spcBef>
                <a:spcPts val="0"/>
              </a:spcBef>
              <a:buClrTx/>
            </a:pPr>
            <a:r>
              <a:rPr lang="fr-CA" sz="2000">
                <a:effectLst/>
                <a:latin typeface="+mn-lt"/>
                <a:ea typeface="Times New Roman" panose="02020603050405020304" pitchFamily="18" charset="0"/>
              </a:rPr>
              <a:t>une évaluation de l’obstruction des voies respiratoires réalisée uniquement par spirométrie n’est que partiellement représentative de la gravité de la maladie </a:t>
            </a:r>
          </a:p>
          <a:p>
            <a:pPr marL="114300" indent="0">
              <a:spcBef>
                <a:spcPts val="0"/>
              </a:spcBef>
              <a:buNone/>
            </a:pPr>
            <a:endParaRPr lang="en-US" sz="2000" dirty="0">
              <a:latin typeface="+mn-lt"/>
              <a:ea typeface="Times New Roman" panose="02020603050405020304" pitchFamily="18" charset="0"/>
            </a:endParaRPr>
          </a:p>
          <a:p>
            <a:pPr marL="114300" indent="0">
              <a:spcBef>
                <a:spcPts val="0"/>
              </a:spcBef>
              <a:buNone/>
            </a:pPr>
            <a:r>
              <a:rPr lang="fr-CA" sz="2400">
                <a:effectLst/>
                <a:latin typeface="+mn-lt"/>
                <a:ea typeface="Times New Roman" panose="02020603050405020304" pitchFamily="18" charset="0"/>
              </a:rPr>
              <a:t>Il faut une </a:t>
            </a:r>
            <a:r>
              <a:rPr lang="fr-CA" sz="2400" b="1">
                <a:effectLst/>
                <a:latin typeface="+mn-lt"/>
                <a:ea typeface="Times New Roman" panose="02020603050405020304" pitchFamily="18" charset="0"/>
              </a:rPr>
              <a:t>évaluation clinique </a:t>
            </a:r>
            <a:r>
              <a:rPr lang="fr-CA" sz="2400" b="1">
                <a:latin typeface="+mn-lt"/>
                <a:ea typeface="Times New Roman" panose="02020603050405020304" pitchFamily="18" charset="0"/>
              </a:rPr>
              <a:t>approfondie</a:t>
            </a:r>
            <a:r>
              <a:rPr lang="fr-CA" sz="2400">
                <a:latin typeface="+mn-lt"/>
                <a:ea typeface="Times New Roman" panose="02020603050405020304" pitchFamily="18" charset="0"/>
              </a:rPr>
              <a:t> qui comprend l’évaluation du</a:t>
            </a:r>
            <a:r>
              <a:rPr lang="fr-CA" sz="2400">
                <a:effectLst/>
                <a:latin typeface="+mn-lt"/>
                <a:ea typeface="Times New Roman" panose="02020603050405020304" pitchFamily="18" charset="0"/>
              </a:rPr>
              <a:t> </a:t>
            </a:r>
          </a:p>
          <a:p>
            <a:pPr>
              <a:spcBef>
                <a:spcPts val="0"/>
              </a:spcBef>
              <a:buClrTx/>
            </a:pPr>
            <a:r>
              <a:rPr lang="fr-CA" sz="2000">
                <a:effectLst/>
                <a:latin typeface="+mn-lt"/>
                <a:ea typeface="Times New Roman" panose="02020603050405020304" pitchFamily="18" charset="0"/>
              </a:rPr>
              <a:t>fardeau des symptômes </a:t>
            </a:r>
          </a:p>
          <a:p>
            <a:pPr>
              <a:spcBef>
                <a:spcPts val="0"/>
              </a:spcBef>
              <a:buClrTx/>
            </a:pPr>
            <a:r>
              <a:rPr lang="fr-CA" sz="2000">
                <a:effectLst/>
                <a:latin typeface="+mn-lt"/>
                <a:ea typeface="Times New Roman" panose="02020603050405020304" pitchFamily="18" charset="0"/>
              </a:rPr>
              <a:t>risque d’exacerbations </a:t>
            </a:r>
          </a:p>
          <a:p>
            <a:pPr marL="114300" indent="0">
              <a:spcBef>
                <a:spcPts val="0"/>
              </a:spcBef>
              <a:buClrTx/>
              <a:buNone/>
            </a:pPr>
            <a:r>
              <a:rPr lang="fr-CA" sz="2000">
                <a:latin typeface="+mn-lt"/>
                <a:ea typeface="Times New Roman" panose="02020603050405020304" pitchFamily="18" charset="0"/>
              </a:rPr>
              <a:t>p</a:t>
            </a:r>
            <a:r>
              <a:rPr lang="fr-CA" sz="2000">
                <a:effectLst/>
                <a:latin typeface="+mn-lt"/>
                <a:ea typeface="Times New Roman" panose="02020603050405020304" pitchFamily="18" charset="0"/>
              </a:rPr>
              <a:t>our ainsi permet la mise en œuvre ciblée d’interventions pharmacologiques et non pharmacologiques fondées sur des donnés probantes </a:t>
            </a:r>
          </a:p>
          <a:p>
            <a:pPr marL="114300" indent="0">
              <a:spcBef>
                <a:spcPts val="0"/>
              </a:spcBef>
              <a:buNone/>
            </a:pPr>
            <a:r>
              <a:rPr lang="fr-CA" sz="2000">
                <a:effectLst/>
                <a:latin typeface="+mn-lt"/>
                <a:ea typeface="Times New Roman" panose="02020603050405020304" pitchFamily="18" charset="0"/>
              </a:rPr>
              <a:t> </a:t>
            </a:r>
          </a:p>
          <a:p>
            <a:pPr marL="0" indent="0">
              <a:spcBef>
                <a:spcPts val="1200"/>
              </a:spcBef>
              <a:buSzPts val="2000"/>
              <a:buNone/>
            </a:pPr>
            <a:endParaRPr sz="2200" b="1" i="1" dirty="0"/>
          </a:p>
        </p:txBody>
      </p:sp>
      <p:sp>
        <p:nvSpPr>
          <p:cNvPr id="153" name="Google Shape;153;g41cc520df3_0_0"/>
          <p:cNvSpPr txBox="1">
            <a:spLocks noGrp="1"/>
          </p:cNvSpPr>
          <p:nvPr>
            <p:ph type="title"/>
            <p:custDataLst>
              <p:tags r:id="rId2"/>
            </p:custDataLst>
          </p:nvPr>
        </p:nvSpPr>
        <p:spPr>
          <a:xfrm>
            <a:off x="904673" y="230795"/>
            <a:ext cx="6172200"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Introduction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Box 2">
            <a:extLst>
              <a:ext uri="{FF2B5EF4-FFF2-40B4-BE49-F238E27FC236}">
                <a16:creationId xmlns:a16="http://schemas.microsoft.com/office/drawing/2014/main" id="{BCFCB291-8A21-F3F0-1589-D0D322F3141D}"/>
              </a:ext>
            </a:extLst>
          </p:cNvPr>
          <p:cNvSpPr txBox="1"/>
          <p:nvPr>
            <p:custDataLst>
              <p:tags r:id="rId1"/>
            </p:custDataLst>
          </p:nvPr>
        </p:nvSpPr>
        <p:spPr>
          <a:xfrm>
            <a:off x="269080" y="1375575"/>
            <a:ext cx="6414107" cy="193643"/>
          </a:xfrm>
          <a:prstGeom prst="rect">
            <a:avLst/>
          </a:prstGeom>
          <a:noFill/>
        </p:spPr>
        <p:txBody>
          <a:bodyPr wrap="square">
            <a:spAutoFit/>
          </a:bodyPr>
          <a:lstStyle/>
          <a:p>
            <a:pPr>
              <a:lnSpc>
                <a:spcPts val="700"/>
              </a:lnSpc>
              <a:spcAft>
                <a:spcPts val="800"/>
              </a:spcAft>
            </a:pPr>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une thérapie combinée CSI-BALA </a:t>
            </a:r>
          </a:p>
        </p:txBody>
      </p:sp>
      <p:sp>
        <p:nvSpPr>
          <p:cNvPr id="6" name="TextBox 5">
            <a:extLst>
              <a:ext uri="{FF2B5EF4-FFF2-40B4-BE49-F238E27FC236}">
                <a16:creationId xmlns:a16="http://schemas.microsoft.com/office/drawing/2014/main" id="{4B3112BA-5412-EF0E-B245-7DC0D7254872}"/>
              </a:ext>
            </a:extLst>
          </p:cNvPr>
          <p:cNvSpPr txBox="1"/>
          <p:nvPr>
            <p:custDataLst>
              <p:tags r:id="rId2"/>
            </p:custDataLst>
          </p:nvPr>
        </p:nvSpPr>
        <p:spPr>
          <a:xfrm>
            <a:off x="167328" y="6344147"/>
            <a:ext cx="6103854" cy="246221"/>
          </a:xfrm>
          <a:prstGeom prst="rect">
            <a:avLst/>
          </a:prstGeom>
          <a:noFill/>
        </p:spPr>
        <p:txBody>
          <a:bodyPr wrap="square">
            <a:spAutoFit/>
          </a:bodyPr>
          <a:lstStyle/>
          <a:p>
            <a:r>
              <a:rPr lang="fr-CA" sz="1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IC :</a:t>
            </a:r>
            <a:r>
              <a:rPr lang="fr-CA" sz="1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DM :</a:t>
            </a:r>
            <a:r>
              <a:rPr lang="fr-CA" sz="1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différence moyenne; </a:t>
            </a:r>
            <a:r>
              <a:rPr lang="fr-CA" sz="1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RR :</a:t>
            </a:r>
            <a:r>
              <a:rPr lang="fr-CA" sz="1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risque relatif;</a:t>
            </a:r>
            <a:r>
              <a:rPr lang="fr-CA" sz="10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 Trois ECR ou moins ont déclaré ce résultat</a:t>
            </a:r>
          </a:p>
        </p:txBody>
      </p:sp>
      <p:graphicFrame>
        <p:nvGraphicFramePr>
          <p:cNvPr id="7" name="Table 6">
            <a:extLst>
              <a:ext uri="{FF2B5EF4-FFF2-40B4-BE49-F238E27FC236}">
                <a16:creationId xmlns:a16="http://schemas.microsoft.com/office/drawing/2014/main" id="{6ED67BC3-9BC1-2F6B-7A4F-0811F5408877}"/>
              </a:ext>
            </a:extLst>
          </p:cNvPr>
          <p:cNvGraphicFramePr>
            <a:graphicFrameLocks noGrp="1"/>
          </p:cNvGraphicFramePr>
          <p:nvPr>
            <p:custDataLst>
              <p:tags r:id="rId3"/>
            </p:custDataLst>
            <p:extLst>
              <p:ext uri="{D42A27DB-BD31-4B8C-83A1-F6EECF244321}">
                <p14:modId xmlns:p14="http://schemas.microsoft.com/office/powerpoint/2010/main" val="309087613"/>
              </p:ext>
            </p:extLst>
          </p:nvPr>
        </p:nvGraphicFramePr>
        <p:xfrm>
          <a:off x="269081" y="1682169"/>
          <a:ext cx="11483974" cy="4504309"/>
        </p:xfrm>
        <a:graphic>
          <a:graphicData uri="http://schemas.openxmlformats.org/drawingml/2006/table">
            <a:tbl>
              <a:tblPr firstRow="1" firstCol="1" bandRow="1"/>
              <a:tblGrid>
                <a:gridCol w="665162">
                  <a:extLst>
                    <a:ext uri="{9D8B030D-6E8A-4147-A177-3AD203B41FA5}">
                      <a16:colId xmlns:a16="http://schemas.microsoft.com/office/drawing/2014/main" val="1731893742"/>
                    </a:ext>
                  </a:extLst>
                </a:gridCol>
                <a:gridCol w="774700">
                  <a:extLst>
                    <a:ext uri="{9D8B030D-6E8A-4147-A177-3AD203B41FA5}">
                      <a16:colId xmlns:a16="http://schemas.microsoft.com/office/drawing/2014/main" val="3117657781"/>
                    </a:ext>
                  </a:extLst>
                </a:gridCol>
                <a:gridCol w="703262">
                  <a:extLst>
                    <a:ext uri="{9D8B030D-6E8A-4147-A177-3AD203B41FA5}">
                      <a16:colId xmlns:a16="http://schemas.microsoft.com/office/drawing/2014/main" val="788620845"/>
                    </a:ext>
                  </a:extLst>
                </a:gridCol>
                <a:gridCol w="812800">
                  <a:extLst>
                    <a:ext uri="{9D8B030D-6E8A-4147-A177-3AD203B41FA5}">
                      <a16:colId xmlns:a16="http://schemas.microsoft.com/office/drawing/2014/main" val="2262184310"/>
                    </a:ext>
                  </a:extLst>
                </a:gridCol>
                <a:gridCol w="733425">
                  <a:extLst>
                    <a:ext uri="{9D8B030D-6E8A-4147-A177-3AD203B41FA5}">
                      <a16:colId xmlns:a16="http://schemas.microsoft.com/office/drawing/2014/main" val="1197954366"/>
                    </a:ext>
                  </a:extLst>
                </a:gridCol>
                <a:gridCol w="704850">
                  <a:extLst>
                    <a:ext uri="{9D8B030D-6E8A-4147-A177-3AD203B41FA5}">
                      <a16:colId xmlns:a16="http://schemas.microsoft.com/office/drawing/2014/main" val="3193243398"/>
                    </a:ext>
                  </a:extLst>
                </a:gridCol>
                <a:gridCol w="1736725">
                  <a:extLst>
                    <a:ext uri="{9D8B030D-6E8A-4147-A177-3AD203B41FA5}">
                      <a16:colId xmlns:a16="http://schemas.microsoft.com/office/drawing/2014/main" val="2120700078"/>
                    </a:ext>
                  </a:extLst>
                </a:gridCol>
                <a:gridCol w="996950">
                  <a:extLst>
                    <a:ext uri="{9D8B030D-6E8A-4147-A177-3AD203B41FA5}">
                      <a16:colId xmlns:a16="http://schemas.microsoft.com/office/drawing/2014/main" val="3327327351"/>
                    </a:ext>
                  </a:extLst>
                </a:gridCol>
                <a:gridCol w="996950">
                  <a:extLst>
                    <a:ext uri="{9D8B030D-6E8A-4147-A177-3AD203B41FA5}">
                      <a16:colId xmlns:a16="http://schemas.microsoft.com/office/drawing/2014/main" val="3109392979"/>
                    </a:ext>
                  </a:extLst>
                </a:gridCol>
                <a:gridCol w="704850">
                  <a:extLst>
                    <a:ext uri="{9D8B030D-6E8A-4147-A177-3AD203B41FA5}">
                      <a16:colId xmlns:a16="http://schemas.microsoft.com/office/drawing/2014/main" val="516459666"/>
                    </a:ext>
                  </a:extLst>
                </a:gridCol>
                <a:gridCol w="1331912">
                  <a:extLst>
                    <a:ext uri="{9D8B030D-6E8A-4147-A177-3AD203B41FA5}">
                      <a16:colId xmlns:a16="http://schemas.microsoft.com/office/drawing/2014/main" val="2858827507"/>
                    </a:ext>
                  </a:extLst>
                </a:gridCol>
                <a:gridCol w="617538">
                  <a:extLst>
                    <a:ext uri="{9D8B030D-6E8A-4147-A177-3AD203B41FA5}">
                      <a16:colId xmlns:a16="http://schemas.microsoft.com/office/drawing/2014/main" val="569287433"/>
                    </a:ext>
                  </a:extLst>
                </a:gridCol>
                <a:gridCol w="704850">
                  <a:extLst>
                    <a:ext uri="{9D8B030D-6E8A-4147-A177-3AD203B41FA5}">
                      <a16:colId xmlns:a16="http://schemas.microsoft.com/office/drawing/2014/main" val="1498436110"/>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1196770214"/>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443254398"/>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 général : Changement par rapport aux données de référence</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118509501"/>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5317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4505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0,21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(0,03 plus élevée à 0,46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072623"/>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général,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58353615"/>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4711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4760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0,26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(0,97 moins élevée à 0,45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687965"/>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Répondants au SGRQ général</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46551432"/>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2179/4876 (44,7 %)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2118/4893 (43,3 %)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1,05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(0,96 à 1,14)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22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17 de moins à 61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561046"/>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général :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47406626"/>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d</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5 599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4 862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DM</a:t>
                      </a:r>
                      <a:r>
                        <a:rPr lang="fr-CA" sz="1000">
                          <a:effectLst/>
                          <a:latin typeface="Arial Narrow" panose="020B0606020202030204" pitchFamily="34" charset="0"/>
                          <a:ea typeface="Calibri" panose="020F0502020204030204" pitchFamily="34"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0,07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(0,03 plus élevée à 0,1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91585"/>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Pneumonie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25477125"/>
                  </a:ext>
                </a:extLst>
              </a:tr>
              <a:tr h="0">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13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235/10150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520/11372</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(4,6 %)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0,63</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(0,54 à 0,73)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17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21 de moins à 12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919011"/>
                  </a:ext>
                </a:extLst>
              </a:tr>
            </a:tbl>
          </a:graphicData>
        </a:graphic>
      </p:graphicFrame>
    </p:spTree>
    <p:extLst>
      <p:ext uri="{BB962C8B-B14F-4D97-AF65-F5344CB8AC3E}">
        <p14:creationId xmlns:p14="http://schemas.microsoft.com/office/powerpoint/2010/main" val="11077146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6" name="Rectangle 5">
            <a:extLst>
              <a:ext uri="{FF2B5EF4-FFF2-40B4-BE49-F238E27FC236}">
                <a16:creationId xmlns:a16="http://schemas.microsoft.com/office/drawing/2014/main" id="{24B734CF-63B4-AB0A-4D09-D41613EC2E81}"/>
              </a:ext>
            </a:extLst>
          </p:cNvPr>
          <p:cNvSpPr>
            <a:spLocks noChangeArrowheads="1"/>
          </p:cNvSpPr>
          <p:nvPr>
            <p:custDataLst>
              <p:tags r:id="rId1"/>
            </p:custDataLst>
          </p:nvPr>
        </p:nvSpPr>
        <p:spPr bwMode="auto">
          <a:xfrm>
            <a:off x="0" y="1169045"/>
            <a:ext cx="59379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TDI, changement par rapport aux données de référence, trithérapie combinée AMLA-BALA-CSI comparativement à une thérapie combinée CSI-BALA </a:t>
            </a:r>
          </a:p>
        </p:txBody>
      </p:sp>
      <p:pic>
        <p:nvPicPr>
          <p:cNvPr id="9220" name="Picture 185" descr="Table&#10;&#10;Description automatically generated">
            <a:extLst>
              <a:ext uri="{FF2B5EF4-FFF2-40B4-BE49-F238E27FC236}">
                <a16:creationId xmlns:a16="http://schemas.microsoft.com/office/drawing/2014/main" id="{087B2EED-AEAD-BA55-229D-A0C06375AF95}"/>
              </a:ext>
            </a:extLst>
          </p:cNvPr>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0" y="1687402"/>
            <a:ext cx="5943600" cy="158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494452F-517B-F7B2-0C31-91DFF5041E0A}"/>
              </a:ext>
            </a:extLst>
          </p:cNvPr>
          <p:cNvSpPr>
            <a:spLocks noChangeArrowheads="1"/>
          </p:cNvSpPr>
          <p:nvPr>
            <p:custDataLst>
              <p:tags r:id="rId3"/>
            </p:custDataLst>
          </p:nvPr>
        </p:nvSpPr>
        <p:spPr bwMode="auto">
          <a:xfrm>
            <a:off x="0" y="31052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
        <p:nvSpPr>
          <p:cNvPr id="8" name="Rectangle 8">
            <a:extLst>
              <a:ext uri="{FF2B5EF4-FFF2-40B4-BE49-F238E27FC236}">
                <a16:creationId xmlns:a16="http://schemas.microsoft.com/office/drawing/2014/main" id="{FD057F04-45B4-46A6-91E9-34DF84F90468}"/>
              </a:ext>
            </a:extLst>
          </p:cNvPr>
          <p:cNvSpPr>
            <a:spLocks noChangeArrowheads="1"/>
          </p:cNvSpPr>
          <p:nvPr>
            <p:custDataLst>
              <p:tags r:id="rId4"/>
            </p:custDataLst>
          </p:nvPr>
        </p:nvSpPr>
        <p:spPr bwMode="auto">
          <a:xfrm>
            <a:off x="6095999" y="1129178"/>
            <a:ext cx="57918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général, trithérapie combinée AMLA-BALA-CSI comparativement à une thérapie combinée CSI-BALA</a:t>
            </a:r>
          </a:p>
        </p:txBody>
      </p:sp>
      <p:pic>
        <p:nvPicPr>
          <p:cNvPr id="9223" name="Picture 186" descr="Table&#10;&#10;Description automatically generated with medium confidence">
            <a:extLst>
              <a:ext uri="{FF2B5EF4-FFF2-40B4-BE49-F238E27FC236}">
                <a16:creationId xmlns:a16="http://schemas.microsoft.com/office/drawing/2014/main" id="{A859BB44-5A9D-D541-F892-4496C1AACE58}"/>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6096000" y="1682345"/>
            <a:ext cx="5943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B75B6736-0494-6338-0DBD-D28A09C84C48}"/>
              </a:ext>
            </a:extLst>
          </p:cNvPr>
          <p:cNvSpPr>
            <a:spLocks noChangeArrowheads="1"/>
          </p:cNvSpPr>
          <p:nvPr>
            <p:custDataLst>
              <p:tags r:id="rId6"/>
            </p:custDataLst>
          </p:nvPr>
        </p:nvSpPr>
        <p:spPr bwMode="auto">
          <a:xfrm>
            <a:off x="0" y="5440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10" name="Rectangle 11">
            <a:extLst>
              <a:ext uri="{FF2B5EF4-FFF2-40B4-BE49-F238E27FC236}">
                <a16:creationId xmlns:a16="http://schemas.microsoft.com/office/drawing/2014/main" id="{6ECAD9A3-9ADD-1FFC-132E-8D65EB808305}"/>
              </a:ext>
            </a:extLst>
          </p:cNvPr>
          <p:cNvSpPr>
            <a:spLocks noChangeArrowheads="1"/>
          </p:cNvSpPr>
          <p:nvPr>
            <p:custDataLst>
              <p:tags r:id="rId7"/>
            </p:custDataLst>
          </p:nvPr>
        </p:nvSpPr>
        <p:spPr bwMode="auto">
          <a:xfrm>
            <a:off x="0" y="3466830"/>
            <a:ext cx="5627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Figure : SGRQ, changement par rapport aux données de référence, trithérapie combinée AMLA-BALA-CSI comparativement à une thérapie combinée CSI-BALA</a:t>
            </a:r>
          </a:p>
        </p:txBody>
      </p:sp>
      <p:pic>
        <p:nvPicPr>
          <p:cNvPr id="9226" name="Picture 66" descr="Table&#10;&#10;Description automatically generated">
            <a:extLst>
              <a:ext uri="{FF2B5EF4-FFF2-40B4-BE49-F238E27FC236}">
                <a16:creationId xmlns:a16="http://schemas.microsoft.com/office/drawing/2014/main" id="{A81E7F87-8AFB-7AAE-D7FD-67B4EE7D166E}"/>
              </a:ext>
            </a:extLst>
          </p:cNvPr>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0" y="3982825"/>
            <a:ext cx="5943600" cy="2489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368EFFB6-7989-6462-2097-BEF76C1C6570}"/>
              </a:ext>
            </a:extLst>
          </p:cNvPr>
          <p:cNvSpPr>
            <a:spLocks noChangeArrowheads="1"/>
          </p:cNvSpPr>
          <p:nvPr>
            <p:custDataLst>
              <p:tags r:id="rId9"/>
            </p:custDataLst>
          </p:nvPr>
        </p:nvSpPr>
        <p:spPr bwMode="auto">
          <a:xfrm>
            <a:off x="0" y="6415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 </a:t>
            </a:r>
          </a:p>
        </p:txBody>
      </p:sp>
      <p:sp>
        <p:nvSpPr>
          <p:cNvPr id="12" name="Rectangle 14">
            <a:extLst>
              <a:ext uri="{FF2B5EF4-FFF2-40B4-BE49-F238E27FC236}">
                <a16:creationId xmlns:a16="http://schemas.microsoft.com/office/drawing/2014/main" id="{2F23799C-7C85-5FA2-39BE-B4D04B442BC5}"/>
              </a:ext>
            </a:extLst>
          </p:cNvPr>
          <p:cNvSpPr>
            <a:spLocks noChangeArrowheads="1"/>
          </p:cNvSpPr>
          <p:nvPr>
            <p:custDataLst>
              <p:tags r:id="rId10"/>
            </p:custDataLst>
          </p:nvPr>
        </p:nvSpPr>
        <p:spPr bwMode="auto">
          <a:xfrm>
            <a:off x="5937905" y="3465943"/>
            <a:ext cx="5807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SGRQ, trithérapie combinée AMLA-BALA-CSI comparativement à une thérapie combinée CSI-BALA</a:t>
            </a:r>
          </a:p>
        </p:txBody>
      </p:sp>
      <p:pic>
        <p:nvPicPr>
          <p:cNvPr id="9229" name="Picture 182" descr="Table&#10;&#10;Description automatically generated">
            <a:extLst>
              <a:ext uri="{FF2B5EF4-FFF2-40B4-BE49-F238E27FC236}">
                <a16:creationId xmlns:a16="http://schemas.microsoft.com/office/drawing/2014/main" id="{9CC8A288-CF08-C2C0-697B-B41434C97CAB}"/>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5937905" y="3981938"/>
            <a:ext cx="59499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5">
            <a:extLst>
              <a:ext uri="{FF2B5EF4-FFF2-40B4-BE49-F238E27FC236}">
                <a16:creationId xmlns:a16="http://schemas.microsoft.com/office/drawing/2014/main" id="{B3166542-F28C-C88C-F257-D129F3EDEC80}"/>
              </a:ext>
            </a:extLst>
          </p:cNvPr>
          <p:cNvSpPr>
            <a:spLocks noChangeArrowheads="1"/>
          </p:cNvSpPr>
          <p:nvPr>
            <p:custDataLst>
              <p:tags r:id="rId12"/>
            </p:custDataLst>
          </p:nvPr>
        </p:nvSpPr>
        <p:spPr bwMode="auto">
          <a:xfrm>
            <a:off x="5937905" y="57155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3595768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679A7891-576D-062F-46C9-B8B822064628}"/>
              </a:ext>
            </a:extLst>
          </p:cNvPr>
          <p:cNvSpPr>
            <a:spLocks noChangeArrowheads="1"/>
          </p:cNvSpPr>
          <p:nvPr>
            <p:custDataLst>
              <p:tags r:id="rId1"/>
            </p:custDataLst>
          </p:nvPr>
        </p:nvSpPr>
        <p:spPr bwMode="auto">
          <a:xfrm>
            <a:off x="377072" y="1139378"/>
            <a:ext cx="47387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Pneumonie, bithérapie AMLA-BALA comparativement à une thérapie combinée CSI-BALA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9937" name="Picture 74" descr="Table&#10;&#10;Description automatically generated">
            <a:extLst>
              <a:ext uri="{FF2B5EF4-FFF2-40B4-BE49-F238E27FC236}">
                <a16:creationId xmlns:a16="http://schemas.microsoft.com/office/drawing/2014/main" id="{F09B7FC3-E1D1-9256-E6C9-A2D225B07CC0}"/>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77072" y="1644977"/>
            <a:ext cx="5943600" cy="2298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F97BEBB-994E-227E-4549-51E386B500CE}"/>
              </a:ext>
            </a:extLst>
          </p:cNvPr>
          <p:cNvSpPr>
            <a:spLocks noChangeArrowheads="1"/>
          </p:cNvSpPr>
          <p:nvPr>
            <p:custDataLst>
              <p:tags r:id="rId3"/>
            </p:custDataLst>
          </p:nvPr>
        </p:nvSpPr>
        <p:spPr bwMode="auto">
          <a:xfrm>
            <a:off x="377072" y="39436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0302260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9217735" cy="666750"/>
          </a:xfrm>
          <a:prstGeom prst="rect">
            <a:avLst/>
          </a:prstGeom>
          <a:solidFill>
            <a:schemeClr val="lt1"/>
          </a:solidFill>
          <a:ln>
            <a:noFill/>
          </a:ln>
        </p:spPr>
        <p:txBody>
          <a:bodyPr spcFirstLastPara="1" wrap="square" lIns="91425" tIns="45700" rIns="91425" bIns="45700" anchor="ctr" anchorCtr="0">
            <a:noAutofit/>
          </a:bodyPr>
          <a:lstStyle/>
          <a:p>
            <a:r>
              <a:rPr lang="fr-CA" sz="2400" b="1" dirty="0">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extLst>
              <p:ext uri="{D42A27DB-BD31-4B8C-83A1-F6EECF244321}">
                <p14:modId xmlns:p14="http://schemas.microsoft.com/office/powerpoint/2010/main" val="3733920452"/>
              </p:ext>
            </p:extLst>
          </p:nvPr>
        </p:nvGraphicFramePr>
        <p:xfrm>
          <a:off x="865302" y="856821"/>
          <a:ext cx="10453370" cy="546255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25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25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25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136339">
                <a:tc>
                  <a:txBody>
                    <a:bodyPr/>
                    <a:lstStyle/>
                    <a:p>
                      <a:pPr marL="622300" indent="-622300"/>
                      <a:r>
                        <a:rPr lang="fr-CA" sz="1250" b="1" i="0" u="none" strike="noStrike" cap="none" dirty="0">
                          <a:solidFill>
                            <a:schemeClr val="tx1"/>
                          </a:solidFill>
                          <a:effectLst/>
                          <a:latin typeface="+mn-lt"/>
                          <a:ea typeface="+mn-ea"/>
                          <a:cs typeface="+mn-cs"/>
                          <a:sym typeface="Arial"/>
                        </a:rPr>
                        <a:t>P.1.D.   Chez les personnes ayant une MPOC stable, à faible risque d’exacerbations</a:t>
                      </a:r>
                      <a:r>
                        <a:rPr lang="fr-CA" sz="1250" b="1" i="0" u="none" strike="noStrike" cap="none" baseline="30000" dirty="0">
                          <a:solidFill>
                            <a:schemeClr val="tx1"/>
                          </a:solidFill>
                          <a:effectLst/>
                          <a:latin typeface="+mn-lt"/>
                          <a:ea typeface="+mn-ea"/>
                          <a:cs typeface="+mn-cs"/>
                          <a:sym typeface="Arial"/>
                        </a:rPr>
                        <a:t>§</a:t>
                      </a:r>
                      <a:r>
                        <a:rPr lang="fr-CA" sz="1250" b="1" i="0" u="none" strike="noStrike" cap="none" dirty="0">
                          <a:solidFill>
                            <a:schemeClr val="tx1"/>
                          </a:solidFill>
                          <a:effectLst/>
                          <a:latin typeface="+mn-lt"/>
                          <a:ea typeface="+mn-ea"/>
                          <a:cs typeface="+mn-cs"/>
                          <a:sym typeface="Arial"/>
                        </a:rPr>
                        <a:t>, qui présentent un fardeau des symptômes modéré à élevée ou une atteinte de l’état de santé (CAT ≥ 10, </a:t>
                      </a:r>
                      <a:r>
                        <a:rPr lang="fr-CA" sz="1250" b="1" i="0" u="none" strike="noStrike" cap="none" dirty="0" err="1">
                          <a:solidFill>
                            <a:schemeClr val="tx1"/>
                          </a:solidFill>
                          <a:effectLst/>
                          <a:latin typeface="+mn-lt"/>
                          <a:ea typeface="+mn-ea"/>
                          <a:cs typeface="+mn-cs"/>
                          <a:sym typeface="Arial"/>
                        </a:rPr>
                        <a:t>mMRC</a:t>
                      </a:r>
                      <a:r>
                        <a:rPr lang="fr-CA" sz="1250" b="1" i="0" u="none" strike="noStrike" cap="none" dirty="0">
                          <a:solidFill>
                            <a:schemeClr val="tx1"/>
                          </a:solidFill>
                          <a:effectLst/>
                          <a:latin typeface="+mn-lt"/>
                          <a:ea typeface="+mn-ea"/>
                          <a:cs typeface="+mn-cs"/>
                          <a:sym typeface="Arial"/>
                        </a:rPr>
                        <a:t> ≥ 2) et une fonction pulmonaire déficiente (VEMS &lt; 80 % prédit) malgré une trithérapie combinée AMLA-BALA-CSI, nous suggérons de ne pas </a:t>
                      </a:r>
                      <a:r>
                        <a:rPr lang="fr-CA" sz="1250" b="1" i="0" u="none" strike="noStrike" cap="none" dirty="0" err="1">
                          <a:solidFill>
                            <a:schemeClr val="tx1"/>
                          </a:solidFill>
                          <a:effectLst/>
                          <a:latin typeface="+mn-lt"/>
                          <a:ea typeface="+mn-ea"/>
                          <a:cs typeface="+mn-cs"/>
                          <a:sym typeface="Arial"/>
                        </a:rPr>
                        <a:t>dégresser</a:t>
                      </a:r>
                      <a:r>
                        <a:rPr lang="fr-CA" sz="1250" b="1" i="0" u="none" strike="noStrike" cap="none" dirty="0">
                          <a:solidFill>
                            <a:schemeClr val="tx1"/>
                          </a:solidFill>
                          <a:effectLst/>
                          <a:latin typeface="+mn-lt"/>
                          <a:ea typeface="+mn-ea"/>
                          <a:cs typeface="+mn-cs"/>
                          <a:sym typeface="Arial"/>
                        </a:rPr>
                        <a:t> vers une bithérapie AMLA-BALA.</a:t>
                      </a:r>
                    </a:p>
                    <a:p>
                      <a:r>
                        <a:rPr lang="fr-CA" sz="1250" b="0" i="0" u="none" strike="noStrike" cap="none" dirty="0">
                          <a:solidFill>
                            <a:schemeClr val="tx1"/>
                          </a:solidFill>
                          <a:effectLst/>
                          <a:latin typeface="+mn-lt"/>
                          <a:ea typeface="+mn-ea"/>
                          <a:cs typeface="+mn-cs"/>
                          <a:sym typeface="Arial"/>
                        </a:rPr>
                        <a:t> </a:t>
                      </a:r>
                    </a:p>
                    <a:p>
                      <a:r>
                        <a:rPr lang="fr-CA" sz="1250" b="1" i="0" u="none" strike="noStrike" cap="none" dirty="0">
                          <a:solidFill>
                            <a:schemeClr val="tx1"/>
                          </a:solidFill>
                          <a:effectLst/>
                          <a:latin typeface="+mn-lt"/>
                          <a:ea typeface="+mn-ea"/>
                          <a:cs typeface="+mn-cs"/>
                          <a:sym typeface="Arial"/>
                        </a:rPr>
                        <a:t>Pour les patients sous bithérapie AMLA-BALA, nous suggérons de ne pas </a:t>
                      </a:r>
                      <a:r>
                        <a:rPr lang="fr-CA" sz="1250" b="1" i="0" u="none" strike="noStrike" cap="none" dirty="0" err="1">
                          <a:solidFill>
                            <a:schemeClr val="tx1"/>
                          </a:solidFill>
                          <a:effectLst/>
                          <a:latin typeface="+mn-lt"/>
                          <a:ea typeface="+mn-ea"/>
                          <a:cs typeface="+mn-cs"/>
                          <a:sym typeface="Arial"/>
                        </a:rPr>
                        <a:t>dégresser</a:t>
                      </a:r>
                      <a:r>
                        <a:rPr lang="fr-CA" sz="1250" b="1" i="0" u="none" strike="noStrike" cap="none" dirty="0">
                          <a:solidFill>
                            <a:schemeClr val="tx1"/>
                          </a:solidFill>
                          <a:effectLst/>
                          <a:latin typeface="+mn-lt"/>
                          <a:ea typeface="+mn-ea"/>
                          <a:cs typeface="+mn-cs"/>
                          <a:sym typeface="Arial"/>
                        </a:rPr>
                        <a:t> vers un AMLA ou un BALA administré en monothérapie.</a:t>
                      </a:r>
                    </a:p>
                    <a:p>
                      <a:r>
                        <a:rPr lang="fr-CA" sz="1250" b="0" i="0" u="none" strike="noStrike" cap="none" dirty="0">
                          <a:solidFill>
                            <a:schemeClr val="tx1"/>
                          </a:solidFill>
                          <a:effectLst/>
                          <a:latin typeface="+mn-lt"/>
                          <a:ea typeface="+mn-ea"/>
                          <a:cs typeface="+mn-cs"/>
                          <a:sym typeface="Arial"/>
                        </a:rPr>
                        <a:t> </a:t>
                      </a:r>
                    </a:p>
                    <a:p>
                      <a:r>
                        <a:rPr lang="fr-CA" sz="1250" b="1" i="0" u="sng" strike="noStrike" cap="none" noProof="0" dirty="0">
                          <a:solidFill>
                            <a:schemeClr val="tx1"/>
                          </a:solidFill>
                          <a:effectLst/>
                          <a:latin typeface="+mn-lt"/>
                          <a:ea typeface="+mn-ea"/>
                          <a:cs typeface="+mn-cs"/>
                          <a:sym typeface="Arial"/>
                        </a:rPr>
                        <a:t>Remarque clinique :</a:t>
                      </a:r>
                      <a:r>
                        <a:rPr lang="fr-CA" sz="1250" b="1" i="0" u="none" strike="noStrike" cap="none" noProof="0" dirty="0">
                          <a:solidFill>
                            <a:schemeClr val="tx1"/>
                          </a:solidFill>
                          <a:effectLst/>
                          <a:latin typeface="+mn-lt"/>
                          <a:ea typeface="+mn-ea"/>
                          <a:cs typeface="+mn-cs"/>
                          <a:sym typeface="Arial"/>
                        </a:rPr>
                        <a:t>  </a:t>
                      </a:r>
                      <a:r>
                        <a:rPr lang="fr-CA" sz="1250" b="0" i="0" u="none" strike="noStrike" cap="none" dirty="0">
                          <a:solidFill>
                            <a:schemeClr val="tx1"/>
                          </a:solidFill>
                          <a:effectLst/>
                          <a:latin typeface="+mn-lt"/>
                          <a:ea typeface="+mn-ea"/>
                          <a:cs typeface="+mn-cs"/>
                          <a:sym typeface="Arial"/>
                        </a:rPr>
                        <a:t>Cette recommandation est représentative de la grande importance qu’accordent les patients et les cliniciens au soulagement de la dyspnée et à l’amélioration de l’état de santé, en particulier chez les personnes ayant un fardeau de symptômes et une atteinte de l’état de santé de niveau modéré à élevé. Le retrait des CSI peut se traduire par une aggravation de l’état de santé et de la fonction pulmonaire chez certains patients. Par conséquent, nous avons priorisé ces résultats plutôt que le risque d’événements indésirables incluant la pneumonie avec le recours à une </a:t>
                      </a:r>
                      <a:r>
                        <a:rPr lang="fr-CA" sz="1250" b="1" i="0" u="none" strike="noStrike" cap="none" dirty="0">
                          <a:solidFill>
                            <a:schemeClr val="tx1"/>
                          </a:solidFill>
                          <a:effectLst/>
                          <a:latin typeface="+mn-lt"/>
                          <a:ea typeface="+mn-ea"/>
                          <a:cs typeface="+mn-cs"/>
                          <a:sym typeface="Arial"/>
                        </a:rPr>
                        <a:t>trithérapie combinée AMLA-BALA-CSI</a:t>
                      </a:r>
                      <a:r>
                        <a:rPr lang="fr-CA" sz="1250" b="0" i="0" u="none" strike="noStrike" cap="none" dirty="0">
                          <a:solidFill>
                            <a:schemeClr val="tx1"/>
                          </a:solidFill>
                          <a:effectLst/>
                          <a:latin typeface="+mn-lt"/>
                          <a:ea typeface="+mn-ea"/>
                          <a:cs typeface="+mn-cs"/>
                          <a:sym typeface="Arial"/>
                        </a:rPr>
                        <a:t>. Toutefois, une dégression pourrait être envisagée pour les patients chez qui l’intensification ne s’est pas traduite par une amélioration des symptômes ou de l’état de santé ou en raison d’effets indésirables d’une importance significative. Aucune étude portant sur la dégression du traitement n’a évalué l’impact sur la dyspnée.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bg1"/>
                    </a:solidFill>
                  </a:tcPr>
                </a:tc>
                <a:tc>
                  <a:txBody>
                    <a:bodyPr/>
                    <a:lstStyle/>
                    <a:p>
                      <a:pPr algn="ctr">
                        <a:spcBef>
                          <a:spcPts val="0"/>
                        </a:spcBef>
                      </a:pPr>
                      <a:r>
                        <a:rPr lang="fr-CA" sz="1250" b="1" dirty="0">
                          <a:effectLst/>
                          <a:latin typeface="+mn-lt"/>
                          <a:ea typeface="Times New Roman" panose="02020603050405020304" pitchFamily="18" charset="0"/>
                          <a:cs typeface="Times New Roman" panose="02020603050405020304" pitchFamily="18" charset="0"/>
                        </a:rPr>
                        <a:t>Faible</a:t>
                      </a: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CA" sz="1250" b="1" dirty="0">
                        <a:effectLst/>
                        <a:latin typeface="+mn-lt"/>
                        <a:ea typeface="Times New Roman" panose="02020603050405020304" pitchFamily="18" charset="0"/>
                        <a:cs typeface="Times New Roman" panose="02020603050405020304" pitchFamily="18" charset="0"/>
                      </a:endParaRPr>
                    </a:p>
                    <a:p>
                      <a:pPr algn="ctr">
                        <a:spcBef>
                          <a:spcPts val="0"/>
                        </a:spcBef>
                      </a:pPr>
                      <a:r>
                        <a:rPr lang="fr-CA" sz="1250" b="1" dirty="0">
                          <a:effectLst/>
                          <a:latin typeface="+mn-lt"/>
                          <a:ea typeface="Times New Roman" panose="02020603050405020304" pitchFamily="18" charset="0"/>
                          <a:cs typeface="Times New Roman" panose="02020603050405020304" pitchFamily="18" charset="0"/>
                        </a:rPr>
                        <a:t>Faible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0"/>
                        </a:spcBef>
                      </a:pPr>
                      <a:r>
                        <a:rPr lang="fr-CA" sz="1250" b="1" i="1" dirty="0">
                          <a:effectLst/>
                          <a:latin typeface="+mn-lt"/>
                          <a:ea typeface="Times New Roman" panose="02020603050405020304" pitchFamily="18" charset="0"/>
                          <a:cs typeface="Times New Roman" panose="02020603050405020304" pitchFamily="18" charset="0"/>
                        </a:rPr>
                        <a:t>Certitude faible à modérée </a:t>
                      </a:r>
                      <a:r>
                        <a:rPr lang="fr-CA" sz="1250" b="0" i="1" dirty="0">
                          <a:effectLst/>
                          <a:latin typeface="+mn-lt"/>
                          <a:ea typeface="Times New Roman" panose="02020603050405020304" pitchFamily="18" charset="0"/>
                          <a:cs typeface="Times New Roman" panose="02020603050405020304" pitchFamily="18" charset="0"/>
                        </a:rPr>
                        <a:t>d’absence de dommage pour passer d’une trithérapie combinée AMLA-BALA-CSI à une bithérapie AMLA-BALA.</a:t>
                      </a:r>
                    </a:p>
                    <a:p>
                      <a:pPr algn="l" rtl="0">
                        <a:spcBef>
                          <a:spcPts val="0"/>
                        </a:spcBef>
                      </a:pPr>
                      <a:endParaRPr lang="en-US" sz="125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25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250" b="1" i="1" dirty="0">
                        <a:effectLst/>
                        <a:latin typeface="+mn-lt"/>
                        <a:ea typeface="Times New Roman" panose="02020603050405020304" pitchFamily="18" charset="0"/>
                        <a:cs typeface="Times New Roman" panose="02020603050405020304" pitchFamily="18" charset="0"/>
                      </a:endParaRPr>
                    </a:p>
                    <a:p>
                      <a:pPr algn="l" rtl="0">
                        <a:spcBef>
                          <a:spcPts val="0"/>
                        </a:spcBef>
                      </a:pPr>
                      <a:endParaRPr lang="en-US" sz="1250" b="1" i="1" dirty="0">
                        <a:effectLst/>
                        <a:latin typeface="+mn-lt"/>
                        <a:ea typeface="Times New Roman" panose="02020603050405020304" pitchFamily="18" charset="0"/>
                        <a:cs typeface="Times New Roman" panose="02020603050405020304" pitchFamily="18" charset="0"/>
                      </a:endParaRPr>
                    </a:p>
                    <a:p>
                      <a:pPr>
                        <a:spcBef>
                          <a:spcPts val="0"/>
                        </a:spcBef>
                      </a:pPr>
                      <a:r>
                        <a:rPr lang="fr-CA" sz="1250" b="1" i="1" dirty="0">
                          <a:effectLst/>
                          <a:latin typeface="+mn-lt"/>
                          <a:ea typeface="Times New Roman" panose="02020603050405020304" pitchFamily="18" charset="0"/>
                          <a:cs typeface="Times New Roman" panose="02020603050405020304" pitchFamily="18" charset="0"/>
                        </a:rPr>
                        <a:t>Données probantes insuffisantes.</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018B60AF-1C3C-E595-8352-7937C5AA65DB}"/>
              </a:ext>
            </a:extLst>
          </p:cNvPr>
          <p:cNvSpPr txBox="1"/>
          <p:nvPr>
            <p:custDataLst>
              <p:tags r:id="rId3"/>
            </p:custDataLst>
          </p:nvPr>
        </p:nvSpPr>
        <p:spPr>
          <a:xfrm>
            <a:off x="8161506" y="6222746"/>
            <a:ext cx="3920247" cy="576000"/>
          </a:xfrm>
          <a:prstGeom prst="rect">
            <a:avLst/>
          </a:prstGeom>
          <a:solidFill>
            <a:schemeClr val="bg1"/>
          </a:solidFill>
        </p:spPr>
        <p:txBody>
          <a:bodyPr wrap="square" rtlCol="0">
            <a:spAutoFit/>
          </a:bodyPr>
          <a:lstStyle/>
          <a:p>
            <a:endParaRPr lang="en-CA" dirty="0"/>
          </a:p>
        </p:txBody>
      </p:sp>
      <p:sp>
        <p:nvSpPr>
          <p:cNvPr id="2" name="TextBox 1">
            <a:extLst>
              <a:ext uri="{FF2B5EF4-FFF2-40B4-BE49-F238E27FC236}">
                <a16:creationId xmlns:a16="http://schemas.microsoft.com/office/drawing/2014/main" id="{8DB2DB3B-0A6B-FE88-F4DA-D88647CDC7B0}"/>
              </a:ext>
            </a:extLst>
          </p:cNvPr>
          <p:cNvSpPr txBox="1"/>
          <p:nvPr>
            <p:custDataLst>
              <p:tags r:id="rId4"/>
            </p:custDataLst>
          </p:nvPr>
        </p:nvSpPr>
        <p:spPr>
          <a:xfrm>
            <a:off x="773429" y="6340895"/>
            <a:ext cx="10637115" cy="430887"/>
          </a:xfrm>
          <a:prstGeom prst="rect">
            <a:avLst/>
          </a:prstGeom>
          <a:solidFill>
            <a:schemeClr val="bg1"/>
          </a:solidFill>
        </p:spPr>
        <p:txBody>
          <a:bodyPr wrap="square">
            <a:spAutoFit/>
          </a:bodyPr>
          <a:lstStyle/>
          <a:p>
            <a:r>
              <a:rPr lang="fr-CA" sz="11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100" u="sng" dirty="0">
                <a:effectLst/>
                <a:latin typeface="Times New Roman" panose="02020603050405020304" pitchFamily="18" charset="0"/>
                <a:ea typeface="Times New Roman" panose="02020603050405020304" pitchFamily="18" charset="0"/>
              </a:rPr>
              <a:t>et</a:t>
            </a:r>
            <a:r>
              <a:rPr lang="fr-CA" sz="11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30400482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8AA601-DE33-8D11-FE32-1EEE8FA3A85B}"/>
              </a:ext>
            </a:extLst>
          </p:cNvPr>
          <p:cNvGraphicFramePr>
            <a:graphicFrameLocks noGrp="1"/>
          </p:cNvGraphicFramePr>
          <p:nvPr>
            <p:custDataLst>
              <p:tags r:id="rId1"/>
            </p:custDataLst>
            <p:extLst>
              <p:ext uri="{D42A27DB-BD31-4B8C-83A1-F6EECF244321}">
                <p14:modId xmlns:p14="http://schemas.microsoft.com/office/powerpoint/2010/main" val="3959751655"/>
              </p:ext>
            </p:extLst>
          </p:nvPr>
        </p:nvGraphicFramePr>
        <p:xfrm>
          <a:off x="338829" y="1540036"/>
          <a:ext cx="10997482" cy="2479410"/>
        </p:xfrm>
        <a:graphic>
          <a:graphicData uri="http://schemas.openxmlformats.org/drawingml/2006/table">
            <a:tbl>
              <a:tblPr firstRow="1" firstCol="1" bandRow="1"/>
              <a:tblGrid>
                <a:gridCol w="487274">
                  <a:extLst>
                    <a:ext uri="{9D8B030D-6E8A-4147-A177-3AD203B41FA5}">
                      <a16:colId xmlns:a16="http://schemas.microsoft.com/office/drawing/2014/main" val="648350462"/>
                    </a:ext>
                  </a:extLst>
                </a:gridCol>
                <a:gridCol w="773700">
                  <a:extLst>
                    <a:ext uri="{9D8B030D-6E8A-4147-A177-3AD203B41FA5}">
                      <a16:colId xmlns:a16="http://schemas.microsoft.com/office/drawing/2014/main" val="52523417"/>
                    </a:ext>
                  </a:extLst>
                </a:gridCol>
                <a:gridCol w="702262">
                  <a:extLst>
                    <a:ext uri="{9D8B030D-6E8A-4147-A177-3AD203B41FA5}">
                      <a16:colId xmlns:a16="http://schemas.microsoft.com/office/drawing/2014/main" val="990761648"/>
                    </a:ext>
                  </a:extLst>
                </a:gridCol>
                <a:gridCol w="811800">
                  <a:extLst>
                    <a:ext uri="{9D8B030D-6E8A-4147-A177-3AD203B41FA5}">
                      <a16:colId xmlns:a16="http://schemas.microsoft.com/office/drawing/2014/main" val="2873790024"/>
                    </a:ext>
                  </a:extLst>
                </a:gridCol>
                <a:gridCol w="732425">
                  <a:extLst>
                    <a:ext uri="{9D8B030D-6E8A-4147-A177-3AD203B41FA5}">
                      <a16:colId xmlns:a16="http://schemas.microsoft.com/office/drawing/2014/main" val="3898271005"/>
                    </a:ext>
                  </a:extLst>
                </a:gridCol>
                <a:gridCol w="703850">
                  <a:extLst>
                    <a:ext uri="{9D8B030D-6E8A-4147-A177-3AD203B41FA5}">
                      <a16:colId xmlns:a16="http://schemas.microsoft.com/office/drawing/2014/main" val="326908507"/>
                    </a:ext>
                  </a:extLst>
                </a:gridCol>
                <a:gridCol w="1798893">
                  <a:extLst>
                    <a:ext uri="{9D8B030D-6E8A-4147-A177-3AD203B41FA5}">
                      <a16:colId xmlns:a16="http://schemas.microsoft.com/office/drawing/2014/main" val="3040474920"/>
                    </a:ext>
                  </a:extLst>
                </a:gridCol>
                <a:gridCol w="803862">
                  <a:extLst>
                    <a:ext uri="{9D8B030D-6E8A-4147-A177-3AD203B41FA5}">
                      <a16:colId xmlns:a16="http://schemas.microsoft.com/office/drawing/2014/main" val="1836419987"/>
                    </a:ext>
                  </a:extLst>
                </a:gridCol>
                <a:gridCol w="940388">
                  <a:extLst>
                    <a:ext uri="{9D8B030D-6E8A-4147-A177-3AD203B41FA5}">
                      <a16:colId xmlns:a16="http://schemas.microsoft.com/office/drawing/2014/main" val="1539793458"/>
                    </a:ext>
                  </a:extLst>
                </a:gridCol>
                <a:gridCol w="530812">
                  <a:extLst>
                    <a:ext uri="{9D8B030D-6E8A-4147-A177-3AD203B41FA5}">
                      <a16:colId xmlns:a16="http://schemas.microsoft.com/office/drawing/2014/main" val="356015784"/>
                    </a:ext>
                  </a:extLst>
                </a:gridCol>
                <a:gridCol w="1319468">
                  <a:extLst>
                    <a:ext uri="{9D8B030D-6E8A-4147-A177-3AD203B41FA5}">
                      <a16:colId xmlns:a16="http://schemas.microsoft.com/office/drawing/2014/main" val="2947089945"/>
                    </a:ext>
                  </a:extLst>
                </a:gridCol>
                <a:gridCol w="625730">
                  <a:extLst>
                    <a:ext uri="{9D8B030D-6E8A-4147-A177-3AD203B41FA5}">
                      <a16:colId xmlns:a16="http://schemas.microsoft.com/office/drawing/2014/main" val="1924587126"/>
                    </a:ext>
                  </a:extLst>
                </a:gridCol>
                <a:gridCol w="767018">
                  <a:extLst>
                    <a:ext uri="{9D8B030D-6E8A-4147-A177-3AD203B41FA5}">
                      <a16:colId xmlns:a16="http://schemas.microsoft.com/office/drawing/2014/main" val="4115484192"/>
                    </a:ext>
                  </a:extLst>
                </a:gridCol>
              </a:tblGrid>
              <a:tr h="193718">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65340917"/>
                  </a:ext>
                </a:extLst>
              </a:tr>
              <a:tr h="298587">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Dégression vers </a:t>
                      </a:r>
                    </a:p>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Aucune dégression de</a:t>
                      </a:r>
                    </a:p>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125" marR="47125" marT="47125" marB="471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37317732"/>
                  </a:ext>
                </a:extLst>
              </a:tr>
              <a:tr h="20942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changement par rapport aux données de référence à 52 semaines</a:t>
                      </a:r>
                    </a:p>
                  </a:txBody>
                  <a:tcPr marL="62834" marR="62834" marT="47125" marB="62834"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12138766"/>
                  </a:ext>
                </a:extLst>
              </a:tr>
              <a:tr h="41807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1 242</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1 243</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1,22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 à 2,44 plus élevée)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06544"/>
                  </a:ext>
                </a:extLst>
              </a:tr>
              <a:tr h="209426">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de fin de dose (</a:t>
                      </a:r>
                      <a:r>
                        <a:rPr lang="fr-CA" sz="1000" b="1" dirty="0" err="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mL</a:t>
                      </a: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changement par rapport aux données de référence à 52 semaines</a:t>
                      </a:r>
                    </a:p>
                  </a:txBody>
                  <a:tcPr marL="62834" marR="62834" marT="47125" marB="62834"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19448124"/>
                  </a:ext>
                </a:extLst>
              </a:tr>
              <a:tr h="43493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1 769</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1 769</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0,03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(0,05 moins élevée à 0,01 moins élevée)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62834" marR="62834" marT="62834" marB="628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739145"/>
                  </a:ext>
                </a:extLst>
              </a:tr>
            </a:tbl>
          </a:graphicData>
        </a:graphic>
      </p:graphicFrame>
      <p:sp>
        <p:nvSpPr>
          <p:cNvPr id="3" name="Rectangle 1">
            <a:extLst>
              <a:ext uri="{FF2B5EF4-FFF2-40B4-BE49-F238E27FC236}">
                <a16:creationId xmlns:a16="http://schemas.microsoft.com/office/drawing/2014/main" id="{115AEE5F-462D-4ECC-C430-DB079217A4F0}"/>
              </a:ext>
            </a:extLst>
          </p:cNvPr>
          <p:cNvSpPr>
            <a:spLocks noChangeArrowheads="1"/>
          </p:cNvSpPr>
          <p:nvPr>
            <p:custDataLst>
              <p:tags r:id="rId2"/>
            </p:custDataLst>
          </p:nvPr>
        </p:nvSpPr>
        <p:spPr bwMode="auto">
          <a:xfrm>
            <a:off x="338829" y="1258352"/>
            <a:ext cx="84824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GRADE : Dégression vers une bithérapie AMLA-BALA comparativement à aucune dégression de la trithérapie combinée AMLA-BALA-CSI</a:t>
            </a:r>
          </a:p>
        </p:txBody>
      </p:sp>
      <p:sp>
        <p:nvSpPr>
          <p:cNvPr id="5" name="TextBox 4">
            <a:extLst>
              <a:ext uri="{FF2B5EF4-FFF2-40B4-BE49-F238E27FC236}">
                <a16:creationId xmlns:a16="http://schemas.microsoft.com/office/drawing/2014/main" id="{75F432D6-1934-51D4-43DC-8E2D35105B7E}"/>
              </a:ext>
            </a:extLst>
          </p:cNvPr>
          <p:cNvSpPr txBox="1"/>
          <p:nvPr>
            <p:custDataLst>
              <p:tags r:id="rId3"/>
            </p:custDataLst>
          </p:nvPr>
        </p:nvSpPr>
        <p:spPr>
          <a:xfrm>
            <a:off x="231480" y="4019995"/>
            <a:ext cx="6108568"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IC :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intervalle de confiance;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DM</a:t>
            </a:r>
            <a:r>
              <a:rPr kumimoji="0" lang="fr-CA" sz="100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différence moyenne; Deux ECR ou moins ont déclaré ce résultat</a:t>
            </a:r>
          </a:p>
        </p:txBody>
      </p:sp>
      <p:sp>
        <p:nvSpPr>
          <p:cNvPr id="6" name="Rectangle 3">
            <a:extLst>
              <a:ext uri="{FF2B5EF4-FFF2-40B4-BE49-F238E27FC236}">
                <a16:creationId xmlns:a16="http://schemas.microsoft.com/office/drawing/2014/main" id="{97EEB86C-08E2-F0A0-DF41-C533DB1D25A2}"/>
              </a:ext>
            </a:extLst>
          </p:cNvPr>
          <p:cNvSpPr>
            <a:spLocks noChangeArrowheads="1"/>
          </p:cNvSpPr>
          <p:nvPr>
            <p:custDataLst>
              <p:tags r:id="rId4"/>
            </p:custDataLst>
          </p:nvPr>
        </p:nvSpPr>
        <p:spPr bwMode="auto">
          <a:xfrm>
            <a:off x="1" y="4534957"/>
            <a:ext cx="58744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dégression vers une bithérapie AMLA-BALA comparativement à aucune dégression de la trithérapie combinée AMLA-BALA-CSI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0242" name="Picture 234">
            <a:extLst>
              <a:ext uri="{FF2B5EF4-FFF2-40B4-BE49-F238E27FC236}">
                <a16:creationId xmlns:a16="http://schemas.microsoft.com/office/drawing/2014/main" id="{C5978D99-E54C-804F-58D6-690C538DECCF}"/>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0" y="5132889"/>
            <a:ext cx="5949950" cy="66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062D9FCA-8977-2E3A-6724-73D305310034}"/>
              </a:ext>
            </a:extLst>
          </p:cNvPr>
          <p:cNvSpPr>
            <a:spLocks noChangeArrowheads="1"/>
          </p:cNvSpPr>
          <p:nvPr>
            <p:custDataLst>
              <p:tags r:id="rId6"/>
            </p:custDataLst>
          </p:nvPr>
        </p:nvSpPr>
        <p:spPr bwMode="auto">
          <a:xfrm>
            <a:off x="0" y="61326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8" name="Rectangle 6">
            <a:extLst>
              <a:ext uri="{FF2B5EF4-FFF2-40B4-BE49-F238E27FC236}">
                <a16:creationId xmlns:a16="http://schemas.microsoft.com/office/drawing/2014/main" id="{B3E37943-B185-F423-08F5-13FA9206FB36}"/>
              </a:ext>
            </a:extLst>
          </p:cNvPr>
          <p:cNvSpPr>
            <a:spLocks noChangeArrowheads="1"/>
          </p:cNvSpPr>
          <p:nvPr>
            <p:custDataLst>
              <p:tags r:id="rId7"/>
            </p:custDataLst>
          </p:nvPr>
        </p:nvSpPr>
        <p:spPr bwMode="auto">
          <a:xfrm>
            <a:off x="6061430" y="4563246"/>
            <a:ext cx="58069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VEMS, changement par rapport aux données de référence, dégression vers une bithérapie AMLA-BALA comparativement à aucune dégression de la trithérapie combinée AMLA-BALA-CSI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0245" name="Picture 235" descr="Graphical user interface, application&#10;&#10;Description automatically generated">
            <a:extLst>
              <a:ext uri="{FF2B5EF4-FFF2-40B4-BE49-F238E27FC236}">
                <a16:creationId xmlns:a16="http://schemas.microsoft.com/office/drawing/2014/main" id="{80C22B28-4421-C8E8-4199-7D80A9C2E602}"/>
              </a:ext>
            </a:extLst>
          </p:cNvPr>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6061431" y="5161178"/>
            <a:ext cx="5943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A204A760-FFCA-92A5-2308-8C561C091AD6}"/>
              </a:ext>
            </a:extLst>
          </p:cNvPr>
          <p:cNvSpPr>
            <a:spLocks noChangeArrowheads="1"/>
          </p:cNvSpPr>
          <p:nvPr>
            <p:custDataLst>
              <p:tags r:id="rId9"/>
            </p:custDataLst>
          </p:nvPr>
        </p:nvSpPr>
        <p:spPr bwMode="auto">
          <a:xfrm>
            <a:off x="0" y="54636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267824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extLst>
              <p:ext uri="{D42A27DB-BD31-4B8C-83A1-F6EECF244321}">
                <p14:modId xmlns:p14="http://schemas.microsoft.com/office/powerpoint/2010/main" val="3100942205"/>
              </p:ext>
            </p:extLst>
          </p:nvPr>
        </p:nvGraphicFramePr>
        <p:xfrm>
          <a:off x="869315" y="1295283"/>
          <a:ext cx="10453370" cy="427383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300" b="1" i="0" u="none" strike="noStrike" cap="none" dirty="0">
                          <a:solidFill>
                            <a:schemeClr val="tx1"/>
                          </a:solidFill>
                          <a:effectLst/>
                          <a:latin typeface="+mn-lt"/>
                          <a:ea typeface="+mn-ea"/>
                          <a:cs typeface="+mn-cs"/>
                          <a:sym typeface="Arial"/>
                        </a:rPr>
                        <a:t>P.1.E.   Chez les personnes ayant une MPOC stable, à faible risque d’exacerbations</a:t>
                      </a:r>
                      <a:r>
                        <a:rPr lang="fr-CA" sz="1300" b="1" i="0" u="none" strike="noStrike" cap="none" baseline="30000" dirty="0">
                          <a:solidFill>
                            <a:schemeClr val="tx1"/>
                          </a:solidFill>
                          <a:effectLst/>
                          <a:latin typeface="+mn-lt"/>
                          <a:ea typeface="+mn-ea"/>
                          <a:cs typeface="+mn-cs"/>
                          <a:sym typeface="Arial"/>
                        </a:rPr>
                        <a:t>§</a:t>
                      </a:r>
                      <a:r>
                        <a:rPr lang="fr-CA" sz="1300" b="1" i="0" u="none" strike="noStrike" cap="none" dirty="0">
                          <a:solidFill>
                            <a:schemeClr val="tx1"/>
                          </a:solidFill>
                          <a:effectLst/>
                          <a:latin typeface="+mn-lt"/>
                          <a:ea typeface="+mn-ea"/>
                          <a:cs typeface="+mn-cs"/>
                          <a:sym typeface="Arial"/>
                        </a:rPr>
                        <a:t>, actuellement sous AMLA administré par monothérapie, BALA administré par monothérapie ou bithérapie AMLA-BALA, nous ne suggérons pas l’ajout de l’un ou l’autre des médicaments oraux suivants :</a:t>
                      </a:r>
                    </a:p>
                    <a:p>
                      <a:r>
                        <a:rPr lang="fr-CA" sz="1300" b="0" i="0" u="none" strike="noStrike" cap="none" dirty="0">
                          <a:solidFill>
                            <a:schemeClr val="tx1"/>
                          </a:solidFill>
                          <a:effectLst/>
                          <a:latin typeface="+mn-lt"/>
                          <a:ea typeface="+mn-ea"/>
                          <a:cs typeface="+mn-cs"/>
                          <a:sym typeface="Arial"/>
                        </a:rPr>
                        <a:t> </a:t>
                      </a:r>
                    </a:p>
                    <a:p>
                      <a:r>
                        <a:rPr lang="fr-CA" sz="1300" b="0" i="0" u="none" strike="noStrike" cap="none" dirty="0">
                          <a:solidFill>
                            <a:schemeClr val="tx1"/>
                          </a:solidFill>
                          <a:effectLst/>
                          <a:latin typeface="+mn-lt"/>
                          <a:ea typeface="+mn-ea"/>
                          <a:cs typeface="+mn-cs"/>
                          <a:sym typeface="Arial"/>
                        </a:rPr>
                        <a:t>- inhibiteurs de la phosphodiestérase de type 4</a:t>
                      </a:r>
                    </a:p>
                    <a:p>
                      <a:r>
                        <a:rPr lang="fr-CA" sz="1300" b="0" i="0" u="none" strike="noStrike" cap="none" dirty="0">
                          <a:solidFill>
                            <a:schemeClr val="tx1"/>
                          </a:solidFill>
                          <a:effectLst/>
                          <a:latin typeface="+mn-lt"/>
                          <a:ea typeface="+mn-ea"/>
                          <a:cs typeface="+mn-cs"/>
                          <a:sym typeface="Arial"/>
                        </a:rPr>
                        <a:t>- mucolytiques</a:t>
                      </a:r>
                    </a:p>
                    <a:p>
                      <a:r>
                        <a:rPr lang="fr-CA" sz="1300" b="0" i="0" u="none" strike="noStrike" cap="none" dirty="0">
                          <a:solidFill>
                            <a:schemeClr val="tx1"/>
                          </a:solidFill>
                          <a:effectLst/>
                          <a:latin typeface="+mn-lt"/>
                          <a:ea typeface="+mn-ea"/>
                          <a:cs typeface="+mn-cs"/>
                          <a:sym typeface="Arial"/>
                        </a:rPr>
                        <a:t>- statines</a:t>
                      </a:r>
                    </a:p>
                    <a:p>
                      <a:r>
                        <a:rPr lang="fr-CA" sz="1300" b="0" i="0" u="none" strike="noStrike" cap="none" dirty="0">
                          <a:solidFill>
                            <a:schemeClr val="tx1"/>
                          </a:solidFill>
                          <a:effectLst/>
                          <a:latin typeface="+mn-lt"/>
                          <a:ea typeface="+mn-ea"/>
                          <a:cs typeface="+mn-cs"/>
                          <a:sym typeface="Arial"/>
                        </a:rPr>
                        <a:t>- stéroïdes anabolisants</a:t>
                      </a:r>
                    </a:p>
                    <a:p>
                      <a:r>
                        <a:rPr lang="fr-CA" sz="1300" b="0" i="0" u="none" strike="noStrike" cap="none" dirty="0">
                          <a:solidFill>
                            <a:schemeClr val="tx1"/>
                          </a:solidFill>
                          <a:effectLst/>
                          <a:latin typeface="+mn-lt"/>
                          <a:ea typeface="+mn-ea"/>
                          <a:cs typeface="+mn-cs"/>
                          <a:sym typeface="Arial"/>
                        </a:rPr>
                        <a:t>- médicaments oraux à base de plantes médicinales chinoises</a:t>
                      </a:r>
                    </a:p>
                    <a:p>
                      <a:r>
                        <a:rPr lang="fr-CA" sz="1300" b="0" i="0" u="none" strike="noStrike" cap="none" dirty="0">
                          <a:solidFill>
                            <a:schemeClr val="tx1"/>
                          </a:solidFill>
                          <a:effectLst/>
                          <a:latin typeface="+mn-lt"/>
                          <a:ea typeface="+mn-ea"/>
                          <a:cs typeface="+mn-cs"/>
                          <a:sym typeface="Arial"/>
                        </a:rPr>
                        <a:t>- théophylline</a:t>
                      </a:r>
                    </a:p>
                    <a:p>
                      <a:r>
                        <a:rPr lang="fr-CA" sz="1300" b="1" i="0" u="none" strike="noStrike" cap="none" dirty="0">
                          <a:solidFill>
                            <a:schemeClr val="tx1"/>
                          </a:solidFill>
                          <a:effectLst/>
                          <a:latin typeface="+mn-lt"/>
                          <a:ea typeface="+mn-ea"/>
                          <a:cs typeface="+mn-cs"/>
                          <a:sym typeface="Arial"/>
                        </a:rPr>
                        <a:t> </a:t>
                      </a:r>
                    </a:p>
                    <a:p>
                      <a:r>
                        <a:rPr lang="fr-CA" sz="1300" b="1" i="0" u="sng" strike="noStrike" cap="none" dirty="0">
                          <a:solidFill>
                            <a:schemeClr val="tx1"/>
                          </a:solidFill>
                          <a:effectLst/>
                          <a:latin typeface="+mn-lt"/>
                          <a:ea typeface="+mn-ea"/>
                          <a:cs typeface="+mn-cs"/>
                          <a:sym typeface="Arial"/>
                        </a:rPr>
                        <a:t>Remarque clinique :</a:t>
                      </a:r>
                      <a:r>
                        <a:rPr lang="fr-CA" sz="1300" b="1" i="0" u="none" strike="noStrike" cap="none" dirty="0">
                          <a:solidFill>
                            <a:schemeClr val="tx1"/>
                          </a:solidFill>
                          <a:effectLst/>
                          <a:latin typeface="+mn-lt"/>
                          <a:ea typeface="+mn-ea"/>
                          <a:cs typeface="+mn-cs"/>
                          <a:sym typeface="Arial"/>
                        </a:rPr>
                        <a:t>  </a:t>
                      </a:r>
                      <a:r>
                        <a:rPr lang="fr-CA" sz="1300" b="0" i="0" u="none" strike="noStrike" cap="none" dirty="0">
                          <a:solidFill>
                            <a:schemeClr val="tx1"/>
                          </a:solidFill>
                          <a:effectLst/>
                          <a:latin typeface="+mn-lt"/>
                          <a:ea typeface="+mn-ea"/>
                          <a:cs typeface="+mn-cs"/>
                          <a:sym typeface="Arial"/>
                        </a:rPr>
                        <a:t>Un nombre limité d’études évaluant la théophylline ont démontré des changements équivoques à l’état de santé. Bien qu’il existe des preuves d’une amélioration modeste du VEMS avec la théophylline, le groupe d’experts a accordé une plus grande importance au risque d’événements indésirables et d’interactions médicamenteuses.</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300" b="1">
                          <a:effectLst/>
                          <a:latin typeface="+mn-lt"/>
                          <a:ea typeface="Times New Roman" panose="02020603050405020304" pitchFamily="18" charset="0"/>
                          <a:cs typeface="Times New Roman" panose="02020603050405020304" pitchFamily="18" charset="0"/>
                        </a:rPr>
                        <a:t>Faible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300" b="1" i="1" dirty="0">
                          <a:effectLst/>
                          <a:latin typeface="+mn-lt"/>
                          <a:ea typeface="Times New Roman" panose="02020603050405020304" pitchFamily="18" charset="0"/>
                          <a:cs typeface="Times New Roman" panose="02020603050405020304" pitchFamily="18" charset="0"/>
                        </a:rPr>
                        <a:t>Faible certitude </a:t>
                      </a:r>
                      <a:r>
                        <a:rPr lang="fr-CA" sz="1300" b="0" i="1" dirty="0">
                          <a:effectLst/>
                          <a:latin typeface="+mn-lt"/>
                          <a:ea typeface="Times New Roman" panose="02020603050405020304" pitchFamily="18" charset="0"/>
                          <a:cs typeface="Times New Roman" panose="02020603050405020304" pitchFamily="18" charset="0"/>
                        </a:rPr>
                        <a:t>d’absence d’amélioration découlant de thérapies orales en lien avec la dyspnée, la tolérance à l’effort, les niveaux d’activité physique ou l’état de santé comparativement à un placebo.</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2" name="TextBox 1">
            <a:extLst>
              <a:ext uri="{FF2B5EF4-FFF2-40B4-BE49-F238E27FC236}">
                <a16:creationId xmlns:a16="http://schemas.microsoft.com/office/drawing/2014/main" id="{181E6574-8F4B-5512-96B1-36454881ABEB}"/>
              </a:ext>
            </a:extLst>
          </p:cNvPr>
          <p:cNvSpPr txBox="1"/>
          <p:nvPr>
            <p:custDataLst>
              <p:tags r:id="rId3"/>
            </p:custDataLst>
          </p:nvPr>
        </p:nvSpPr>
        <p:spPr>
          <a:xfrm>
            <a:off x="777442" y="5633667"/>
            <a:ext cx="10637115" cy="738664"/>
          </a:xfrm>
          <a:prstGeom prst="rect">
            <a:avLst/>
          </a:prstGeom>
          <a:noFill/>
        </p:spPr>
        <p:txBody>
          <a:bodyPr wrap="square">
            <a:spAutoFit/>
          </a:bodyPr>
          <a:lstStyle/>
          <a:p>
            <a:r>
              <a:rPr lang="fr-CA" sz="14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400" u="sng" dirty="0">
                <a:effectLst/>
                <a:latin typeface="Times New Roman" panose="02020603050405020304" pitchFamily="18" charset="0"/>
                <a:ea typeface="Times New Roman" panose="02020603050405020304" pitchFamily="18" charset="0"/>
              </a:rPr>
              <a:t>et</a:t>
            </a:r>
            <a:r>
              <a:rPr lang="fr-CA" sz="14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27488511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55F9F-E3C3-03DD-9CC7-0B7AD462D651}"/>
              </a:ext>
            </a:extLst>
          </p:cNvPr>
          <p:cNvGraphicFramePr>
            <a:graphicFrameLocks noGrp="1"/>
          </p:cNvGraphicFramePr>
          <p:nvPr>
            <p:custDataLst>
              <p:tags r:id="rId1"/>
            </p:custDataLst>
            <p:extLst>
              <p:ext uri="{D42A27DB-BD31-4B8C-83A1-F6EECF244321}">
                <p14:modId xmlns:p14="http://schemas.microsoft.com/office/powerpoint/2010/main" val="3146654545"/>
              </p:ext>
            </p:extLst>
          </p:nvPr>
        </p:nvGraphicFramePr>
        <p:xfrm>
          <a:off x="316322" y="1399822"/>
          <a:ext cx="10847251" cy="1587373"/>
        </p:xfrm>
        <a:graphic>
          <a:graphicData uri="http://schemas.openxmlformats.org/drawingml/2006/table">
            <a:tbl>
              <a:tblPr firstRow="1" firstCol="1" bandRow="1"/>
              <a:tblGrid>
                <a:gridCol w="665162">
                  <a:extLst>
                    <a:ext uri="{9D8B030D-6E8A-4147-A177-3AD203B41FA5}">
                      <a16:colId xmlns:a16="http://schemas.microsoft.com/office/drawing/2014/main" val="978120542"/>
                    </a:ext>
                  </a:extLst>
                </a:gridCol>
                <a:gridCol w="774700">
                  <a:extLst>
                    <a:ext uri="{9D8B030D-6E8A-4147-A177-3AD203B41FA5}">
                      <a16:colId xmlns:a16="http://schemas.microsoft.com/office/drawing/2014/main" val="1077871986"/>
                    </a:ext>
                  </a:extLst>
                </a:gridCol>
                <a:gridCol w="703262">
                  <a:extLst>
                    <a:ext uri="{9D8B030D-6E8A-4147-A177-3AD203B41FA5}">
                      <a16:colId xmlns:a16="http://schemas.microsoft.com/office/drawing/2014/main" val="2363895666"/>
                    </a:ext>
                  </a:extLst>
                </a:gridCol>
                <a:gridCol w="812800">
                  <a:extLst>
                    <a:ext uri="{9D8B030D-6E8A-4147-A177-3AD203B41FA5}">
                      <a16:colId xmlns:a16="http://schemas.microsoft.com/office/drawing/2014/main" val="3331362351"/>
                    </a:ext>
                  </a:extLst>
                </a:gridCol>
                <a:gridCol w="923790">
                  <a:extLst>
                    <a:ext uri="{9D8B030D-6E8A-4147-A177-3AD203B41FA5}">
                      <a16:colId xmlns:a16="http://schemas.microsoft.com/office/drawing/2014/main" val="1427065447"/>
                    </a:ext>
                  </a:extLst>
                </a:gridCol>
                <a:gridCol w="704850">
                  <a:extLst>
                    <a:ext uri="{9D8B030D-6E8A-4147-A177-3AD203B41FA5}">
                      <a16:colId xmlns:a16="http://schemas.microsoft.com/office/drawing/2014/main" val="3831812912"/>
                    </a:ext>
                  </a:extLst>
                </a:gridCol>
                <a:gridCol w="1733550">
                  <a:extLst>
                    <a:ext uri="{9D8B030D-6E8A-4147-A177-3AD203B41FA5}">
                      <a16:colId xmlns:a16="http://schemas.microsoft.com/office/drawing/2014/main" val="554872345"/>
                    </a:ext>
                  </a:extLst>
                </a:gridCol>
                <a:gridCol w="963612">
                  <a:extLst>
                    <a:ext uri="{9D8B030D-6E8A-4147-A177-3AD203B41FA5}">
                      <a16:colId xmlns:a16="http://schemas.microsoft.com/office/drawing/2014/main" val="3436056393"/>
                    </a:ext>
                  </a:extLst>
                </a:gridCol>
                <a:gridCol w="493712">
                  <a:extLst>
                    <a:ext uri="{9D8B030D-6E8A-4147-A177-3AD203B41FA5}">
                      <a16:colId xmlns:a16="http://schemas.microsoft.com/office/drawing/2014/main" val="2663291411"/>
                    </a:ext>
                  </a:extLst>
                </a:gridCol>
                <a:gridCol w="531812">
                  <a:extLst>
                    <a:ext uri="{9D8B030D-6E8A-4147-A177-3AD203B41FA5}">
                      <a16:colId xmlns:a16="http://schemas.microsoft.com/office/drawing/2014/main" val="1012343983"/>
                    </a:ext>
                  </a:extLst>
                </a:gridCol>
                <a:gridCol w="1239838">
                  <a:extLst>
                    <a:ext uri="{9D8B030D-6E8A-4147-A177-3AD203B41FA5}">
                      <a16:colId xmlns:a16="http://schemas.microsoft.com/office/drawing/2014/main" val="1216085832"/>
                    </a:ext>
                  </a:extLst>
                </a:gridCol>
                <a:gridCol w="617538">
                  <a:extLst>
                    <a:ext uri="{9D8B030D-6E8A-4147-A177-3AD203B41FA5}">
                      <a16:colId xmlns:a16="http://schemas.microsoft.com/office/drawing/2014/main" val="1002160348"/>
                    </a:ext>
                  </a:extLst>
                </a:gridCol>
                <a:gridCol w="682625">
                  <a:extLst>
                    <a:ext uri="{9D8B030D-6E8A-4147-A177-3AD203B41FA5}">
                      <a16:colId xmlns:a16="http://schemas.microsoft.com/office/drawing/2014/main" val="1600114790"/>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935285321"/>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Agents mucolytiques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Contrôle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769852488"/>
                  </a:ext>
                </a:extLst>
              </a:tr>
              <a:tr h="179896">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post-intervention</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06998775"/>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1 358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1 363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1,71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(4,31 moins élevée à 0,9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195488"/>
                  </a:ext>
                </a:extLst>
              </a:tr>
            </a:tbl>
          </a:graphicData>
        </a:graphic>
      </p:graphicFrame>
      <p:sp>
        <p:nvSpPr>
          <p:cNvPr id="4" name="TextBox 3">
            <a:extLst>
              <a:ext uri="{FF2B5EF4-FFF2-40B4-BE49-F238E27FC236}">
                <a16:creationId xmlns:a16="http://schemas.microsoft.com/office/drawing/2014/main" id="{AEE60F76-601F-38BF-1516-A6C6002977FF}"/>
              </a:ext>
            </a:extLst>
          </p:cNvPr>
          <p:cNvSpPr txBox="1"/>
          <p:nvPr>
            <p:custDataLst>
              <p:tags r:id="rId2"/>
            </p:custDataLst>
          </p:nvPr>
        </p:nvSpPr>
        <p:spPr>
          <a:xfrm>
            <a:off x="316322" y="1163164"/>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Mucolytiques comparativement à un placebo </a:t>
            </a:r>
          </a:p>
        </p:txBody>
      </p:sp>
      <p:sp>
        <p:nvSpPr>
          <p:cNvPr id="6" name="TextBox 5">
            <a:extLst>
              <a:ext uri="{FF2B5EF4-FFF2-40B4-BE49-F238E27FC236}">
                <a16:creationId xmlns:a16="http://schemas.microsoft.com/office/drawing/2014/main" id="{E06615B4-A5D2-BF10-494D-694320E977D7}"/>
              </a:ext>
            </a:extLst>
          </p:cNvPr>
          <p:cNvSpPr txBox="1"/>
          <p:nvPr>
            <p:custDataLst>
              <p:tags r:id="rId3"/>
            </p:custDataLst>
          </p:nvPr>
        </p:nvSpPr>
        <p:spPr>
          <a:xfrm>
            <a:off x="214461" y="2985336"/>
            <a:ext cx="8889198" cy="189411"/>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DM :</a:t>
            </a:r>
            <a:r>
              <a:rPr lang="fr-CA" sz="1000" dirty="0">
                <a:solidFill>
                  <a:srgbClr val="000000"/>
                </a:solidFill>
                <a:effectLst/>
                <a:latin typeface="Arial Narrow" panose="020B0606020202030204" pitchFamily="34" charset="0"/>
                <a:ea typeface="Times New Roman" panose="02020603050405020304" pitchFamily="18" charset="0"/>
              </a:rPr>
              <a:t> différence moyenne;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Hétérogénéité significative, I2 &gt; 60 %; b. Larges intervalles de confiance; c. Sept ECR ont déclaré ce résultat</a:t>
            </a:r>
          </a:p>
        </p:txBody>
      </p:sp>
      <p:sp>
        <p:nvSpPr>
          <p:cNvPr id="8" name="TextBox 7">
            <a:extLst>
              <a:ext uri="{FF2B5EF4-FFF2-40B4-BE49-F238E27FC236}">
                <a16:creationId xmlns:a16="http://schemas.microsoft.com/office/drawing/2014/main" id="{6FFEFE1A-22A5-895E-B676-98B00510A1B4}"/>
              </a:ext>
            </a:extLst>
          </p:cNvPr>
          <p:cNvSpPr txBox="1"/>
          <p:nvPr>
            <p:custDataLst>
              <p:tags r:id="rId4"/>
            </p:custDataLst>
          </p:nvPr>
        </p:nvSpPr>
        <p:spPr>
          <a:xfrm>
            <a:off x="316322" y="3290500"/>
            <a:ext cx="6103854" cy="276999"/>
          </a:xfrm>
          <a:prstGeom prst="rect">
            <a:avLst/>
          </a:prstGeom>
          <a:noFill/>
        </p:spPr>
        <p:txBody>
          <a:bodyPr wrap="square">
            <a:spAutoFit/>
          </a:bodyPr>
          <a:lstStyle/>
          <a:p>
            <a:r>
              <a:rPr lang="fr-CA" sz="1200" b="1">
                <a:effectLst/>
                <a:latin typeface="Arial Narrow" panose="020B0606020202030204" pitchFamily="34" charset="0"/>
                <a:ea typeface="Calibri" panose="020F0502020204030204" pitchFamily="34" charset="0"/>
                <a:cs typeface="Calibri" panose="020F0502020204030204" pitchFamily="34" charset="0"/>
              </a:rPr>
              <a:t>GRADE : </a:t>
            </a:r>
            <a:r>
              <a:rPr lang="fr-CA" sz="1200" b="1">
                <a:effectLst/>
                <a:latin typeface="Arial Narrow" panose="020B0606020202030204" pitchFamily="34" charset="0"/>
                <a:ea typeface="Calibri" panose="020F0502020204030204" pitchFamily="34" charset="0"/>
                <a:cs typeface="Times New Roman" panose="02020603050405020304" pitchFamily="18" charset="0"/>
              </a:rPr>
              <a:t>Statines comparativement à un placebo</a:t>
            </a:r>
          </a:p>
        </p:txBody>
      </p:sp>
      <p:graphicFrame>
        <p:nvGraphicFramePr>
          <p:cNvPr id="9" name="Table 8">
            <a:extLst>
              <a:ext uri="{FF2B5EF4-FFF2-40B4-BE49-F238E27FC236}">
                <a16:creationId xmlns:a16="http://schemas.microsoft.com/office/drawing/2014/main" id="{0B7BBCC5-F9A5-3222-8F97-67A1D754E108}"/>
              </a:ext>
            </a:extLst>
          </p:cNvPr>
          <p:cNvGraphicFramePr>
            <a:graphicFrameLocks noGrp="1"/>
          </p:cNvGraphicFramePr>
          <p:nvPr>
            <p:custDataLst>
              <p:tags r:id="rId5"/>
            </p:custDataLst>
            <p:extLst>
              <p:ext uri="{D42A27DB-BD31-4B8C-83A1-F6EECF244321}">
                <p14:modId xmlns:p14="http://schemas.microsoft.com/office/powerpoint/2010/main" val="764457132"/>
              </p:ext>
            </p:extLst>
          </p:nvPr>
        </p:nvGraphicFramePr>
        <p:xfrm>
          <a:off x="349913" y="3562752"/>
          <a:ext cx="10690224" cy="2547874"/>
        </p:xfrm>
        <a:graphic>
          <a:graphicData uri="http://schemas.openxmlformats.org/drawingml/2006/table">
            <a:tbl>
              <a:tblPr firstRow="1" firstCol="1" bandRow="1"/>
              <a:tblGrid>
                <a:gridCol w="665162">
                  <a:extLst>
                    <a:ext uri="{9D8B030D-6E8A-4147-A177-3AD203B41FA5}">
                      <a16:colId xmlns:a16="http://schemas.microsoft.com/office/drawing/2014/main" val="3850194740"/>
                    </a:ext>
                  </a:extLst>
                </a:gridCol>
                <a:gridCol w="774700">
                  <a:extLst>
                    <a:ext uri="{9D8B030D-6E8A-4147-A177-3AD203B41FA5}">
                      <a16:colId xmlns:a16="http://schemas.microsoft.com/office/drawing/2014/main" val="4072768281"/>
                    </a:ext>
                  </a:extLst>
                </a:gridCol>
                <a:gridCol w="703262">
                  <a:extLst>
                    <a:ext uri="{9D8B030D-6E8A-4147-A177-3AD203B41FA5}">
                      <a16:colId xmlns:a16="http://schemas.microsoft.com/office/drawing/2014/main" val="1834714031"/>
                    </a:ext>
                  </a:extLst>
                </a:gridCol>
                <a:gridCol w="812800">
                  <a:extLst>
                    <a:ext uri="{9D8B030D-6E8A-4147-A177-3AD203B41FA5}">
                      <a16:colId xmlns:a16="http://schemas.microsoft.com/office/drawing/2014/main" val="1209245621"/>
                    </a:ext>
                  </a:extLst>
                </a:gridCol>
                <a:gridCol w="733425">
                  <a:extLst>
                    <a:ext uri="{9D8B030D-6E8A-4147-A177-3AD203B41FA5}">
                      <a16:colId xmlns:a16="http://schemas.microsoft.com/office/drawing/2014/main" val="81222508"/>
                    </a:ext>
                  </a:extLst>
                </a:gridCol>
                <a:gridCol w="754062">
                  <a:extLst>
                    <a:ext uri="{9D8B030D-6E8A-4147-A177-3AD203B41FA5}">
                      <a16:colId xmlns:a16="http://schemas.microsoft.com/office/drawing/2014/main" val="1406572298"/>
                    </a:ext>
                  </a:extLst>
                </a:gridCol>
                <a:gridCol w="1800225">
                  <a:extLst>
                    <a:ext uri="{9D8B030D-6E8A-4147-A177-3AD203B41FA5}">
                      <a16:colId xmlns:a16="http://schemas.microsoft.com/office/drawing/2014/main" val="2425086628"/>
                    </a:ext>
                  </a:extLst>
                </a:gridCol>
                <a:gridCol w="469900">
                  <a:extLst>
                    <a:ext uri="{9D8B030D-6E8A-4147-A177-3AD203B41FA5}">
                      <a16:colId xmlns:a16="http://schemas.microsoft.com/office/drawing/2014/main" val="4054832518"/>
                    </a:ext>
                  </a:extLst>
                </a:gridCol>
                <a:gridCol w="520700">
                  <a:extLst>
                    <a:ext uri="{9D8B030D-6E8A-4147-A177-3AD203B41FA5}">
                      <a16:colId xmlns:a16="http://schemas.microsoft.com/office/drawing/2014/main" val="2969439160"/>
                    </a:ext>
                  </a:extLst>
                </a:gridCol>
                <a:gridCol w="531812">
                  <a:extLst>
                    <a:ext uri="{9D8B030D-6E8A-4147-A177-3AD203B41FA5}">
                      <a16:colId xmlns:a16="http://schemas.microsoft.com/office/drawing/2014/main" val="1912040578"/>
                    </a:ext>
                  </a:extLst>
                </a:gridCol>
                <a:gridCol w="1474788">
                  <a:extLst>
                    <a:ext uri="{9D8B030D-6E8A-4147-A177-3AD203B41FA5}">
                      <a16:colId xmlns:a16="http://schemas.microsoft.com/office/drawing/2014/main" val="2749203262"/>
                    </a:ext>
                  </a:extLst>
                </a:gridCol>
                <a:gridCol w="681038">
                  <a:extLst>
                    <a:ext uri="{9D8B030D-6E8A-4147-A177-3AD203B41FA5}">
                      <a16:colId xmlns:a16="http://schemas.microsoft.com/office/drawing/2014/main" val="736598758"/>
                    </a:ext>
                  </a:extLst>
                </a:gridCol>
                <a:gridCol w="768350">
                  <a:extLst>
                    <a:ext uri="{9D8B030D-6E8A-4147-A177-3AD203B41FA5}">
                      <a16:colId xmlns:a16="http://schemas.microsoft.com/office/drawing/2014/main" val="2072925018"/>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765488981"/>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Statines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748696942"/>
                  </a:ext>
                </a:extLst>
              </a:tr>
              <a:tr h="0">
                <a:tc gridSpan="13">
                  <a:txBody>
                    <a:bodyPr/>
                    <a:lstStyle/>
                    <a:p>
                      <a:pPr>
                        <a:lnSpc>
                          <a:spcPct val="107000"/>
                        </a:lnSpc>
                        <a:spcAft>
                          <a:spcPts val="800"/>
                        </a:spcAft>
                      </a:pPr>
                      <a:r>
                        <a:rPr lang="fr-CA" sz="10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Marche de 6 min.</a:t>
                      </a:r>
                    </a:p>
                  </a:txBody>
                  <a:tcPr marL="63500" marR="63500" marT="47625" marB="6350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05717388"/>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1,8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(52,5 plus élevée à 56,1 plus élevée)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992037"/>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post-intervention</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76413693"/>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272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262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0,002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(0,001 plus élevée à 0,005 plus élevée)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Très 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932333"/>
                  </a:ext>
                </a:extLst>
              </a:tr>
            </a:tbl>
          </a:graphicData>
        </a:graphic>
      </p:graphicFrame>
      <p:sp>
        <p:nvSpPr>
          <p:cNvPr id="11" name="TextBox 10">
            <a:extLst>
              <a:ext uri="{FF2B5EF4-FFF2-40B4-BE49-F238E27FC236}">
                <a16:creationId xmlns:a16="http://schemas.microsoft.com/office/drawing/2014/main" id="{534B489C-E8C6-3925-7871-8F82E373C4D8}"/>
              </a:ext>
            </a:extLst>
          </p:cNvPr>
          <p:cNvSpPr txBox="1"/>
          <p:nvPr>
            <p:custDataLst>
              <p:tags r:id="rId6"/>
            </p:custDataLst>
          </p:nvPr>
        </p:nvSpPr>
        <p:spPr>
          <a:xfrm>
            <a:off x="316322" y="6158366"/>
            <a:ext cx="8128431" cy="188193"/>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DM :</a:t>
            </a:r>
            <a:r>
              <a:rPr lang="fr-CA" sz="1000" dirty="0">
                <a:solidFill>
                  <a:srgbClr val="000000"/>
                </a:solidFill>
                <a:effectLst/>
                <a:latin typeface="Arial Narrow" panose="020B0606020202030204" pitchFamily="34" charset="0"/>
                <a:ea typeface="Times New Roman" panose="02020603050405020304" pitchFamily="18" charset="0"/>
              </a:rPr>
              <a:t> différence moyenne;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Très larges intervalles de confiance; b. Sept ECR ou moins ont déclaré ce résultat</a:t>
            </a:r>
          </a:p>
        </p:txBody>
      </p:sp>
    </p:spTree>
    <p:extLst>
      <p:ext uri="{BB962C8B-B14F-4D97-AF65-F5344CB8AC3E}">
        <p14:creationId xmlns:p14="http://schemas.microsoft.com/office/powerpoint/2010/main" val="12104214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4AEA1B-992F-E971-A67E-BFFA37442652}"/>
              </a:ext>
            </a:extLst>
          </p:cNvPr>
          <p:cNvGraphicFramePr>
            <a:graphicFrameLocks noGrp="1"/>
          </p:cNvGraphicFramePr>
          <p:nvPr>
            <p:custDataLst>
              <p:tags r:id="rId1"/>
            </p:custDataLst>
            <p:extLst>
              <p:ext uri="{D42A27DB-BD31-4B8C-83A1-F6EECF244321}">
                <p14:modId xmlns:p14="http://schemas.microsoft.com/office/powerpoint/2010/main" val="523359374"/>
              </p:ext>
            </p:extLst>
          </p:nvPr>
        </p:nvGraphicFramePr>
        <p:xfrm>
          <a:off x="288041" y="1638220"/>
          <a:ext cx="10623548" cy="3897376"/>
        </p:xfrm>
        <a:graphic>
          <a:graphicData uri="http://schemas.openxmlformats.org/drawingml/2006/table">
            <a:tbl>
              <a:tblPr firstRow="1" firstCol="1" bandRow="1"/>
              <a:tblGrid>
                <a:gridCol w="665162">
                  <a:extLst>
                    <a:ext uri="{9D8B030D-6E8A-4147-A177-3AD203B41FA5}">
                      <a16:colId xmlns:a16="http://schemas.microsoft.com/office/drawing/2014/main" val="2868101466"/>
                    </a:ext>
                  </a:extLst>
                </a:gridCol>
                <a:gridCol w="774700">
                  <a:extLst>
                    <a:ext uri="{9D8B030D-6E8A-4147-A177-3AD203B41FA5}">
                      <a16:colId xmlns:a16="http://schemas.microsoft.com/office/drawing/2014/main" val="3201352763"/>
                    </a:ext>
                  </a:extLst>
                </a:gridCol>
                <a:gridCol w="703262">
                  <a:extLst>
                    <a:ext uri="{9D8B030D-6E8A-4147-A177-3AD203B41FA5}">
                      <a16:colId xmlns:a16="http://schemas.microsoft.com/office/drawing/2014/main" val="4184504630"/>
                    </a:ext>
                  </a:extLst>
                </a:gridCol>
                <a:gridCol w="812800">
                  <a:extLst>
                    <a:ext uri="{9D8B030D-6E8A-4147-A177-3AD203B41FA5}">
                      <a16:colId xmlns:a16="http://schemas.microsoft.com/office/drawing/2014/main" val="2754248003"/>
                    </a:ext>
                  </a:extLst>
                </a:gridCol>
                <a:gridCol w="733425">
                  <a:extLst>
                    <a:ext uri="{9D8B030D-6E8A-4147-A177-3AD203B41FA5}">
                      <a16:colId xmlns:a16="http://schemas.microsoft.com/office/drawing/2014/main" val="1777838611"/>
                    </a:ext>
                  </a:extLst>
                </a:gridCol>
                <a:gridCol w="704850">
                  <a:extLst>
                    <a:ext uri="{9D8B030D-6E8A-4147-A177-3AD203B41FA5}">
                      <a16:colId xmlns:a16="http://schemas.microsoft.com/office/drawing/2014/main" val="2597183321"/>
                    </a:ext>
                  </a:extLst>
                </a:gridCol>
                <a:gridCol w="1736725">
                  <a:extLst>
                    <a:ext uri="{9D8B030D-6E8A-4147-A177-3AD203B41FA5}">
                      <a16:colId xmlns:a16="http://schemas.microsoft.com/office/drawing/2014/main" val="163598821"/>
                    </a:ext>
                  </a:extLst>
                </a:gridCol>
                <a:gridCol w="762000">
                  <a:extLst>
                    <a:ext uri="{9D8B030D-6E8A-4147-A177-3AD203B41FA5}">
                      <a16:colId xmlns:a16="http://schemas.microsoft.com/office/drawing/2014/main" val="878789318"/>
                    </a:ext>
                  </a:extLst>
                </a:gridCol>
                <a:gridCol w="520700">
                  <a:extLst>
                    <a:ext uri="{9D8B030D-6E8A-4147-A177-3AD203B41FA5}">
                      <a16:colId xmlns:a16="http://schemas.microsoft.com/office/drawing/2014/main" val="2969066204"/>
                    </a:ext>
                  </a:extLst>
                </a:gridCol>
                <a:gridCol w="531812">
                  <a:extLst>
                    <a:ext uri="{9D8B030D-6E8A-4147-A177-3AD203B41FA5}">
                      <a16:colId xmlns:a16="http://schemas.microsoft.com/office/drawing/2014/main" val="1968064965"/>
                    </a:ext>
                  </a:extLst>
                </a:gridCol>
                <a:gridCol w="1382712">
                  <a:extLst>
                    <a:ext uri="{9D8B030D-6E8A-4147-A177-3AD203B41FA5}">
                      <a16:colId xmlns:a16="http://schemas.microsoft.com/office/drawing/2014/main" val="2799573801"/>
                    </a:ext>
                  </a:extLst>
                </a:gridCol>
                <a:gridCol w="590550">
                  <a:extLst>
                    <a:ext uri="{9D8B030D-6E8A-4147-A177-3AD203B41FA5}">
                      <a16:colId xmlns:a16="http://schemas.microsoft.com/office/drawing/2014/main" val="2487893120"/>
                    </a:ext>
                  </a:extLst>
                </a:gridCol>
                <a:gridCol w="704850">
                  <a:extLst>
                    <a:ext uri="{9D8B030D-6E8A-4147-A177-3AD203B41FA5}">
                      <a16:colId xmlns:a16="http://schemas.microsoft.com/office/drawing/2014/main" val="2641108585"/>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032431015"/>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Théophylline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046760396"/>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SGRQ, changement par rapport aux données de référence</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26734683"/>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568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554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DMS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2,09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(2,23 moins élevée à 1,94 moins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335442"/>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Pointage CAT </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11870164"/>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533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489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DMS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 </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(0,12 moins élevée à 0,12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827475"/>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 Changement par rapport aux données de référence</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18479350"/>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592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580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0,03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(0,01 moins élevée à 0,06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812677"/>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 – Post-intervention</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48233498"/>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244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244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0,09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(0,03 plus élevée à 0,16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711582"/>
                  </a:ext>
                </a:extLst>
              </a:tr>
            </a:tbl>
          </a:graphicData>
        </a:graphic>
      </p:graphicFrame>
      <p:sp>
        <p:nvSpPr>
          <p:cNvPr id="7" name="TextBox 6">
            <a:extLst>
              <a:ext uri="{FF2B5EF4-FFF2-40B4-BE49-F238E27FC236}">
                <a16:creationId xmlns:a16="http://schemas.microsoft.com/office/drawing/2014/main" id="{4713E96A-B701-C8B3-24F2-EBB87D30540A}"/>
              </a:ext>
            </a:extLst>
          </p:cNvPr>
          <p:cNvSpPr txBox="1"/>
          <p:nvPr>
            <p:custDataLst>
              <p:tags r:id="rId2"/>
            </p:custDataLst>
          </p:nvPr>
        </p:nvSpPr>
        <p:spPr>
          <a:xfrm>
            <a:off x="288041" y="1323420"/>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Théophylline comparativement à un placebo </a:t>
            </a:r>
          </a:p>
        </p:txBody>
      </p:sp>
      <p:sp>
        <p:nvSpPr>
          <p:cNvPr id="9" name="TextBox 8">
            <a:extLst>
              <a:ext uri="{FF2B5EF4-FFF2-40B4-BE49-F238E27FC236}">
                <a16:creationId xmlns:a16="http://schemas.microsoft.com/office/drawing/2014/main" id="{AFF4E3D3-495B-8BB9-ADDF-CA7CE2617EC4}"/>
              </a:ext>
            </a:extLst>
          </p:cNvPr>
          <p:cNvSpPr txBox="1"/>
          <p:nvPr>
            <p:custDataLst>
              <p:tags r:id="rId3"/>
            </p:custDataLst>
          </p:nvPr>
        </p:nvSpPr>
        <p:spPr>
          <a:xfrm>
            <a:off x="288041" y="5648619"/>
            <a:ext cx="10623548" cy="279244"/>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RRI :</a:t>
            </a:r>
            <a:r>
              <a:rPr lang="fr-CA" sz="1000">
                <a:solidFill>
                  <a:srgbClr val="000000"/>
                </a:solidFill>
                <a:effectLst/>
                <a:latin typeface="Arial Narrow" panose="020B0606020202030204" pitchFamily="34" charset="0"/>
                <a:ea typeface="Times New Roman" panose="02020603050405020304" pitchFamily="18" charset="0"/>
              </a:rPr>
              <a:t> rapport de risques instantanés;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t>
            </a:r>
            <a:r>
              <a:rPr lang="fr-CA" sz="1000" b="1">
                <a:solidFill>
                  <a:srgbClr val="000000"/>
                </a:solidFill>
                <a:effectLst/>
                <a:latin typeface="Arial Narrow" panose="020B0606020202030204" pitchFamily="34" charset="0"/>
                <a:ea typeface="Times New Roman" panose="02020603050405020304" pitchFamily="18" charset="0"/>
              </a:rPr>
              <a:t>DMS :</a:t>
            </a:r>
            <a:r>
              <a:rPr lang="fr-CA" sz="1000">
                <a:solidFill>
                  <a:srgbClr val="000000"/>
                </a:solidFill>
                <a:effectLst/>
                <a:latin typeface="Arial Narrow" panose="020B0606020202030204" pitchFamily="34" charset="0"/>
                <a:ea typeface="Times New Roman" panose="02020603050405020304" pitchFamily="18" charset="0"/>
              </a:rPr>
              <a:t> différence moyenne standardisée; a. Neuf ECR ou moins ont déclaré ce résultat; b. Larges intervalles de confiance; c. Hétérogénéité significative, I2 &gt; 65 %; d. Très larges intervalles de confiance</a:t>
            </a:r>
          </a:p>
        </p:txBody>
      </p:sp>
    </p:spTree>
    <p:extLst>
      <p:ext uri="{BB962C8B-B14F-4D97-AF65-F5344CB8AC3E}">
        <p14:creationId xmlns:p14="http://schemas.microsoft.com/office/powerpoint/2010/main" val="15787215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le fardeau des symptômes et améliorer l’état de santé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P.1.F.   Chez toutes les personnes ayant une MPOC stable et présentant un faible risque d’exacerbations</a:t>
                      </a:r>
                      <a:r>
                        <a:rPr lang="fr-CA" sz="1400" b="1" i="0" u="none" strike="noStrike" cap="none" baseline="30000">
                          <a:solidFill>
                            <a:schemeClr val="tx1"/>
                          </a:solidFill>
                          <a:effectLst/>
                          <a:latin typeface="+mn-lt"/>
                          <a:ea typeface="+mn-ea"/>
                          <a:cs typeface="+mn-cs"/>
                          <a:sym typeface="Arial"/>
                        </a:rPr>
                        <a:t>§</a:t>
                      </a:r>
                      <a:r>
                        <a:rPr lang="fr-CA" sz="1400" b="1" i="0" u="none" strike="noStrike" cap="none">
                          <a:solidFill>
                            <a:schemeClr val="tx1"/>
                          </a:solidFill>
                          <a:effectLst/>
                          <a:latin typeface="+mn-lt"/>
                          <a:ea typeface="+mn-ea"/>
                          <a:cs typeface="+mn-cs"/>
                          <a:sym typeface="Arial"/>
                        </a:rPr>
                        <a:t>, nous déconseillons un traitement par CSI administrés en monothérapie.</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Lorsqu’indiqué chez les patients ayant une MPOC, des CSI devraient uniquement être administrés dans le cadre d’une thérapie combinée (voir plus haut). Le groupe d’experts a accordé une plus grande importance au risque accru d’événements indésirables (p. ex., pneumonie). </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Faible certitude </a:t>
                      </a:r>
                      <a:r>
                        <a:rPr lang="fr-CA" sz="1400" b="0" i="1">
                          <a:effectLst/>
                          <a:latin typeface="+mn-lt"/>
                          <a:ea typeface="Times New Roman" panose="02020603050405020304" pitchFamily="18" charset="0"/>
                          <a:cs typeface="Times New Roman" panose="02020603050405020304" pitchFamily="18" charset="0"/>
                        </a:rPr>
                        <a:t>d’absence d’amélioration découlant de CSI administrés en monothérapie en lien avec la dyspnée, la tolérance à l’effort, les niveaux d’activité physique ou l’état de santé comparativement à un placebo.</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0CAFC15C-573D-C2DF-6DB2-E0A222274787}"/>
              </a:ext>
            </a:extLst>
          </p:cNvPr>
          <p:cNvSpPr txBox="1"/>
          <p:nvPr>
            <p:custDataLst>
              <p:tags r:id="rId3"/>
            </p:custDataLst>
          </p:nvPr>
        </p:nvSpPr>
        <p:spPr>
          <a:xfrm>
            <a:off x="773429" y="5044431"/>
            <a:ext cx="10637115" cy="738664"/>
          </a:xfrm>
          <a:prstGeom prst="rect">
            <a:avLst/>
          </a:prstGeom>
          <a:noFill/>
        </p:spPr>
        <p:txBody>
          <a:bodyPr wrap="square">
            <a:spAutoFit/>
          </a:bodyPr>
          <a:lstStyle/>
          <a:p>
            <a:r>
              <a:rPr lang="fr-CA" sz="14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400" u="sng" dirty="0">
                <a:effectLst/>
                <a:latin typeface="Times New Roman" panose="02020603050405020304" pitchFamily="18" charset="0"/>
                <a:ea typeface="Times New Roman" panose="02020603050405020304" pitchFamily="18" charset="0"/>
              </a:rPr>
              <a:t>et</a:t>
            </a:r>
            <a:r>
              <a:rPr lang="fr-CA" sz="14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18752521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B23F20-02F2-55A3-9EE9-1930CAC436F5}"/>
              </a:ext>
            </a:extLst>
          </p:cNvPr>
          <p:cNvGraphicFramePr>
            <a:graphicFrameLocks noGrp="1"/>
          </p:cNvGraphicFramePr>
          <p:nvPr>
            <p:custDataLst>
              <p:tags r:id="rId1"/>
            </p:custDataLst>
            <p:extLst>
              <p:ext uri="{D42A27DB-BD31-4B8C-83A1-F6EECF244321}">
                <p14:modId xmlns:p14="http://schemas.microsoft.com/office/powerpoint/2010/main" val="3687440394"/>
              </p:ext>
            </p:extLst>
          </p:nvPr>
        </p:nvGraphicFramePr>
        <p:xfrm>
          <a:off x="580271" y="2121707"/>
          <a:ext cx="10786353" cy="2357374"/>
        </p:xfrm>
        <a:graphic>
          <a:graphicData uri="http://schemas.openxmlformats.org/drawingml/2006/table">
            <a:tbl>
              <a:tblPr firstRow="1" firstCol="1" bandRow="1"/>
              <a:tblGrid>
                <a:gridCol w="618076">
                  <a:extLst>
                    <a:ext uri="{9D8B030D-6E8A-4147-A177-3AD203B41FA5}">
                      <a16:colId xmlns:a16="http://schemas.microsoft.com/office/drawing/2014/main" val="3784254405"/>
                    </a:ext>
                  </a:extLst>
                </a:gridCol>
                <a:gridCol w="774700">
                  <a:extLst>
                    <a:ext uri="{9D8B030D-6E8A-4147-A177-3AD203B41FA5}">
                      <a16:colId xmlns:a16="http://schemas.microsoft.com/office/drawing/2014/main" val="2423162386"/>
                    </a:ext>
                  </a:extLst>
                </a:gridCol>
                <a:gridCol w="703262">
                  <a:extLst>
                    <a:ext uri="{9D8B030D-6E8A-4147-A177-3AD203B41FA5}">
                      <a16:colId xmlns:a16="http://schemas.microsoft.com/office/drawing/2014/main" val="3258034161"/>
                    </a:ext>
                  </a:extLst>
                </a:gridCol>
                <a:gridCol w="812800">
                  <a:extLst>
                    <a:ext uri="{9D8B030D-6E8A-4147-A177-3AD203B41FA5}">
                      <a16:colId xmlns:a16="http://schemas.microsoft.com/office/drawing/2014/main" val="3630043327"/>
                    </a:ext>
                  </a:extLst>
                </a:gridCol>
                <a:gridCol w="733425">
                  <a:extLst>
                    <a:ext uri="{9D8B030D-6E8A-4147-A177-3AD203B41FA5}">
                      <a16:colId xmlns:a16="http://schemas.microsoft.com/office/drawing/2014/main" val="754889028"/>
                    </a:ext>
                  </a:extLst>
                </a:gridCol>
                <a:gridCol w="704850">
                  <a:extLst>
                    <a:ext uri="{9D8B030D-6E8A-4147-A177-3AD203B41FA5}">
                      <a16:colId xmlns:a16="http://schemas.microsoft.com/office/drawing/2014/main" val="2089121127"/>
                    </a:ext>
                  </a:extLst>
                </a:gridCol>
                <a:gridCol w="1736725">
                  <a:extLst>
                    <a:ext uri="{9D8B030D-6E8A-4147-A177-3AD203B41FA5}">
                      <a16:colId xmlns:a16="http://schemas.microsoft.com/office/drawing/2014/main" val="1172271626"/>
                    </a:ext>
                  </a:extLst>
                </a:gridCol>
                <a:gridCol w="887412">
                  <a:extLst>
                    <a:ext uri="{9D8B030D-6E8A-4147-A177-3AD203B41FA5}">
                      <a16:colId xmlns:a16="http://schemas.microsoft.com/office/drawing/2014/main" val="2111342152"/>
                    </a:ext>
                  </a:extLst>
                </a:gridCol>
                <a:gridCol w="520700">
                  <a:extLst>
                    <a:ext uri="{9D8B030D-6E8A-4147-A177-3AD203B41FA5}">
                      <a16:colId xmlns:a16="http://schemas.microsoft.com/office/drawing/2014/main" val="1411440827"/>
                    </a:ext>
                  </a:extLst>
                </a:gridCol>
                <a:gridCol w="531812">
                  <a:extLst>
                    <a:ext uri="{9D8B030D-6E8A-4147-A177-3AD203B41FA5}">
                      <a16:colId xmlns:a16="http://schemas.microsoft.com/office/drawing/2014/main" val="3696413411"/>
                    </a:ext>
                  </a:extLst>
                </a:gridCol>
                <a:gridCol w="1296988">
                  <a:extLst>
                    <a:ext uri="{9D8B030D-6E8A-4147-A177-3AD203B41FA5}">
                      <a16:colId xmlns:a16="http://schemas.microsoft.com/office/drawing/2014/main" val="1608818187"/>
                    </a:ext>
                  </a:extLst>
                </a:gridCol>
                <a:gridCol w="590550">
                  <a:extLst>
                    <a:ext uri="{9D8B030D-6E8A-4147-A177-3AD203B41FA5}">
                      <a16:colId xmlns:a16="http://schemas.microsoft.com/office/drawing/2014/main" val="2512048470"/>
                    </a:ext>
                  </a:extLst>
                </a:gridCol>
                <a:gridCol w="875053">
                  <a:extLst>
                    <a:ext uri="{9D8B030D-6E8A-4147-A177-3AD203B41FA5}">
                      <a16:colId xmlns:a16="http://schemas.microsoft.com/office/drawing/2014/main" val="3379577719"/>
                    </a:ext>
                  </a:extLst>
                </a:gridCol>
              </a:tblGrid>
              <a:tr h="180277">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621356025"/>
                  </a:ext>
                </a:extLst>
              </a:tr>
              <a:tr h="269939">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Béclométasone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053230302"/>
                  </a:ext>
                </a:extLst>
              </a:tr>
              <a:tr h="164402">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TDI</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67108260"/>
                  </a:ext>
                </a:extLst>
              </a:tr>
              <a:tr h="327851">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0,05 plus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(0,06 plus élevée à 0,15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650747"/>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VEMS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91025698"/>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DM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0,07 moins élevée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(0,35 moins élevée à 0,21 plus 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IMPORTANT</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706856"/>
                  </a:ext>
                </a:extLst>
              </a:tr>
            </a:tbl>
          </a:graphicData>
        </a:graphic>
      </p:graphicFrame>
      <p:sp>
        <p:nvSpPr>
          <p:cNvPr id="3" name="Rectangle 1">
            <a:extLst>
              <a:ext uri="{FF2B5EF4-FFF2-40B4-BE49-F238E27FC236}">
                <a16:creationId xmlns:a16="http://schemas.microsoft.com/office/drawing/2014/main" id="{181D5616-2D2C-D658-D6AD-DB3869554287}"/>
              </a:ext>
            </a:extLst>
          </p:cNvPr>
          <p:cNvSpPr>
            <a:spLocks noChangeArrowheads="1"/>
          </p:cNvSpPr>
          <p:nvPr>
            <p:custDataLst>
              <p:tags r:id="rId2"/>
            </p:custDataLst>
          </p:nvPr>
        </p:nvSpPr>
        <p:spPr bwMode="auto">
          <a:xfrm>
            <a:off x="646259" y="1722886"/>
            <a:ext cx="3002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a:ln>
                  <a:noFill/>
                </a:ln>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Béclométasone comparativement à un placebo</a:t>
            </a:r>
          </a:p>
        </p:txBody>
      </p:sp>
      <p:sp>
        <p:nvSpPr>
          <p:cNvPr id="5" name="TextBox 4">
            <a:extLst>
              <a:ext uri="{FF2B5EF4-FFF2-40B4-BE49-F238E27FC236}">
                <a16:creationId xmlns:a16="http://schemas.microsoft.com/office/drawing/2014/main" id="{F68101B6-9753-F5D5-757F-A45FB7B11B5D}"/>
              </a:ext>
            </a:extLst>
          </p:cNvPr>
          <p:cNvSpPr txBox="1"/>
          <p:nvPr>
            <p:custDataLst>
              <p:tags r:id="rId3"/>
            </p:custDataLst>
          </p:nvPr>
        </p:nvSpPr>
        <p:spPr>
          <a:xfrm>
            <a:off x="557227" y="4645699"/>
            <a:ext cx="9084314"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IC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intervalle de confiance;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DM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différence moyenne; </a:t>
            </a:r>
            <a:r>
              <a:rPr kumimoji="0" lang="fr-CA" sz="1000" b="1"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RC :</a:t>
            </a:r>
            <a:r>
              <a:rPr kumimoji="0" lang="fr-CA" sz="1000" b="0" i="0" u="none" strike="noStrike" cap="none" normalizeH="0" baseline="0" dirty="0">
                <a:ln>
                  <a:noFill/>
                </a:ln>
                <a:solidFill>
                  <a:srgbClr val="000000"/>
                </a:solidFill>
                <a:effectLst/>
                <a:latin typeface="Arial Narrow" panose="020B0606020202030204" pitchFamily="34" charset="0"/>
                <a:ea typeface="Times New Roman" panose="02020603050405020304" pitchFamily="18" charset="0"/>
              </a:rPr>
              <a:t> rapport des cotes; a. Larges intervalles de confiance; b. Une ECR a déclaré ce résultat; De Coster et coll. 2013.</a:t>
            </a:r>
          </a:p>
        </p:txBody>
      </p:sp>
    </p:spTree>
    <p:extLst>
      <p:ext uri="{BB962C8B-B14F-4D97-AF65-F5344CB8AC3E}">
        <p14:creationId xmlns:p14="http://schemas.microsoft.com/office/powerpoint/2010/main" val="184720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custDataLst>
              <p:tags r:id="rId1"/>
            </p:custDataLst>
          </p:nvPr>
        </p:nvSpPr>
        <p:spPr>
          <a:xfrm>
            <a:off x="898593" y="268604"/>
            <a:ext cx="6096000" cy="762000"/>
          </a:xfrm>
          <a:prstGeom prst="rect">
            <a:avLst/>
          </a:prstGeom>
          <a:solidFill>
            <a:schemeClr val="lt1"/>
          </a:solidFill>
          <a:ln>
            <a:noFill/>
          </a:ln>
        </p:spPr>
        <p:txBody>
          <a:bodyPr spcFirstLastPara="1" wrap="square" lIns="91425" tIns="45700" rIns="91425" bIns="45700" anchor="ctr" anchorCtr="0">
            <a:noAutofit/>
          </a:bodyPr>
          <a:lstStyle/>
          <a:p>
            <a:r>
              <a:rPr lang="fr-CA" sz="2800">
                <a:latin typeface="Arial"/>
                <a:ea typeface="Arial"/>
                <a:cs typeface="Arial"/>
                <a:sym typeface="Arial"/>
              </a:rPr>
              <a:t>Spirométrie</a:t>
            </a:r>
          </a:p>
        </p:txBody>
      </p:sp>
      <p:sp>
        <p:nvSpPr>
          <p:cNvPr id="132" name="Google Shape;132;p10"/>
          <p:cNvSpPr txBox="1">
            <a:spLocks noGrp="1"/>
          </p:cNvSpPr>
          <p:nvPr>
            <p:ph type="body" idx="1"/>
            <p:custDataLst>
              <p:tags r:id="rId2"/>
            </p:custDataLst>
          </p:nvPr>
        </p:nvSpPr>
        <p:spPr>
          <a:xfrm>
            <a:off x="525293" y="1177040"/>
            <a:ext cx="11556459" cy="3949437"/>
          </a:xfrm>
          <a:prstGeom prst="rect">
            <a:avLst/>
          </a:prstGeom>
          <a:noFill/>
          <a:ln>
            <a:noFill/>
          </a:ln>
        </p:spPr>
        <p:txBody>
          <a:bodyPr spcFirstLastPara="1" wrap="square" lIns="91425" tIns="45700" rIns="91425" bIns="45700" anchor="t" anchorCtr="0">
            <a:normAutofit lnSpcReduction="10000"/>
          </a:bodyPr>
          <a:lstStyle/>
          <a:p>
            <a:pPr marL="0" indent="0" algn="ctr">
              <a:lnSpc>
                <a:spcPct val="90000"/>
              </a:lnSpc>
              <a:spcBef>
                <a:spcPts val="0"/>
              </a:spcBef>
              <a:buSzPts val="2400"/>
              <a:buNone/>
            </a:pPr>
            <a:r>
              <a:rPr lang="fr-CA" sz="2400" b="1" i="1"/>
              <a:t>La spirométrie </a:t>
            </a:r>
            <a:r>
              <a:rPr lang="fr-CA" sz="2400" b="1"/>
              <a:t>est essentielle au diagnostic de la MPOC</a:t>
            </a:r>
          </a:p>
          <a:p>
            <a:pPr marL="0" indent="0" algn="ctr">
              <a:lnSpc>
                <a:spcPct val="90000"/>
              </a:lnSpc>
              <a:spcBef>
                <a:spcPts val="0"/>
              </a:spcBef>
              <a:buSzPts val="2400"/>
              <a:buNone/>
            </a:pPr>
            <a:endParaRPr sz="2400" b="1" dirty="0">
              <a:effectLst>
                <a:outerShdw blurRad="38100" dist="38100" dir="2700000" algn="tl">
                  <a:srgbClr val="000000">
                    <a:alpha val="43137"/>
                  </a:srgbClr>
                </a:outerShdw>
              </a:effectLst>
            </a:endParaRPr>
          </a:p>
          <a:p>
            <a:pPr marL="0" indent="0" algn="ctr">
              <a:lnSpc>
                <a:spcPct val="90000"/>
              </a:lnSpc>
              <a:spcBef>
                <a:spcPts val="0"/>
              </a:spcBef>
              <a:buSzPts val="2400"/>
              <a:buNone/>
            </a:pPr>
            <a:r>
              <a:rPr lang="fr-CA" sz="2400"/>
              <a:t>Rapport fixe VEMs/CVF &lt;0,70 post-bronchodilatateur ou </a:t>
            </a:r>
          </a:p>
          <a:p>
            <a:pPr marL="0" indent="0" algn="ctr">
              <a:lnSpc>
                <a:spcPct val="90000"/>
              </a:lnSpc>
              <a:spcBef>
                <a:spcPts val="0"/>
              </a:spcBef>
              <a:buSzPts val="2400"/>
              <a:buNone/>
            </a:pPr>
            <a:r>
              <a:rPr lang="fr-CA" sz="2400"/>
              <a:t>&lt; rapport de la limite inférieure de la normale (LIN)</a:t>
            </a:r>
          </a:p>
          <a:p>
            <a:pPr marL="0" indent="0" algn="ctr">
              <a:lnSpc>
                <a:spcPct val="90000"/>
              </a:lnSpc>
              <a:spcBef>
                <a:spcPts val="0"/>
              </a:spcBef>
              <a:buSzPts val="2400"/>
              <a:buNone/>
            </a:pPr>
            <a:endParaRPr sz="2400" dirty="0"/>
          </a:p>
          <a:p>
            <a:pPr marL="228600" indent="-228600">
              <a:lnSpc>
                <a:spcPct val="90000"/>
              </a:lnSpc>
              <a:spcBef>
                <a:spcPts val="440"/>
              </a:spcBef>
              <a:buSzPts val="2200"/>
            </a:pPr>
            <a:r>
              <a:rPr lang="fr-CA" sz="2200"/>
              <a:t>De récents résultats appuient l’utilisation du rapport fixe </a:t>
            </a:r>
            <a:r>
              <a:rPr lang="fr-CA" sz="2200">
                <a:solidFill>
                  <a:schemeClr val="tx1"/>
                </a:solidFill>
              </a:rPr>
              <a:t>&lt;0,70 comme étant appropriée</a:t>
            </a:r>
            <a:r>
              <a:rPr lang="fr-CA" sz="2200"/>
              <a:t> pour détecter les personnes susceptibles d’avoir une MPOC significative sur le plan clinique.</a:t>
            </a:r>
          </a:p>
          <a:p>
            <a:pPr marL="228600" indent="0">
              <a:lnSpc>
                <a:spcPct val="90000"/>
              </a:lnSpc>
              <a:spcBef>
                <a:spcPts val="440"/>
              </a:spcBef>
              <a:buNone/>
            </a:pPr>
            <a:endParaRPr sz="2200" b="1" dirty="0"/>
          </a:p>
          <a:p>
            <a:pPr marL="228600" indent="-228600">
              <a:lnSpc>
                <a:spcPct val="90000"/>
              </a:lnSpc>
              <a:spcBef>
                <a:spcPts val="440"/>
              </a:spcBef>
              <a:buSzPts val="2200"/>
            </a:pPr>
            <a:r>
              <a:rPr lang="fr-CA" sz="2200"/>
              <a:t>Bien que le diagnostic de la MPOC soit confirmé par un rapport réduit VEMs/CVF &lt;0,7, la gravité de l’obstruction des voies respiratoires chez les personnes ayant une MPOC devrait être évaluée en fonction de l’ampleur de la réduction du VEMs post-bronchodilatateur (% prédit).</a:t>
            </a:r>
          </a:p>
          <a:p>
            <a:pPr marL="228600" indent="-228600">
              <a:lnSpc>
                <a:spcPct val="90000"/>
              </a:lnSpc>
              <a:spcBef>
                <a:spcPts val="440"/>
              </a:spcBef>
              <a:buSzPts val="2200"/>
            </a:pPr>
            <a:endParaRPr lang="en-US" sz="2200" dirty="0"/>
          </a:p>
        </p:txBody>
      </p:sp>
      <p:sp>
        <p:nvSpPr>
          <p:cNvPr id="4" name="Rectangle 3"/>
          <p:cNvSpPr/>
          <p:nvPr>
            <p:custDataLst>
              <p:tags r:id="rId3"/>
            </p:custDataLst>
          </p:nvPr>
        </p:nvSpPr>
        <p:spPr>
          <a:xfrm>
            <a:off x="653906" y="6066176"/>
            <a:ext cx="3421129" cy="523220"/>
          </a:xfrm>
          <a:prstGeom prst="rect">
            <a:avLst/>
          </a:prstGeom>
        </p:spPr>
        <p:txBody>
          <a:bodyPr wrap="none">
            <a:spAutoFit/>
          </a:bodyPr>
          <a:lstStyle/>
          <a:p>
            <a:r>
              <a:rPr lang="fr-CA" i="1">
                <a:solidFill>
                  <a:schemeClr val="tx1"/>
                </a:solidFill>
              </a:rPr>
              <a:t>Bhatt JAMA 2019; Vogelmeier ERJ 2017</a:t>
            </a:r>
          </a:p>
          <a:p>
            <a:endParaRPr lang="fr-CA" dirty="0">
              <a:solidFill>
                <a:schemeClr val="tx1"/>
              </a:solidFill>
            </a:endParaRPr>
          </a:p>
        </p:txBody>
      </p:sp>
    </p:spTree>
    <p:extLst>
      <p:ext uri="{BB962C8B-B14F-4D97-AF65-F5344CB8AC3E}">
        <p14:creationId xmlns:p14="http://schemas.microsoft.com/office/powerpoint/2010/main" val="829216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Prévenir l’EAMPOC</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P.2.A.   Chez les personnes ayant une MPOC stable, à faible risque d’exacerbations</a:t>
                      </a:r>
                      <a:r>
                        <a:rPr lang="fr-CA" sz="1400" b="1" i="0" u="none" strike="noStrike" cap="none" baseline="30000">
                          <a:solidFill>
                            <a:schemeClr val="tx1"/>
                          </a:solidFill>
                          <a:effectLst/>
                          <a:latin typeface="+mn-lt"/>
                          <a:ea typeface="+mn-ea"/>
                          <a:cs typeface="+mn-cs"/>
                          <a:sym typeface="Arial"/>
                        </a:rPr>
                        <a:t>§</a:t>
                      </a:r>
                      <a:r>
                        <a:rPr lang="fr-CA" sz="1400" b="1" i="0" u="none" strike="noStrike" cap="none">
                          <a:solidFill>
                            <a:schemeClr val="tx1"/>
                          </a:solidFill>
                          <a:effectLst/>
                          <a:latin typeface="+mn-lt"/>
                          <a:ea typeface="+mn-ea"/>
                          <a:cs typeface="+mn-cs"/>
                          <a:sym typeface="Arial"/>
                        </a:rPr>
                        <a:t>, qui présentent un fardeau des symptômes modéré à élevé ou une atteinte de l’état de santé (CAT ≥ 10, mMRC ≥ 2) et une fonction pulmonaire déficiente (VEMS</a:t>
                      </a:r>
                      <a:r>
                        <a:rPr lang="fr-CA" sz="1400" b="1" i="0" u="none" strike="noStrike" cap="none" baseline="-25000">
                          <a:solidFill>
                            <a:schemeClr val="tx1"/>
                          </a:solidFill>
                          <a:effectLst/>
                          <a:latin typeface="+mn-lt"/>
                          <a:ea typeface="+mn-ea"/>
                          <a:cs typeface="+mn-cs"/>
                          <a:sym typeface="Arial"/>
                        </a:rPr>
                        <a:t> </a:t>
                      </a:r>
                      <a:r>
                        <a:rPr lang="fr-CA" sz="1400" b="1" i="0" u="none" strike="noStrike" cap="none">
                          <a:solidFill>
                            <a:schemeClr val="tx1"/>
                          </a:solidFill>
                          <a:effectLst/>
                          <a:latin typeface="+mn-lt"/>
                          <a:ea typeface="+mn-ea"/>
                          <a:cs typeface="+mn-cs"/>
                          <a:sym typeface="Arial"/>
                        </a:rPr>
                        <a:t>&lt; 80 % prédit), nous recommandons d’entamer une bithérapie AMLA-BALA à titre de traitement d’entretien initial.</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Une bithérapie AMLA-BALA est préférable à une thérapie combinée CSI-BALA en raison de l’amélioration considérable de la fonction pulmonaire et de taux moins élevés de pneumonie. Toutefois, une thérapie combinée CSI-BALA est préférable à une bithérapie AMLA-BALA chez les personnes ayant une MPOC avec asthme concomitant.</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 </a:t>
                      </a:r>
                      <a:r>
                        <a:rPr lang="fr-CA" sz="1400" b="0" i="1">
                          <a:effectLst/>
                          <a:latin typeface="+mn-lt"/>
                          <a:ea typeface="Times New Roman" panose="02020603050405020304" pitchFamily="18" charset="0"/>
                          <a:cs typeface="Times New Roman" panose="02020603050405020304" pitchFamily="18" charset="0"/>
                        </a:rPr>
                        <a:t>concernant la bithérapie AMLA-BALA comparativement à un AMLA administré en monothérapie.</a:t>
                      </a:r>
                    </a:p>
                    <a:p>
                      <a:pPr algn="l" rtl="0">
                        <a:spcBef>
                          <a:spcPts val="300"/>
                        </a:spcBef>
                      </a:pPr>
                      <a:endParaRPr lang="en-US" sz="1400" b="1" i="1" dirty="0">
                        <a:effectLst/>
                        <a:latin typeface="+mn-lt"/>
                        <a:ea typeface="Times New Roman" panose="02020603050405020304" pitchFamily="18" charset="0"/>
                        <a:cs typeface="Times New Roman" panose="02020603050405020304" pitchFamily="18" charset="0"/>
                      </a:endParaRPr>
                    </a:p>
                    <a:p>
                      <a:pPr>
                        <a:spcBef>
                          <a:spcPts val="300"/>
                        </a:spcBef>
                      </a:pPr>
                      <a:r>
                        <a:rPr lang="fr-CA" sz="1400" b="1" i="1">
                          <a:effectLst/>
                          <a:latin typeface="+mn-lt"/>
                          <a:ea typeface="Times New Roman" panose="02020603050405020304" pitchFamily="18" charset="0"/>
                          <a:cs typeface="Times New Roman" panose="02020603050405020304" pitchFamily="18" charset="0"/>
                        </a:rPr>
                        <a:t>Certitude faible à modérée </a:t>
                      </a:r>
                      <a:r>
                        <a:rPr lang="fr-CA" sz="1400" b="0" i="1">
                          <a:effectLst/>
                          <a:latin typeface="+mn-lt"/>
                          <a:ea typeface="Times New Roman" panose="02020603050405020304" pitchFamily="18" charset="0"/>
                          <a:cs typeface="Times New Roman" panose="02020603050405020304" pitchFamily="18" charset="0"/>
                        </a:rPr>
                        <a:t>concernant la bithérapie AMLA-BALA comparativement à un BALA administré en monothérapie.</a:t>
                      </a:r>
                    </a:p>
                    <a:p>
                      <a:pPr algn="l" rtl="0">
                        <a:spcBef>
                          <a:spcPts val="300"/>
                        </a:spcBef>
                      </a:pPr>
                      <a:endParaRPr lang="en-US" sz="1400" b="1" i="1" dirty="0">
                        <a:effectLst/>
                        <a:latin typeface="+mn-lt"/>
                        <a:ea typeface="Times New Roman" panose="02020603050405020304" pitchFamily="18" charset="0"/>
                        <a:cs typeface="Times New Roman" panose="02020603050405020304" pitchFamily="18" charset="0"/>
                      </a:endParaRPr>
                    </a:p>
                    <a:p>
                      <a:pPr>
                        <a:spcBef>
                          <a:spcPts val="300"/>
                        </a:spcBef>
                      </a:pPr>
                      <a:r>
                        <a:rPr lang="fr-CA" sz="1400" b="1" i="1">
                          <a:effectLst/>
                          <a:latin typeface="+mn-lt"/>
                          <a:ea typeface="Times New Roman" panose="02020603050405020304" pitchFamily="18" charset="0"/>
                          <a:cs typeface="Times New Roman" panose="02020603050405020304" pitchFamily="18" charset="0"/>
                        </a:rPr>
                        <a:t>Certitude faible à modérée </a:t>
                      </a:r>
                      <a:r>
                        <a:rPr lang="fr-CA" sz="1400" b="0" i="1">
                          <a:effectLst/>
                          <a:latin typeface="+mn-lt"/>
                          <a:ea typeface="Times New Roman" panose="02020603050405020304" pitchFamily="18" charset="0"/>
                          <a:cs typeface="Times New Roman" panose="02020603050405020304" pitchFamily="18" charset="0"/>
                        </a:rPr>
                        <a:t>concernant la bithérapie AMLA-BALA comparativement à une thérapie combinée CSI-BALA.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2" name="TextBox 1">
            <a:extLst>
              <a:ext uri="{FF2B5EF4-FFF2-40B4-BE49-F238E27FC236}">
                <a16:creationId xmlns:a16="http://schemas.microsoft.com/office/drawing/2014/main" id="{21283E97-FE5D-2E1D-C73A-F5DF660373CB}"/>
              </a:ext>
            </a:extLst>
          </p:cNvPr>
          <p:cNvSpPr txBox="1"/>
          <p:nvPr>
            <p:custDataLst>
              <p:tags r:id="rId3"/>
            </p:custDataLst>
          </p:nvPr>
        </p:nvSpPr>
        <p:spPr>
          <a:xfrm>
            <a:off x="777442" y="5165819"/>
            <a:ext cx="10637115" cy="738664"/>
          </a:xfrm>
          <a:prstGeom prst="rect">
            <a:avLst/>
          </a:prstGeom>
          <a:noFill/>
        </p:spPr>
        <p:txBody>
          <a:bodyPr wrap="square">
            <a:spAutoFit/>
          </a:bodyPr>
          <a:lstStyle/>
          <a:p>
            <a:r>
              <a:rPr lang="fr-CA" sz="1400" dirty="0">
                <a:effectLst/>
                <a:latin typeface="Times New Roman" panose="02020603050405020304" pitchFamily="18" charset="0"/>
                <a:ea typeface="Times New Roman" panose="02020603050405020304" pitchFamily="18" charset="0"/>
              </a:rPr>
              <a:t>§Les patients sont considérés comme présentant un « faible risque d’EAMPOC » si ≤1 épisode d’EAMPOC modérée au cours de la dernière année (EAMPOC modérée s’entend d’un événement avec antibiotique prescrit ou corticostéroïdes oraux) </a:t>
            </a:r>
            <a:r>
              <a:rPr lang="fr-CA" sz="1400" u="sng" dirty="0">
                <a:effectLst/>
                <a:latin typeface="Times New Roman" panose="02020603050405020304" pitchFamily="18" charset="0"/>
                <a:ea typeface="Times New Roman" panose="02020603050405020304" pitchFamily="18" charset="0"/>
              </a:rPr>
              <a:t>et</a:t>
            </a:r>
            <a:r>
              <a:rPr lang="fr-CA" sz="1400" dirty="0">
                <a:effectLst/>
                <a:latin typeface="Times New Roman" panose="02020603050405020304" pitchFamily="18" charset="0"/>
                <a:ea typeface="Times New Roman" panose="02020603050405020304" pitchFamily="18" charset="0"/>
              </a:rPr>
              <a:t> n’ayant pas nécessité d’hospitalisation ou de visite aux urgences.  </a:t>
            </a:r>
          </a:p>
        </p:txBody>
      </p:sp>
    </p:spTree>
    <p:extLst>
      <p:ext uri="{BB962C8B-B14F-4D97-AF65-F5344CB8AC3E}">
        <p14:creationId xmlns:p14="http://schemas.microsoft.com/office/powerpoint/2010/main" val="30238543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623215-C099-DD5F-7A97-8119E7F96BFC}"/>
              </a:ext>
            </a:extLst>
          </p:cNvPr>
          <p:cNvGraphicFramePr>
            <a:graphicFrameLocks noGrp="1"/>
          </p:cNvGraphicFramePr>
          <p:nvPr>
            <p:custDataLst>
              <p:tags r:id="rId1"/>
            </p:custDataLst>
          </p:nvPr>
        </p:nvGraphicFramePr>
        <p:xfrm>
          <a:off x="666945" y="1992699"/>
          <a:ext cx="10848043" cy="2295906"/>
        </p:xfrm>
        <a:graphic>
          <a:graphicData uri="http://schemas.openxmlformats.org/drawingml/2006/table">
            <a:tbl>
              <a:tblPr firstRow="1" firstCol="1" bandRow="1"/>
              <a:tblGrid>
                <a:gridCol w="509422">
                  <a:extLst>
                    <a:ext uri="{9D8B030D-6E8A-4147-A177-3AD203B41FA5}">
                      <a16:colId xmlns:a16="http://schemas.microsoft.com/office/drawing/2014/main" val="3271116225"/>
                    </a:ext>
                  </a:extLst>
                </a:gridCol>
                <a:gridCol w="774700">
                  <a:extLst>
                    <a:ext uri="{9D8B030D-6E8A-4147-A177-3AD203B41FA5}">
                      <a16:colId xmlns:a16="http://schemas.microsoft.com/office/drawing/2014/main" val="1965969959"/>
                    </a:ext>
                  </a:extLst>
                </a:gridCol>
                <a:gridCol w="703262">
                  <a:extLst>
                    <a:ext uri="{9D8B030D-6E8A-4147-A177-3AD203B41FA5}">
                      <a16:colId xmlns:a16="http://schemas.microsoft.com/office/drawing/2014/main" val="10835607"/>
                    </a:ext>
                  </a:extLst>
                </a:gridCol>
                <a:gridCol w="812800">
                  <a:extLst>
                    <a:ext uri="{9D8B030D-6E8A-4147-A177-3AD203B41FA5}">
                      <a16:colId xmlns:a16="http://schemas.microsoft.com/office/drawing/2014/main" val="2001514014"/>
                    </a:ext>
                  </a:extLst>
                </a:gridCol>
                <a:gridCol w="733425">
                  <a:extLst>
                    <a:ext uri="{9D8B030D-6E8A-4147-A177-3AD203B41FA5}">
                      <a16:colId xmlns:a16="http://schemas.microsoft.com/office/drawing/2014/main" val="3537226646"/>
                    </a:ext>
                  </a:extLst>
                </a:gridCol>
                <a:gridCol w="704850">
                  <a:extLst>
                    <a:ext uri="{9D8B030D-6E8A-4147-A177-3AD203B41FA5}">
                      <a16:colId xmlns:a16="http://schemas.microsoft.com/office/drawing/2014/main" val="4131691819"/>
                    </a:ext>
                  </a:extLst>
                </a:gridCol>
                <a:gridCol w="1736725">
                  <a:extLst>
                    <a:ext uri="{9D8B030D-6E8A-4147-A177-3AD203B41FA5}">
                      <a16:colId xmlns:a16="http://schemas.microsoft.com/office/drawing/2014/main" val="933314455"/>
                    </a:ext>
                  </a:extLst>
                </a:gridCol>
                <a:gridCol w="739775">
                  <a:extLst>
                    <a:ext uri="{9D8B030D-6E8A-4147-A177-3AD203B41FA5}">
                      <a16:colId xmlns:a16="http://schemas.microsoft.com/office/drawing/2014/main" val="3498541595"/>
                    </a:ext>
                  </a:extLst>
                </a:gridCol>
                <a:gridCol w="635000">
                  <a:extLst>
                    <a:ext uri="{9D8B030D-6E8A-4147-A177-3AD203B41FA5}">
                      <a16:colId xmlns:a16="http://schemas.microsoft.com/office/drawing/2014/main" val="2092049810"/>
                    </a:ext>
                  </a:extLst>
                </a:gridCol>
                <a:gridCol w="704850">
                  <a:extLst>
                    <a:ext uri="{9D8B030D-6E8A-4147-A177-3AD203B41FA5}">
                      <a16:colId xmlns:a16="http://schemas.microsoft.com/office/drawing/2014/main" val="431554753"/>
                    </a:ext>
                  </a:extLst>
                </a:gridCol>
                <a:gridCol w="1258888">
                  <a:extLst>
                    <a:ext uri="{9D8B030D-6E8A-4147-A177-3AD203B41FA5}">
                      <a16:colId xmlns:a16="http://schemas.microsoft.com/office/drawing/2014/main" val="3593404997"/>
                    </a:ext>
                  </a:extLst>
                </a:gridCol>
                <a:gridCol w="573088">
                  <a:extLst>
                    <a:ext uri="{9D8B030D-6E8A-4147-A177-3AD203B41FA5}">
                      <a16:colId xmlns:a16="http://schemas.microsoft.com/office/drawing/2014/main" val="3119247462"/>
                    </a:ext>
                  </a:extLst>
                </a:gridCol>
                <a:gridCol w="961258">
                  <a:extLst>
                    <a:ext uri="{9D8B030D-6E8A-4147-A177-3AD203B41FA5}">
                      <a16:colId xmlns:a16="http://schemas.microsoft.com/office/drawing/2014/main" val="1866514570"/>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830393927"/>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121712503"/>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05379233"/>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4 812/10 058</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(47,8 %)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5 782/12 671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(45,6 %)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0,95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(0,89 à 1,01)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23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50 de moins à 5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3575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risque relatif</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512131128"/>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1031/6311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1172/6810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(17,2 %)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0,89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(0,78 à 1,01)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19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38 de moins à 2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091842"/>
                  </a:ext>
                </a:extLst>
              </a:tr>
            </a:tbl>
          </a:graphicData>
        </a:graphic>
      </p:graphicFrame>
      <p:sp>
        <p:nvSpPr>
          <p:cNvPr id="4" name="TextBox 3">
            <a:extLst>
              <a:ext uri="{FF2B5EF4-FFF2-40B4-BE49-F238E27FC236}">
                <a16:creationId xmlns:a16="http://schemas.microsoft.com/office/drawing/2014/main" id="{29184ACE-7B0E-A376-C932-C7DEA13A3F1D}"/>
              </a:ext>
            </a:extLst>
          </p:cNvPr>
          <p:cNvSpPr txBox="1"/>
          <p:nvPr>
            <p:custDataLst>
              <p:tags r:id="rId2"/>
            </p:custDataLst>
          </p:nvPr>
        </p:nvSpPr>
        <p:spPr>
          <a:xfrm>
            <a:off x="666945" y="1643252"/>
            <a:ext cx="6103854" cy="198901"/>
          </a:xfrm>
          <a:prstGeom prst="rect">
            <a:avLst/>
          </a:prstGeom>
          <a:noFill/>
        </p:spPr>
        <p:txBody>
          <a:bodyPr wrap="square">
            <a:spAutoFit/>
          </a:bodyPr>
          <a:lstStyle/>
          <a:p>
            <a:pPr>
              <a:lnSpc>
                <a:spcPts val="700"/>
              </a:lnSpc>
              <a:spcAft>
                <a:spcPts val="800"/>
              </a:spcAft>
            </a:pPr>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Bithérapie AMLA-BALA comparativement à AMLA administré en monothérapie</a:t>
            </a:r>
          </a:p>
        </p:txBody>
      </p:sp>
      <p:sp>
        <p:nvSpPr>
          <p:cNvPr id="6" name="TextBox 5">
            <a:extLst>
              <a:ext uri="{FF2B5EF4-FFF2-40B4-BE49-F238E27FC236}">
                <a16:creationId xmlns:a16="http://schemas.microsoft.com/office/drawing/2014/main" id="{15FA56C5-7B1E-F277-D72C-2C265D81DADA}"/>
              </a:ext>
            </a:extLst>
          </p:cNvPr>
          <p:cNvSpPr txBox="1"/>
          <p:nvPr>
            <p:custDataLst>
              <p:tags r:id="rId3"/>
            </p:custDataLst>
          </p:nvPr>
        </p:nvSpPr>
        <p:spPr>
          <a:xfrm>
            <a:off x="645733" y="4424388"/>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Hétérogénéité significative, I2 &gt; 40 %; b. Neuf ECR ont déclaré ce résultat</a:t>
            </a:r>
          </a:p>
        </p:txBody>
      </p:sp>
    </p:spTree>
    <p:extLst>
      <p:ext uri="{BB962C8B-B14F-4D97-AF65-F5344CB8AC3E}">
        <p14:creationId xmlns:p14="http://schemas.microsoft.com/office/powerpoint/2010/main" val="8658692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EFFA22AF-5F82-B4F7-5181-4290A89B091A}"/>
              </a:ext>
            </a:extLst>
          </p:cNvPr>
          <p:cNvSpPr>
            <a:spLocks noChangeArrowheads="1"/>
          </p:cNvSpPr>
          <p:nvPr>
            <p:custDataLst>
              <p:tags r:id="rId1"/>
            </p:custDataLst>
          </p:nvPr>
        </p:nvSpPr>
        <p:spPr bwMode="auto">
          <a:xfrm>
            <a:off x="179105" y="1164756"/>
            <a:ext cx="79672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bithérapie AMLA-BALA comparativement à un AMLA administré en monothérapie</a:t>
            </a:r>
          </a:p>
        </p:txBody>
      </p:sp>
      <p:pic>
        <p:nvPicPr>
          <p:cNvPr id="24577" name="Picture 92" descr="Table&#10;&#10;Description automatically generated">
            <a:extLst>
              <a:ext uri="{FF2B5EF4-FFF2-40B4-BE49-F238E27FC236}">
                <a16:creationId xmlns:a16="http://schemas.microsoft.com/office/drawing/2014/main" id="{00803FFC-7387-560A-4EB5-15F5B6D6E0A6}"/>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79105" y="1531856"/>
            <a:ext cx="5937250" cy="3035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17D66BCC-00D1-F3CD-CA8E-1E97FF8443FA}"/>
              </a:ext>
            </a:extLst>
          </p:cNvPr>
          <p:cNvSpPr>
            <a:spLocks noChangeArrowheads="1"/>
          </p:cNvSpPr>
          <p:nvPr>
            <p:custDataLst>
              <p:tags r:id="rId3"/>
            </p:custDataLst>
          </p:nvPr>
        </p:nvSpPr>
        <p:spPr bwMode="auto">
          <a:xfrm>
            <a:off x="6069295" y="3608233"/>
            <a:ext cx="4996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graves, risque relatif, bithérapie AMLA-BALA comparativement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à un AMLA administré en monothérapie</a:t>
            </a:r>
          </a:p>
        </p:txBody>
      </p:sp>
      <p:pic>
        <p:nvPicPr>
          <p:cNvPr id="24579" name="Picture 28" descr="A screenshot of a computer&#10;&#10;Description automatically generated with low confidence">
            <a:extLst>
              <a:ext uri="{FF2B5EF4-FFF2-40B4-BE49-F238E27FC236}">
                <a16:creationId xmlns:a16="http://schemas.microsoft.com/office/drawing/2014/main" id="{08EBFD26-6651-D0F3-B99C-DD9194283291}"/>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6069295" y="4058239"/>
            <a:ext cx="5943600" cy="1987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C37E004C-B1C1-D6D0-50FB-CBAFC79B3223}"/>
              </a:ext>
            </a:extLst>
          </p:cNvPr>
          <p:cNvSpPr>
            <a:spLocks noChangeArrowheads="1"/>
          </p:cNvSpPr>
          <p:nvPr>
            <p:custDataLst>
              <p:tags r:id="rId5"/>
            </p:custDataLst>
          </p:nvPr>
        </p:nvSpPr>
        <p:spPr bwMode="auto">
          <a:xfrm>
            <a:off x="6447934" y="38681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6035408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9CE585C-3B72-7AEA-9465-3275437DDE50}"/>
              </a:ext>
            </a:extLst>
          </p:cNvPr>
          <p:cNvGraphicFramePr>
            <a:graphicFrameLocks noGrp="1"/>
          </p:cNvGraphicFramePr>
          <p:nvPr>
            <p:custDataLst>
              <p:tags r:id="rId1"/>
            </p:custDataLst>
          </p:nvPr>
        </p:nvGraphicFramePr>
        <p:xfrm>
          <a:off x="457723" y="1917027"/>
          <a:ext cx="11083706" cy="2323338"/>
        </p:xfrm>
        <a:graphic>
          <a:graphicData uri="http://schemas.openxmlformats.org/drawingml/2006/table">
            <a:tbl>
              <a:tblPr firstRow="1" firstCol="1" bandRow="1"/>
              <a:tblGrid>
                <a:gridCol w="504993">
                  <a:extLst>
                    <a:ext uri="{9D8B030D-6E8A-4147-A177-3AD203B41FA5}">
                      <a16:colId xmlns:a16="http://schemas.microsoft.com/office/drawing/2014/main" val="1062879028"/>
                    </a:ext>
                  </a:extLst>
                </a:gridCol>
                <a:gridCol w="774700">
                  <a:extLst>
                    <a:ext uri="{9D8B030D-6E8A-4147-A177-3AD203B41FA5}">
                      <a16:colId xmlns:a16="http://schemas.microsoft.com/office/drawing/2014/main" val="3398999930"/>
                    </a:ext>
                  </a:extLst>
                </a:gridCol>
                <a:gridCol w="703262">
                  <a:extLst>
                    <a:ext uri="{9D8B030D-6E8A-4147-A177-3AD203B41FA5}">
                      <a16:colId xmlns:a16="http://schemas.microsoft.com/office/drawing/2014/main" val="220630980"/>
                    </a:ext>
                  </a:extLst>
                </a:gridCol>
                <a:gridCol w="812800">
                  <a:extLst>
                    <a:ext uri="{9D8B030D-6E8A-4147-A177-3AD203B41FA5}">
                      <a16:colId xmlns:a16="http://schemas.microsoft.com/office/drawing/2014/main" val="727881241"/>
                    </a:ext>
                  </a:extLst>
                </a:gridCol>
                <a:gridCol w="733425">
                  <a:extLst>
                    <a:ext uri="{9D8B030D-6E8A-4147-A177-3AD203B41FA5}">
                      <a16:colId xmlns:a16="http://schemas.microsoft.com/office/drawing/2014/main" val="3549594621"/>
                    </a:ext>
                  </a:extLst>
                </a:gridCol>
                <a:gridCol w="704850">
                  <a:extLst>
                    <a:ext uri="{9D8B030D-6E8A-4147-A177-3AD203B41FA5}">
                      <a16:colId xmlns:a16="http://schemas.microsoft.com/office/drawing/2014/main" val="3198462916"/>
                    </a:ext>
                  </a:extLst>
                </a:gridCol>
                <a:gridCol w="1800225">
                  <a:extLst>
                    <a:ext uri="{9D8B030D-6E8A-4147-A177-3AD203B41FA5}">
                      <a16:colId xmlns:a16="http://schemas.microsoft.com/office/drawing/2014/main" val="4276169127"/>
                    </a:ext>
                  </a:extLst>
                </a:gridCol>
                <a:gridCol w="739775">
                  <a:extLst>
                    <a:ext uri="{9D8B030D-6E8A-4147-A177-3AD203B41FA5}">
                      <a16:colId xmlns:a16="http://schemas.microsoft.com/office/drawing/2014/main" val="3699849"/>
                    </a:ext>
                  </a:extLst>
                </a:gridCol>
                <a:gridCol w="584200">
                  <a:extLst>
                    <a:ext uri="{9D8B030D-6E8A-4147-A177-3AD203B41FA5}">
                      <a16:colId xmlns:a16="http://schemas.microsoft.com/office/drawing/2014/main" val="86996806"/>
                    </a:ext>
                  </a:extLst>
                </a:gridCol>
                <a:gridCol w="768350">
                  <a:extLst>
                    <a:ext uri="{9D8B030D-6E8A-4147-A177-3AD203B41FA5}">
                      <a16:colId xmlns:a16="http://schemas.microsoft.com/office/drawing/2014/main" val="1356304303"/>
                    </a:ext>
                  </a:extLst>
                </a:gridCol>
                <a:gridCol w="1452562">
                  <a:extLst>
                    <a:ext uri="{9D8B030D-6E8A-4147-A177-3AD203B41FA5}">
                      <a16:colId xmlns:a16="http://schemas.microsoft.com/office/drawing/2014/main" val="2873380769"/>
                    </a:ext>
                  </a:extLst>
                </a:gridCol>
                <a:gridCol w="654050">
                  <a:extLst>
                    <a:ext uri="{9D8B030D-6E8A-4147-A177-3AD203B41FA5}">
                      <a16:colId xmlns:a16="http://schemas.microsoft.com/office/drawing/2014/main" val="3659307723"/>
                    </a:ext>
                  </a:extLst>
                </a:gridCol>
                <a:gridCol w="850514">
                  <a:extLst>
                    <a:ext uri="{9D8B030D-6E8A-4147-A177-3AD203B41FA5}">
                      <a16:colId xmlns:a16="http://schemas.microsoft.com/office/drawing/2014/main" val="2838148439"/>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663341354"/>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449535172"/>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risque relatif</a:t>
                      </a:r>
                    </a:p>
                  </a:txBody>
                  <a:tcPr marL="63500" marR="63500" marT="47625" marB="6350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65762393"/>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626/2336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(26,8 %)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761/2 121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(35,9 %)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(0,71 à 0,83)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83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104 de moins à 61 de moins)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021687"/>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risque relatif</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446352078"/>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71/1498</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(4,7 %)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82/1 400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(5,9 %)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0,83</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(0,62 à 1,10)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10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22 de moins à 6 de plus)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520082"/>
                  </a:ext>
                </a:extLst>
              </a:tr>
            </a:tbl>
          </a:graphicData>
        </a:graphic>
      </p:graphicFrame>
      <p:sp>
        <p:nvSpPr>
          <p:cNvPr id="9" name="TextBox 8">
            <a:extLst>
              <a:ext uri="{FF2B5EF4-FFF2-40B4-BE49-F238E27FC236}">
                <a16:creationId xmlns:a16="http://schemas.microsoft.com/office/drawing/2014/main" id="{1ADF5762-CCE0-65D0-602F-D18597E57C5E}"/>
              </a:ext>
            </a:extLst>
          </p:cNvPr>
          <p:cNvSpPr txBox="1"/>
          <p:nvPr>
            <p:custDataLst>
              <p:tags r:id="rId2"/>
            </p:custDataLst>
          </p:nvPr>
        </p:nvSpPr>
        <p:spPr>
          <a:xfrm>
            <a:off x="457723" y="1606224"/>
            <a:ext cx="6103854" cy="276999"/>
          </a:xfrm>
          <a:prstGeom prst="rect">
            <a:avLst/>
          </a:prstGeom>
          <a:noFill/>
        </p:spPr>
        <p:txBody>
          <a:bodyPr wrap="square">
            <a:spAutoFit/>
          </a:bodyPr>
          <a:lstStyle/>
          <a:p>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a:t>
            </a:r>
            <a:r>
              <a:rPr lang="fr-CA" sz="1200" b="1" dirty="0">
                <a:latin typeface="Arial Narrow" panose="020B0606020202030204" pitchFamily="34" charset="0"/>
                <a:ea typeface="Times New Roman" panose="02020603050405020304" pitchFamily="18" charset="0"/>
                <a:cs typeface="Times New Roman" panose="02020603050405020304" pitchFamily="18" charset="0"/>
              </a:rPr>
              <a:t>Bithérapie AMLA-BALA comparativement à un BALA administré </a:t>
            </a:r>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en monothérapie</a:t>
            </a:r>
          </a:p>
        </p:txBody>
      </p:sp>
      <p:sp>
        <p:nvSpPr>
          <p:cNvPr id="11" name="TextBox 10">
            <a:extLst>
              <a:ext uri="{FF2B5EF4-FFF2-40B4-BE49-F238E27FC236}">
                <a16:creationId xmlns:a16="http://schemas.microsoft.com/office/drawing/2014/main" id="{AEFE68CC-0458-4C1F-C86E-6D24D1586AD9}"/>
              </a:ext>
            </a:extLst>
          </p:cNvPr>
          <p:cNvSpPr txBox="1"/>
          <p:nvPr>
            <p:custDataLst>
              <p:tags r:id="rId3"/>
            </p:custDataLst>
          </p:nvPr>
        </p:nvSpPr>
        <p:spPr>
          <a:xfrm>
            <a:off x="457723" y="4339548"/>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Huit ECR ou moins ont déclaré ce résultat; b. Large intervalle de confiance</a:t>
            </a:r>
          </a:p>
        </p:txBody>
      </p:sp>
    </p:spTree>
    <p:extLst>
      <p:ext uri="{BB962C8B-B14F-4D97-AF65-F5344CB8AC3E}">
        <p14:creationId xmlns:p14="http://schemas.microsoft.com/office/powerpoint/2010/main" val="20205873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42BB3B3A-4A43-A0CA-E7EB-0B88A8DF1C01}"/>
              </a:ext>
            </a:extLst>
          </p:cNvPr>
          <p:cNvSpPr>
            <a:spLocks noChangeArrowheads="1"/>
          </p:cNvSpPr>
          <p:nvPr>
            <p:custDataLst>
              <p:tags r:id="rId1"/>
            </p:custDataLst>
          </p:nvPr>
        </p:nvSpPr>
        <p:spPr bwMode="auto">
          <a:xfrm>
            <a:off x="245097" y="1061060"/>
            <a:ext cx="794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bithérapie AMLA-BALA comparativement à un BALA administré en monothérapie</a:t>
            </a:r>
          </a:p>
        </p:txBody>
      </p:sp>
      <p:pic>
        <p:nvPicPr>
          <p:cNvPr id="25601" name="Picture 55" descr="A picture containing table&#10;&#10;Description automatically generated">
            <a:extLst>
              <a:ext uri="{FF2B5EF4-FFF2-40B4-BE49-F238E27FC236}">
                <a16:creationId xmlns:a16="http://schemas.microsoft.com/office/drawing/2014/main" id="{9B31B527-4CD7-6F03-0816-B7EF1AB6F04A}"/>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45097" y="1428160"/>
            <a:ext cx="5943600" cy="1822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D3E3FD0-4893-124F-E13D-AD2BEF4E6433}"/>
              </a:ext>
            </a:extLst>
          </p:cNvPr>
          <p:cNvSpPr>
            <a:spLocks noChangeArrowheads="1"/>
          </p:cNvSpPr>
          <p:nvPr>
            <p:custDataLst>
              <p:tags r:id="rId3"/>
            </p:custDataLst>
          </p:nvPr>
        </p:nvSpPr>
        <p:spPr bwMode="auto">
          <a:xfrm>
            <a:off x="245097" y="32506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5">
            <a:extLst>
              <a:ext uri="{FF2B5EF4-FFF2-40B4-BE49-F238E27FC236}">
                <a16:creationId xmlns:a16="http://schemas.microsoft.com/office/drawing/2014/main" id="{4A71F061-F0DB-3608-7369-2A838B1275DB}"/>
              </a:ext>
            </a:extLst>
          </p:cNvPr>
          <p:cNvSpPr>
            <a:spLocks noChangeArrowheads="1"/>
          </p:cNvSpPr>
          <p:nvPr>
            <p:custDataLst>
              <p:tags r:id="rId4"/>
            </p:custDataLst>
          </p:nvPr>
        </p:nvSpPr>
        <p:spPr bwMode="auto">
          <a:xfrm>
            <a:off x="5363851" y="3739848"/>
            <a:ext cx="56396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graves, risque relatif, bithérapie AMLA-BALA comparativement à un BALA</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administré en monothérapie</a:t>
            </a:r>
          </a:p>
        </p:txBody>
      </p:sp>
      <p:pic>
        <p:nvPicPr>
          <p:cNvPr id="25604" name="Picture 56" descr="Table&#10;&#10;Description automatically generated with low confidence">
            <a:extLst>
              <a:ext uri="{FF2B5EF4-FFF2-40B4-BE49-F238E27FC236}">
                <a16:creationId xmlns:a16="http://schemas.microsoft.com/office/drawing/2014/main" id="{F1400F33-1595-3FBE-CE79-746A4B267B7C}"/>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5363851" y="4199281"/>
            <a:ext cx="5943600" cy="1593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5F6E39BE-45A9-E6D2-7718-C9C94AE663AD}"/>
              </a:ext>
            </a:extLst>
          </p:cNvPr>
          <p:cNvSpPr>
            <a:spLocks noChangeArrowheads="1"/>
          </p:cNvSpPr>
          <p:nvPr>
            <p:custDataLst>
              <p:tags r:id="rId6"/>
            </p:custDataLst>
          </p:nvPr>
        </p:nvSpPr>
        <p:spPr bwMode="auto">
          <a:xfrm>
            <a:off x="5363851" y="57931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3574338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93BDE6-0A4C-0972-C896-33B5FAAF092F}"/>
              </a:ext>
            </a:extLst>
          </p:cNvPr>
          <p:cNvGraphicFramePr>
            <a:graphicFrameLocks noGrp="1"/>
          </p:cNvGraphicFramePr>
          <p:nvPr>
            <p:custDataLst>
              <p:tags r:id="rId1"/>
            </p:custDataLst>
          </p:nvPr>
        </p:nvGraphicFramePr>
        <p:xfrm>
          <a:off x="363454" y="1993424"/>
          <a:ext cx="10644022" cy="2194306"/>
        </p:xfrm>
        <a:graphic>
          <a:graphicData uri="http://schemas.openxmlformats.org/drawingml/2006/table">
            <a:tbl>
              <a:tblPr firstRow="1" firstCol="1" bandRow="1"/>
              <a:tblGrid>
                <a:gridCol w="509422">
                  <a:extLst>
                    <a:ext uri="{9D8B030D-6E8A-4147-A177-3AD203B41FA5}">
                      <a16:colId xmlns:a16="http://schemas.microsoft.com/office/drawing/2014/main" val="2299396921"/>
                    </a:ext>
                  </a:extLst>
                </a:gridCol>
                <a:gridCol w="774700">
                  <a:extLst>
                    <a:ext uri="{9D8B030D-6E8A-4147-A177-3AD203B41FA5}">
                      <a16:colId xmlns:a16="http://schemas.microsoft.com/office/drawing/2014/main" val="3743906515"/>
                    </a:ext>
                  </a:extLst>
                </a:gridCol>
                <a:gridCol w="703262">
                  <a:extLst>
                    <a:ext uri="{9D8B030D-6E8A-4147-A177-3AD203B41FA5}">
                      <a16:colId xmlns:a16="http://schemas.microsoft.com/office/drawing/2014/main" val="104549409"/>
                    </a:ext>
                  </a:extLst>
                </a:gridCol>
                <a:gridCol w="812800">
                  <a:extLst>
                    <a:ext uri="{9D8B030D-6E8A-4147-A177-3AD203B41FA5}">
                      <a16:colId xmlns:a16="http://schemas.microsoft.com/office/drawing/2014/main" val="1106766567"/>
                    </a:ext>
                  </a:extLst>
                </a:gridCol>
                <a:gridCol w="733425">
                  <a:extLst>
                    <a:ext uri="{9D8B030D-6E8A-4147-A177-3AD203B41FA5}">
                      <a16:colId xmlns:a16="http://schemas.microsoft.com/office/drawing/2014/main" val="1692725109"/>
                    </a:ext>
                  </a:extLst>
                </a:gridCol>
                <a:gridCol w="704850">
                  <a:extLst>
                    <a:ext uri="{9D8B030D-6E8A-4147-A177-3AD203B41FA5}">
                      <a16:colId xmlns:a16="http://schemas.microsoft.com/office/drawing/2014/main" val="4156360680"/>
                    </a:ext>
                  </a:extLst>
                </a:gridCol>
                <a:gridCol w="1736725">
                  <a:extLst>
                    <a:ext uri="{9D8B030D-6E8A-4147-A177-3AD203B41FA5}">
                      <a16:colId xmlns:a16="http://schemas.microsoft.com/office/drawing/2014/main" val="336373057"/>
                    </a:ext>
                  </a:extLst>
                </a:gridCol>
                <a:gridCol w="739775">
                  <a:extLst>
                    <a:ext uri="{9D8B030D-6E8A-4147-A177-3AD203B41FA5}">
                      <a16:colId xmlns:a16="http://schemas.microsoft.com/office/drawing/2014/main" val="1196972179"/>
                    </a:ext>
                  </a:extLst>
                </a:gridCol>
                <a:gridCol w="635000">
                  <a:extLst>
                    <a:ext uri="{9D8B030D-6E8A-4147-A177-3AD203B41FA5}">
                      <a16:colId xmlns:a16="http://schemas.microsoft.com/office/drawing/2014/main" val="2328365407"/>
                    </a:ext>
                  </a:extLst>
                </a:gridCol>
                <a:gridCol w="704850">
                  <a:extLst>
                    <a:ext uri="{9D8B030D-6E8A-4147-A177-3AD203B41FA5}">
                      <a16:colId xmlns:a16="http://schemas.microsoft.com/office/drawing/2014/main" val="2176768341"/>
                    </a:ext>
                  </a:extLst>
                </a:gridCol>
                <a:gridCol w="1316038">
                  <a:extLst>
                    <a:ext uri="{9D8B030D-6E8A-4147-A177-3AD203B41FA5}">
                      <a16:colId xmlns:a16="http://schemas.microsoft.com/office/drawing/2014/main" val="632485557"/>
                    </a:ext>
                  </a:extLst>
                </a:gridCol>
                <a:gridCol w="590550">
                  <a:extLst>
                    <a:ext uri="{9D8B030D-6E8A-4147-A177-3AD203B41FA5}">
                      <a16:colId xmlns:a16="http://schemas.microsoft.com/office/drawing/2014/main" val="1602764544"/>
                    </a:ext>
                  </a:extLst>
                </a:gridCol>
                <a:gridCol w="682625">
                  <a:extLst>
                    <a:ext uri="{9D8B030D-6E8A-4147-A177-3AD203B41FA5}">
                      <a16:colId xmlns:a16="http://schemas.microsoft.com/office/drawing/2014/main" val="1692976740"/>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86018683"/>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249075463"/>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risque relatif </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22752371"/>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1 075/8 941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(12,0 %)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1091/10728</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(10,2 %)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0,96</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(0,86 à 1,08)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4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14 de moins à 8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183814"/>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 grave, risque relatif</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944659142"/>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307/3730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321/3 421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(9,4 %)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0,93</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(0,56 à 1,54)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7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41 de moins à 51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00352"/>
                  </a:ext>
                </a:extLst>
              </a:tr>
            </a:tbl>
          </a:graphicData>
        </a:graphic>
      </p:graphicFrame>
      <p:sp>
        <p:nvSpPr>
          <p:cNvPr id="4" name="TextBox 3">
            <a:extLst>
              <a:ext uri="{FF2B5EF4-FFF2-40B4-BE49-F238E27FC236}">
                <a16:creationId xmlns:a16="http://schemas.microsoft.com/office/drawing/2014/main" id="{D4F3B0F5-8E2A-4424-F6A2-EB0A19275376}"/>
              </a:ext>
            </a:extLst>
          </p:cNvPr>
          <p:cNvSpPr txBox="1"/>
          <p:nvPr>
            <p:custDataLst>
              <p:tags r:id="rId2"/>
            </p:custDataLst>
          </p:nvPr>
        </p:nvSpPr>
        <p:spPr>
          <a:xfrm>
            <a:off x="363454" y="1672211"/>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Bithérapie AMLA-BALA comparativement à une thérapie combinée CSI-BALA</a:t>
            </a:r>
          </a:p>
        </p:txBody>
      </p:sp>
      <p:sp>
        <p:nvSpPr>
          <p:cNvPr id="6" name="TextBox 5">
            <a:extLst>
              <a:ext uri="{FF2B5EF4-FFF2-40B4-BE49-F238E27FC236}">
                <a16:creationId xmlns:a16="http://schemas.microsoft.com/office/drawing/2014/main" id="{4902179F-5754-0142-F9FC-428910F65107}"/>
              </a:ext>
            </a:extLst>
          </p:cNvPr>
          <p:cNvSpPr txBox="1"/>
          <p:nvPr>
            <p:custDataLst>
              <p:tags r:id="rId3"/>
            </p:custDataLst>
          </p:nvPr>
        </p:nvSpPr>
        <p:spPr>
          <a:xfrm>
            <a:off x="363454" y="4217022"/>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Larges intervalles de confiance; b. Six ECR ou moins ont déclaré ce résultat</a:t>
            </a:r>
          </a:p>
        </p:txBody>
      </p:sp>
    </p:spTree>
    <p:extLst>
      <p:ext uri="{BB962C8B-B14F-4D97-AF65-F5344CB8AC3E}">
        <p14:creationId xmlns:p14="http://schemas.microsoft.com/office/powerpoint/2010/main" val="27957429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82E9FAD1-77E0-CF51-EA49-29C2EC9D255A}"/>
              </a:ext>
            </a:extLst>
          </p:cNvPr>
          <p:cNvSpPr>
            <a:spLocks noChangeArrowheads="1"/>
          </p:cNvSpPr>
          <p:nvPr>
            <p:custDataLst>
              <p:tags r:id="rId1"/>
            </p:custDataLst>
          </p:nvPr>
        </p:nvSpPr>
        <p:spPr bwMode="auto">
          <a:xfrm>
            <a:off x="273377" y="1259023"/>
            <a:ext cx="65966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bithérapie AMLA-BALA comparativement à une thérapie combinée CSI-BALA</a:t>
            </a:r>
          </a:p>
        </p:txBody>
      </p:sp>
      <p:pic>
        <p:nvPicPr>
          <p:cNvPr id="27649" name="Picture 95" descr="Table&#10;&#10;Description automatically generated">
            <a:extLst>
              <a:ext uri="{FF2B5EF4-FFF2-40B4-BE49-F238E27FC236}">
                <a16:creationId xmlns:a16="http://schemas.microsoft.com/office/drawing/2014/main" id="{45FAC609-E892-5B0A-391B-4D77E04FB39D}"/>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73377" y="1626123"/>
            <a:ext cx="5949950" cy="2089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6BE40B5D-3456-0471-BB18-7F5C8F0D513E}"/>
              </a:ext>
            </a:extLst>
          </p:cNvPr>
          <p:cNvSpPr>
            <a:spLocks noChangeArrowheads="1"/>
          </p:cNvSpPr>
          <p:nvPr>
            <p:custDataLst>
              <p:tags r:id="rId3"/>
            </p:custDataLst>
          </p:nvPr>
        </p:nvSpPr>
        <p:spPr bwMode="auto">
          <a:xfrm>
            <a:off x="273377" y="37152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
        <p:nvSpPr>
          <p:cNvPr id="4" name="Rectangle 5">
            <a:extLst>
              <a:ext uri="{FF2B5EF4-FFF2-40B4-BE49-F238E27FC236}">
                <a16:creationId xmlns:a16="http://schemas.microsoft.com/office/drawing/2014/main" id="{FDC16431-AE9E-7081-66C8-D44C40303EB4}"/>
              </a:ext>
            </a:extLst>
          </p:cNvPr>
          <p:cNvSpPr>
            <a:spLocks noChangeArrowheads="1"/>
          </p:cNvSpPr>
          <p:nvPr>
            <p:custDataLst>
              <p:tags r:id="rId4"/>
            </p:custDataLst>
          </p:nvPr>
        </p:nvSpPr>
        <p:spPr bwMode="auto">
          <a:xfrm>
            <a:off x="5844619" y="3959644"/>
            <a:ext cx="5102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graves, risque relatif, bithérapie AMLA-BALA comparativement à</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une thérapie combinée CSI-BALA</a:t>
            </a:r>
          </a:p>
        </p:txBody>
      </p:sp>
      <p:pic>
        <p:nvPicPr>
          <p:cNvPr id="27652" name="Picture 99" descr="Table&#10;&#10;Description automatically generated">
            <a:extLst>
              <a:ext uri="{FF2B5EF4-FFF2-40B4-BE49-F238E27FC236}">
                <a16:creationId xmlns:a16="http://schemas.microsoft.com/office/drawing/2014/main" id="{29FAFF99-1C52-6D0B-CA1C-38B0D09A1EE0}"/>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5844619" y="4419077"/>
            <a:ext cx="5943600" cy="162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BE238238-6B20-18A3-B688-DCDBA20940C4}"/>
              </a:ext>
            </a:extLst>
          </p:cNvPr>
          <p:cNvSpPr>
            <a:spLocks noChangeArrowheads="1"/>
          </p:cNvSpPr>
          <p:nvPr>
            <p:custDataLst>
              <p:tags r:id="rId6"/>
            </p:custDataLst>
          </p:nvPr>
        </p:nvSpPr>
        <p:spPr bwMode="auto">
          <a:xfrm>
            <a:off x="5844619" y="60446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844111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Prévenir l’EAMPOC</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86235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P.2.B.   Chez les personnes ayant une MPOC stable, à risque élevé d’exacerbations*, qui présentent un fardeau des symptômes modéré à élevé ou une atteinte de l’état de santé (CAT ≥ 10, mMRC ≥ 2) et une fonction pulmonaire déficiente (VEMS &lt; 80 % prédit), nous recommandons le recours à une trithérapie combinée AMLA-BALA-CSI.</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Le groupe d’experts a accordé une grande importance à la réduction des exacerbations et de la mortalité démontrée dans plusieurs études lorsqu’une trithérapie combinée AMLA-BALA-CSI était utilisée chez cette population à risque élevé comparativement à une bithérapie AMLA-BALA ou à une thérapie combinée CSI-BALA.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faible à modérée </a:t>
                      </a:r>
                      <a:r>
                        <a:rPr lang="fr-CA" sz="1400" b="0" i="1">
                          <a:effectLst/>
                          <a:latin typeface="+mn-lt"/>
                          <a:ea typeface="Times New Roman" panose="02020603050405020304" pitchFamily="18" charset="0"/>
                          <a:cs typeface="Times New Roman" panose="02020603050405020304" pitchFamily="18" charset="0"/>
                        </a:rPr>
                        <a:t>concernant la trithérapie combinée AMLA-BALA-CSI comparativement à un AMLA administré en monothérapie.</a:t>
                      </a:r>
                    </a:p>
                    <a:p>
                      <a:pPr algn="l" rtl="0">
                        <a:spcBef>
                          <a:spcPts val="300"/>
                        </a:spcBef>
                      </a:pPr>
                      <a:endParaRPr lang="en-US" sz="1400" b="1" i="1" dirty="0">
                        <a:effectLst/>
                        <a:latin typeface="+mn-lt"/>
                        <a:ea typeface="Times New Roman" panose="02020603050405020304" pitchFamily="18" charset="0"/>
                        <a:cs typeface="Times New Roman" panose="02020603050405020304" pitchFamily="18" charset="0"/>
                      </a:endParaRPr>
                    </a:p>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a:t>
                      </a:r>
                      <a:r>
                        <a:rPr lang="fr-CA" sz="1400" i="1">
                          <a:effectLst/>
                          <a:latin typeface="+mn-lt"/>
                          <a:ea typeface="Times New Roman" panose="02020603050405020304" pitchFamily="18" charset="0"/>
                          <a:cs typeface="Times New Roman" panose="02020603050405020304" pitchFamily="18" charset="0"/>
                        </a:rPr>
                        <a:t> concernant la trithérapie combinée AMLA-BALA-CSI comparativement à une thérapie combinée CSI-BALA.</a:t>
                      </a:r>
                    </a:p>
                    <a:p>
                      <a:pPr algn="l" rtl="0">
                        <a:spcBef>
                          <a:spcPts val="300"/>
                        </a:spcBef>
                      </a:pPr>
                      <a:endParaRPr lang="en-US" sz="1400" b="0" i="1" dirty="0">
                        <a:effectLst/>
                        <a:latin typeface="+mn-lt"/>
                        <a:ea typeface="Times New Roman" panose="02020603050405020304" pitchFamily="18" charset="0"/>
                        <a:cs typeface="Times New Roman" panose="02020603050405020304" pitchFamily="18" charset="0"/>
                      </a:endParaRPr>
                    </a:p>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a:t>
                      </a:r>
                      <a:r>
                        <a:rPr lang="fr-CA" sz="1400" i="1">
                          <a:effectLst/>
                          <a:latin typeface="+mn-lt"/>
                          <a:ea typeface="Times New Roman" panose="02020603050405020304" pitchFamily="18" charset="0"/>
                          <a:cs typeface="Times New Roman" panose="02020603050405020304" pitchFamily="18" charset="0"/>
                        </a:rPr>
                        <a:t> concernant la trithérapie combinée AMLA-BALA-CSI comparativement à une bithérapie AMLA-BALA.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46B4743C-2E49-B108-9698-82BDD6F1C6C3}"/>
              </a:ext>
            </a:extLst>
          </p:cNvPr>
          <p:cNvSpPr txBox="1"/>
          <p:nvPr>
            <p:custDataLst>
              <p:tags r:id="rId3"/>
            </p:custDataLst>
          </p:nvPr>
        </p:nvSpPr>
        <p:spPr>
          <a:xfrm>
            <a:off x="773429" y="5193385"/>
            <a:ext cx="10549255"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2504542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280E78A-C840-1BB2-16BF-D53F0354907D}"/>
              </a:ext>
            </a:extLst>
          </p:cNvPr>
          <p:cNvGraphicFramePr>
            <a:graphicFrameLocks noGrp="1"/>
          </p:cNvGraphicFramePr>
          <p:nvPr>
            <p:custDataLst>
              <p:tags r:id="rId1"/>
            </p:custDataLst>
            <p:extLst>
              <p:ext uri="{D42A27DB-BD31-4B8C-83A1-F6EECF244321}">
                <p14:modId xmlns:p14="http://schemas.microsoft.com/office/powerpoint/2010/main" val="3937590157"/>
              </p:ext>
            </p:extLst>
          </p:nvPr>
        </p:nvGraphicFramePr>
        <p:xfrm>
          <a:off x="378202" y="1618789"/>
          <a:ext cx="11435595" cy="3992372"/>
        </p:xfrm>
        <a:graphic>
          <a:graphicData uri="http://schemas.openxmlformats.org/drawingml/2006/table">
            <a:tbl>
              <a:tblPr firstRow="1" firstCol="1" bandRow="1"/>
              <a:tblGrid>
                <a:gridCol w="496133">
                  <a:extLst>
                    <a:ext uri="{9D8B030D-6E8A-4147-A177-3AD203B41FA5}">
                      <a16:colId xmlns:a16="http://schemas.microsoft.com/office/drawing/2014/main" val="2621424914"/>
                    </a:ext>
                  </a:extLst>
                </a:gridCol>
                <a:gridCol w="774700">
                  <a:extLst>
                    <a:ext uri="{9D8B030D-6E8A-4147-A177-3AD203B41FA5}">
                      <a16:colId xmlns:a16="http://schemas.microsoft.com/office/drawing/2014/main" val="2190258030"/>
                    </a:ext>
                  </a:extLst>
                </a:gridCol>
                <a:gridCol w="703262">
                  <a:extLst>
                    <a:ext uri="{9D8B030D-6E8A-4147-A177-3AD203B41FA5}">
                      <a16:colId xmlns:a16="http://schemas.microsoft.com/office/drawing/2014/main" val="3167691549"/>
                    </a:ext>
                  </a:extLst>
                </a:gridCol>
                <a:gridCol w="812800">
                  <a:extLst>
                    <a:ext uri="{9D8B030D-6E8A-4147-A177-3AD203B41FA5}">
                      <a16:colId xmlns:a16="http://schemas.microsoft.com/office/drawing/2014/main" val="2229621241"/>
                    </a:ext>
                  </a:extLst>
                </a:gridCol>
                <a:gridCol w="733425">
                  <a:extLst>
                    <a:ext uri="{9D8B030D-6E8A-4147-A177-3AD203B41FA5}">
                      <a16:colId xmlns:a16="http://schemas.microsoft.com/office/drawing/2014/main" val="1780214873"/>
                    </a:ext>
                  </a:extLst>
                </a:gridCol>
                <a:gridCol w="704850">
                  <a:extLst>
                    <a:ext uri="{9D8B030D-6E8A-4147-A177-3AD203B41FA5}">
                      <a16:colId xmlns:a16="http://schemas.microsoft.com/office/drawing/2014/main" val="1982685690"/>
                    </a:ext>
                  </a:extLst>
                </a:gridCol>
                <a:gridCol w="1800225">
                  <a:extLst>
                    <a:ext uri="{9D8B030D-6E8A-4147-A177-3AD203B41FA5}">
                      <a16:colId xmlns:a16="http://schemas.microsoft.com/office/drawing/2014/main" val="343789027"/>
                    </a:ext>
                  </a:extLst>
                </a:gridCol>
                <a:gridCol w="941388">
                  <a:extLst>
                    <a:ext uri="{9D8B030D-6E8A-4147-A177-3AD203B41FA5}">
                      <a16:colId xmlns:a16="http://schemas.microsoft.com/office/drawing/2014/main" val="1570653945"/>
                    </a:ext>
                  </a:extLst>
                </a:gridCol>
                <a:gridCol w="584200">
                  <a:extLst>
                    <a:ext uri="{9D8B030D-6E8A-4147-A177-3AD203B41FA5}">
                      <a16:colId xmlns:a16="http://schemas.microsoft.com/office/drawing/2014/main" val="2415096031"/>
                    </a:ext>
                  </a:extLst>
                </a:gridCol>
                <a:gridCol w="862012">
                  <a:extLst>
                    <a:ext uri="{9D8B030D-6E8A-4147-A177-3AD203B41FA5}">
                      <a16:colId xmlns:a16="http://schemas.microsoft.com/office/drawing/2014/main" val="3266725966"/>
                    </a:ext>
                  </a:extLst>
                </a:gridCol>
                <a:gridCol w="1685925">
                  <a:extLst>
                    <a:ext uri="{9D8B030D-6E8A-4147-A177-3AD203B41FA5}">
                      <a16:colId xmlns:a16="http://schemas.microsoft.com/office/drawing/2014/main" val="386118204"/>
                    </a:ext>
                  </a:extLst>
                </a:gridCol>
                <a:gridCol w="654050">
                  <a:extLst>
                    <a:ext uri="{9D8B030D-6E8A-4147-A177-3AD203B41FA5}">
                      <a16:colId xmlns:a16="http://schemas.microsoft.com/office/drawing/2014/main" val="2242181373"/>
                    </a:ext>
                  </a:extLst>
                </a:gridCol>
                <a:gridCol w="682625">
                  <a:extLst>
                    <a:ext uri="{9D8B030D-6E8A-4147-A177-3AD203B41FA5}">
                      <a16:colId xmlns:a16="http://schemas.microsoft.com/office/drawing/2014/main" val="2489654974"/>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122623480"/>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0497164"/>
                  </a:ext>
                </a:extLst>
              </a:tr>
              <a:tr h="21164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risque relatif</a:t>
                      </a:r>
                    </a:p>
                  </a:txBody>
                  <a:tcPr marL="63500" marR="63500" marT="47625" marB="6350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96045963"/>
                  </a:ext>
                </a:extLst>
              </a:tr>
              <a:tr h="4395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249/1559</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(16,0 %)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350/1 576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(22,2 %)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0,72</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(0,56 à 0,93)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62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98 de moins à 16 de moins)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358860"/>
                  </a:ext>
                </a:extLst>
              </a:tr>
              <a:tr h="21164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ratio des taux</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176544247"/>
                  </a:ext>
                </a:extLst>
              </a:tr>
              <a:tr h="4395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-/1682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-/1154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0,69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(0,54 à 0,88)</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971442"/>
                  </a:ext>
                </a:extLst>
              </a:tr>
              <a:tr h="21164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risque relatif</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34184316"/>
                  </a:ext>
                </a:extLst>
              </a:tr>
              <a:tr h="4395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c</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5/400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3/400</a:t>
                      </a:r>
                    </a:p>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(0,8 %)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1,67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(0,40 à 6,93)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5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5 de moins à 44 de plus)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898339"/>
                  </a:ext>
                </a:extLst>
              </a:tr>
              <a:tr h="21164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ratio des taux</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37967387"/>
                  </a:ext>
                </a:extLst>
              </a:tr>
              <a:tr h="4395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-/1395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-/863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0,56</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(0,42 à 0,75)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385737"/>
                  </a:ext>
                </a:extLst>
              </a:tr>
            </a:tbl>
          </a:graphicData>
        </a:graphic>
      </p:graphicFrame>
      <p:sp>
        <p:nvSpPr>
          <p:cNvPr id="4" name="TextBox 3">
            <a:extLst>
              <a:ext uri="{FF2B5EF4-FFF2-40B4-BE49-F238E27FC236}">
                <a16:creationId xmlns:a16="http://schemas.microsoft.com/office/drawing/2014/main" id="{684CC414-CFA0-1367-3CD0-9E57D45378B1}"/>
              </a:ext>
            </a:extLst>
          </p:cNvPr>
          <p:cNvSpPr txBox="1"/>
          <p:nvPr>
            <p:custDataLst>
              <p:tags r:id="rId2"/>
            </p:custDataLst>
          </p:nvPr>
        </p:nvSpPr>
        <p:spPr>
          <a:xfrm>
            <a:off x="378201" y="1311373"/>
            <a:ext cx="6641163" cy="276999"/>
          </a:xfrm>
          <a:prstGeom prst="rect">
            <a:avLst/>
          </a:prstGeom>
          <a:noFill/>
        </p:spPr>
        <p:txBody>
          <a:bodyPr wrap="square">
            <a:spAutoFit/>
          </a:bodyPr>
          <a:lstStyle/>
          <a:p>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 AMLA administré en monothérapie</a:t>
            </a:r>
          </a:p>
        </p:txBody>
      </p:sp>
      <p:sp>
        <p:nvSpPr>
          <p:cNvPr id="6" name="TextBox 5">
            <a:extLst>
              <a:ext uri="{FF2B5EF4-FFF2-40B4-BE49-F238E27FC236}">
                <a16:creationId xmlns:a16="http://schemas.microsoft.com/office/drawing/2014/main" id="{33723775-86B6-15C7-499E-ADAD3ED9F175}"/>
              </a:ext>
            </a:extLst>
          </p:cNvPr>
          <p:cNvSpPr txBox="1"/>
          <p:nvPr>
            <p:custDataLst>
              <p:tags r:id="rId3"/>
            </p:custDataLst>
          </p:nvPr>
        </p:nvSpPr>
        <p:spPr>
          <a:xfrm>
            <a:off x="378201" y="5784547"/>
            <a:ext cx="8295152" cy="188193"/>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Hétérogénéité significative, I2 &gt; 65 %; b. Six ECR ou moins ont déclaré ce résultat; c. Larges intervalles de confiance</a:t>
            </a:r>
          </a:p>
        </p:txBody>
      </p:sp>
    </p:spTree>
    <p:extLst>
      <p:ext uri="{BB962C8B-B14F-4D97-AF65-F5344CB8AC3E}">
        <p14:creationId xmlns:p14="http://schemas.microsoft.com/office/powerpoint/2010/main" val="26857293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Rectangle 2">
            <a:extLst>
              <a:ext uri="{FF2B5EF4-FFF2-40B4-BE49-F238E27FC236}">
                <a16:creationId xmlns:a16="http://schemas.microsoft.com/office/drawing/2014/main" id="{68726B7F-0E88-16E4-FB68-324FFECF5164}"/>
              </a:ext>
            </a:extLst>
          </p:cNvPr>
          <p:cNvSpPr>
            <a:spLocks noChangeArrowheads="1"/>
          </p:cNvSpPr>
          <p:nvPr>
            <p:custDataLst>
              <p:tags r:id="rId1"/>
            </p:custDataLst>
          </p:nvPr>
        </p:nvSpPr>
        <p:spPr bwMode="auto">
          <a:xfrm>
            <a:off x="75414" y="1223251"/>
            <a:ext cx="57597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trithérapie combinée AMLA-BALA-CSI comparativement à un AMLA administré en monothérapie</a:t>
            </a:r>
          </a:p>
        </p:txBody>
      </p:sp>
      <p:pic>
        <p:nvPicPr>
          <p:cNvPr id="32769" name="Picture 225" descr="Table&#10;&#10;Description automatically generated">
            <a:extLst>
              <a:ext uri="{FF2B5EF4-FFF2-40B4-BE49-F238E27FC236}">
                <a16:creationId xmlns:a16="http://schemas.microsoft.com/office/drawing/2014/main" id="{D307FDD8-413E-63ED-99D7-EB673B2541AF}"/>
              </a:ext>
            </a:extLst>
          </p:cNvPr>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75414" y="1682684"/>
            <a:ext cx="5949950" cy="1606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56323D-53FF-2D04-A26C-61246126AE4C}"/>
              </a:ext>
            </a:extLst>
          </p:cNvPr>
          <p:cNvSpPr>
            <a:spLocks noChangeArrowheads="1"/>
          </p:cNvSpPr>
          <p:nvPr>
            <p:custDataLst>
              <p:tags r:id="rId3"/>
            </p:custDataLst>
          </p:nvPr>
        </p:nvSpPr>
        <p:spPr bwMode="auto">
          <a:xfrm>
            <a:off x="75414" y="32892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5" name="Rectangle 5">
            <a:extLst>
              <a:ext uri="{FF2B5EF4-FFF2-40B4-BE49-F238E27FC236}">
                <a16:creationId xmlns:a16="http://schemas.microsoft.com/office/drawing/2014/main" id="{EA32901C-677B-8539-FF0D-CBD60BC1EC1D}"/>
              </a:ext>
            </a:extLst>
          </p:cNvPr>
          <p:cNvSpPr>
            <a:spLocks noChangeArrowheads="1"/>
          </p:cNvSpPr>
          <p:nvPr>
            <p:custDataLst>
              <p:tags r:id="rId4"/>
            </p:custDataLst>
          </p:nvPr>
        </p:nvSpPr>
        <p:spPr bwMode="auto">
          <a:xfrm>
            <a:off x="6108563" y="1204397"/>
            <a:ext cx="57597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ratio des taux, trithérapie combinée AMLA-BALA-CSI comparativement à un AMLA administré en monothérapie</a:t>
            </a:r>
          </a:p>
        </p:txBody>
      </p:sp>
      <p:pic>
        <p:nvPicPr>
          <p:cNvPr id="32772" name="Picture 226" descr="Text&#10;&#10;Description automatically generated">
            <a:extLst>
              <a:ext uri="{FF2B5EF4-FFF2-40B4-BE49-F238E27FC236}">
                <a16:creationId xmlns:a16="http://schemas.microsoft.com/office/drawing/2014/main" id="{8890B272-A2C0-8063-8E34-72770B1CF26B}"/>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6108563" y="1663830"/>
            <a:ext cx="5943600" cy="1492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6EA6F75A-6FF1-867F-28D8-D5E211C11A4B}"/>
              </a:ext>
            </a:extLst>
          </p:cNvPr>
          <p:cNvSpPr>
            <a:spLocks noChangeArrowheads="1"/>
          </p:cNvSpPr>
          <p:nvPr>
            <p:custDataLst>
              <p:tags r:id="rId6"/>
            </p:custDataLst>
          </p:nvPr>
        </p:nvSpPr>
        <p:spPr bwMode="auto">
          <a:xfrm>
            <a:off x="6551629" y="31749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Rectangle 8">
            <a:extLst>
              <a:ext uri="{FF2B5EF4-FFF2-40B4-BE49-F238E27FC236}">
                <a16:creationId xmlns:a16="http://schemas.microsoft.com/office/drawing/2014/main" id="{F16522DC-48FF-365B-2874-0B129F34A09F}"/>
              </a:ext>
            </a:extLst>
          </p:cNvPr>
          <p:cNvSpPr>
            <a:spLocks noChangeArrowheads="1"/>
          </p:cNvSpPr>
          <p:nvPr>
            <p:custDataLst>
              <p:tags r:id="rId7"/>
            </p:custDataLst>
          </p:nvPr>
        </p:nvSpPr>
        <p:spPr bwMode="auto">
          <a:xfrm>
            <a:off x="75415" y="3792600"/>
            <a:ext cx="57597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graves, risque relatif, trithérapie combinée AMLA-BALA-CSI comparativement à un AMLA administré en monothérapie</a:t>
            </a:r>
          </a:p>
        </p:txBody>
      </p:sp>
      <p:pic>
        <p:nvPicPr>
          <p:cNvPr id="32775" name="Picture 227" descr="Table&#10;&#10;Description automatically generated with medium confidence">
            <a:extLst>
              <a:ext uri="{FF2B5EF4-FFF2-40B4-BE49-F238E27FC236}">
                <a16:creationId xmlns:a16="http://schemas.microsoft.com/office/drawing/2014/main" id="{FE1300C0-B953-50CA-E45E-D3F1DF73EA5B}"/>
              </a:ext>
            </a:extLst>
          </p:cNvPr>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75414" y="4252033"/>
            <a:ext cx="5943600" cy="1047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1B2F35E-CB5D-C539-8FCF-D9472FE0F01E}"/>
              </a:ext>
            </a:extLst>
          </p:cNvPr>
          <p:cNvSpPr>
            <a:spLocks noChangeArrowheads="1"/>
          </p:cNvSpPr>
          <p:nvPr>
            <p:custDataLst>
              <p:tags r:id="rId9"/>
            </p:custDataLst>
          </p:nvPr>
        </p:nvSpPr>
        <p:spPr bwMode="auto">
          <a:xfrm>
            <a:off x="75414" y="52997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11">
            <a:extLst>
              <a:ext uri="{FF2B5EF4-FFF2-40B4-BE49-F238E27FC236}">
                <a16:creationId xmlns:a16="http://schemas.microsoft.com/office/drawing/2014/main" id="{7D9E80F8-80CC-6A40-1A3A-A91B6EC6352B}"/>
              </a:ext>
            </a:extLst>
          </p:cNvPr>
          <p:cNvSpPr>
            <a:spLocks noChangeArrowheads="1"/>
          </p:cNvSpPr>
          <p:nvPr>
            <p:custDataLst>
              <p:tags r:id="rId10"/>
            </p:custDataLst>
          </p:nvPr>
        </p:nvSpPr>
        <p:spPr bwMode="auto">
          <a:xfrm>
            <a:off x="6025365" y="3781133"/>
            <a:ext cx="56544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Taux d’exacerbations graves (ratio des taux), trithérapie combinée AMLA-BALA-CSI comparativement à un AMLA administré en monothérapie</a:t>
            </a:r>
          </a:p>
        </p:txBody>
      </p:sp>
      <p:pic>
        <p:nvPicPr>
          <p:cNvPr id="32778" name="Picture 228" descr="Table&#10;&#10;Description automatically generated">
            <a:extLst>
              <a:ext uri="{FF2B5EF4-FFF2-40B4-BE49-F238E27FC236}">
                <a16:creationId xmlns:a16="http://schemas.microsoft.com/office/drawing/2014/main" id="{11A42D3C-50D5-2118-C919-85C46F356680}"/>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6025364" y="4240566"/>
            <a:ext cx="5943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a:extLst>
              <a:ext uri="{FF2B5EF4-FFF2-40B4-BE49-F238E27FC236}">
                <a16:creationId xmlns:a16="http://schemas.microsoft.com/office/drawing/2014/main" id="{BD663DDD-F741-72C9-6D4A-E52F436CC8F6}"/>
              </a:ext>
            </a:extLst>
          </p:cNvPr>
          <p:cNvSpPr>
            <a:spLocks noChangeArrowheads="1"/>
          </p:cNvSpPr>
          <p:nvPr>
            <p:custDataLst>
              <p:tags r:id="rId12"/>
            </p:custDataLst>
          </p:nvPr>
        </p:nvSpPr>
        <p:spPr bwMode="auto">
          <a:xfrm>
            <a:off x="6025364" y="56215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25866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10">
            <a:extLst>
              <a:ext uri="{FF2B5EF4-FFF2-40B4-BE49-F238E27FC236}">
                <a16:creationId xmlns:a16="http://schemas.microsoft.com/office/drawing/2014/main" id="{783B4142-7AAC-4368-B49D-32ACA3CB5466}"/>
              </a:ext>
            </a:extLst>
          </p:cNvPr>
          <p:cNvSpPr txBox="1">
            <a:spLocks/>
          </p:cNvSpPr>
          <p:nvPr>
            <p:custDataLst>
              <p:tags r:id="rId1"/>
            </p:custDataLst>
          </p:nvPr>
        </p:nvSpPr>
        <p:spPr>
          <a:xfrm>
            <a:off x="865240" y="256800"/>
            <a:ext cx="6096000" cy="762000"/>
          </a:xfrm>
          <a:prstGeom prst="rect">
            <a:avLst/>
          </a:pr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1"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9pPr>
          </a:lstStyle>
          <a:p>
            <a:pPr>
              <a:defRPr/>
            </a:pPr>
            <a:r>
              <a:rPr lang="fr-CA" sz="2800">
                <a:solidFill>
                  <a:srgbClr val="000000"/>
                </a:solidFill>
                <a:latin typeface="Arial"/>
                <a:ea typeface="Arial"/>
                <a:cs typeface="Arial"/>
                <a:sym typeface="Arial"/>
              </a:rPr>
              <a:t>Spirométrie</a:t>
            </a:r>
          </a:p>
        </p:txBody>
      </p:sp>
      <p:sp>
        <p:nvSpPr>
          <p:cNvPr id="5" name="Rectangle 2">
            <a:extLst>
              <a:ext uri="{FF2B5EF4-FFF2-40B4-BE49-F238E27FC236}">
                <a16:creationId xmlns:a16="http://schemas.microsoft.com/office/drawing/2014/main" id="{6F16EBA9-1AA6-4D4B-8966-2B1AAAA855E8}"/>
              </a:ext>
            </a:extLst>
          </p:cNvPr>
          <p:cNvSpPr>
            <a:spLocks noGrp="1" noChangeArrowheads="1"/>
          </p:cNvSpPr>
          <p:nvPr>
            <p:ph type="title"/>
            <p:custDataLst>
              <p:tags r:id="rId2"/>
            </p:custDataLst>
          </p:nvPr>
        </p:nvSpPr>
        <p:spPr>
          <a:xfrm>
            <a:off x="1089211" y="1207803"/>
            <a:ext cx="10784541" cy="496310"/>
          </a:xfrm>
        </p:spPr>
        <p:txBody>
          <a:bodyPr/>
          <a:lstStyle/>
          <a:p>
            <a:pPr eaLnBrk="1" hangingPunct="1"/>
            <a:r>
              <a:rPr lang="fr-CA" sz="2000" i="0" cap="none">
                <a:solidFill>
                  <a:srgbClr val="000000"/>
                </a:solidFill>
                <a:effectLst/>
                <a:latin typeface="Arial"/>
              </a:rPr>
              <a:t>Classification selon le déficit de la fonction pulmonaire</a:t>
            </a:r>
          </a:p>
        </p:txBody>
      </p:sp>
      <p:sp>
        <p:nvSpPr>
          <p:cNvPr id="7" name="Rectangle 28">
            <a:extLst>
              <a:ext uri="{FF2B5EF4-FFF2-40B4-BE49-F238E27FC236}">
                <a16:creationId xmlns:a16="http://schemas.microsoft.com/office/drawing/2014/main" id="{B1CB512C-A998-44B3-B449-756313AD8226}"/>
              </a:ext>
            </a:extLst>
          </p:cNvPr>
          <p:cNvSpPr>
            <a:spLocks noChangeArrowheads="1"/>
          </p:cNvSpPr>
          <p:nvPr>
            <p:custDataLst>
              <p:tags r:id="rId3"/>
            </p:custDataLst>
          </p:nvPr>
        </p:nvSpPr>
        <p:spPr bwMode="auto">
          <a:xfrm>
            <a:off x="235772" y="6217151"/>
            <a:ext cx="7709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l">
              <a:buNone/>
            </a:pPr>
            <a:r>
              <a:rPr lang="fr-CA" sz="1200" b="0" i="0" u="none" strike="noStrike" baseline="0">
                <a:latin typeface="+mn-lt"/>
              </a:rPr>
              <a:t>Articles de presse de l’AJRCCM. Publiés le 1</a:t>
            </a:r>
            <a:r>
              <a:rPr lang="fr-CA" sz="1200" b="0" i="0" u="none" strike="noStrike" baseline="30000">
                <a:latin typeface="+mn-lt"/>
              </a:rPr>
              <a:t>er</a:t>
            </a:r>
            <a:r>
              <a:rPr lang="fr-CA" sz="1200" b="0" i="0" u="none" strike="noStrike" baseline="0">
                <a:latin typeface="+mn-lt"/>
              </a:rPr>
              <a:t> mars 2023 sous 10.1164/rccm.202301-0106PP. Copyright © 2023 American Thoracic Society</a:t>
            </a:r>
          </a:p>
        </p:txBody>
      </p:sp>
      <p:pic>
        <p:nvPicPr>
          <p:cNvPr id="9" name="Picture 8">
            <a:extLst>
              <a:ext uri="{FF2B5EF4-FFF2-40B4-BE49-F238E27FC236}">
                <a16:creationId xmlns:a16="http://schemas.microsoft.com/office/drawing/2014/main" id="{1533AF23-48D5-51B9-C8E4-48B31F2C1AE2}"/>
              </a:ext>
            </a:extLst>
          </p:cNvPr>
          <p:cNvPicPr>
            <a:picLocks noChangeAspect="1"/>
          </p:cNvPicPr>
          <p:nvPr>
            <p:custDataLst>
              <p:tags r:id="rId4"/>
            </p:custDataLst>
          </p:nvPr>
        </p:nvPicPr>
        <p:blipFill>
          <a:blip r:embed="rId6"/>
          <a:stretch>
            <a:fillRect/>
          </a:stretch>
        </p:blipFill>
        <p:spPr>
          <a:xfrm>
            <a:off x="1920240" y="1615440"/>
            <a:ext cx="7388914" cy="4170430"/>
          </a:xfrm>
          <a:prstGeom prst="rect">
            <a:avLst/>
          </a:prstGeom>
          <a:ln>
            <a:solidFill>
              <a:schemeClr val="accent6">
                <a:lumMod val="50000"/>
              </a:schemeClr>
            </a:solidFill>
          </a:ln>
        </p:spPr>
      </p:pic>
    </p:spTree>
    <p:extLst>
      <p:ext uri="{BB962C8B-B14F-4D97-AF65-F5344CB8AC3E}">
        <p14:creationId xmlns:p14="http://schemas.microsoft.com/office/powerpoint/2010/main" val="21545387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CFF65E-5A2B-B5C6-1C89-B43EB99CEFF9}"/>
              </a:ext>
            </a:extLst>
          </p:cNvPr>
          <p:cNvGraphicFramePr>
            <a:graphicFrameLocks noGrp="1"/>
          </p:cNvGraphicFramePr>
          <p:nvPr>
            <p:custDataLst>
              <p:tags r:id="rId1"/>
            </p:custDataLst>
            <p:extLst>
              <p:ext uri="{D42A27DB-BD31-4B8C-83A1-F6EECF244321}">
                <p14:modId xmlns:p14="http://schemas.microsoft.com/office/powerpoint/2010/main" val="3594135535"/>
              </p:ext>
            </p:extLst>
          </p:nvPr>
        </p:nvGraphicFramePr>
        <p:xfrm>
          <a:off x="558799" y="2062998"/>
          <a:ext cx="11206099" cy="2902839"/>
        </p:xfrm>
        <a:graphic>
          <a:graphicData uri="http://schemas.openxmlformats.org/drawingml/2006/table">
            <a:tbl>
              <a:tblPr firstRow="1" firstCol="1" bandRow="1"/>
              <a:tblGrid>
                <a:gridCol w="509524">
                  <a:extLst>
                    <a:ext uri="{9D8B030D-6E8A-4147-A177-3AD203B41FA5}">
                      <a16:colId xmlns:a16="http://schemas.microsoft.com/office/drawing/2014/main" val="2929163964"/>
                    </a:ext>
                  </a:extLst>
                </a:gridCol>
                <a:gridCol w="774700">
                  <a:extLst>
                    <a:ext uri="{9D8B030D-6E8A-4147-A177-3AD203B41FA5}">
                      <a16:colId xmlns:a16="http://schemas.microsoft.com/office/drawing/2014/main" val="2492841171"/>
                    </a:ext>
                  </a:extLst>
                </a:gridCol>
                <a:gridCol w="703262">
                  <a:extLst>
                    <a:ext uri="{9D8B030D-6E8A-4147-A177-3AD203B41FA5}">
                      <a16:colId xmlns:a16="http://schemas.microsoft.com/office/drawing/2014/main" val="834492157"/>
                    </a:ext>
                  </a:extLst>
                </a:gridCol>
                <a:gridCol w="812800">
                  <a:extLst>
                    <a:ext uri="{9D8B030D-6E8A-4147-A177-3AD203B41FA5}">
                      <a16:colId xmlns:a16="http://schemas.microsoft.com/office/drawing/2014/main" val="3477153867"/>
                    </a:ext>
                  </a:extLst>
                </a:gridCol>
                <a:gridCol w="733425">
                  <a:extLst>
                    <a:ext uri="{9D8B030D-6E8A-4147-A177-3AD203B41FA5}">
                      <a16:colId xmlns:a16="http://schemas.microsoft.com/office/drawing/2014/main" val="2136545367"/>
                    </a:ext>
                  </a:extLst>
                </a:gridCol>
                <a:gridCol w="704850">
                  <a:extLst>
                    <a:ext uri="{9D8B030D-6E8A-4147-A177-3AD203B41FA5}">
                      <a16:colId xmlns:a16="http://schemas.microsoft.com/office/drawing/2014/main" val="4267867585"/>
                    </a:ext>
                  </a:extLst>
                </a:gridCol>
                <a:gridCol w="1736725">
                  <a:extLst>
                    <a:ext uri="{9D8B030D-6E8A-4147-A177-3AD203B41FA5}">
                      <a16:colId xmlns:a16="http://schemas.microsoft.com/office/drawing/2014/main" val="1240848314"/>
                    </a:ext>
                  </a:extLst>
                </a:gridCol>
                <a:gridCol w="941388">
                  <a:extLst>
                    <a:ext uri="{9D8B030D-6E8A-4147-A177-3AD203B41FA5}">
                      <a16:colId xmlns:a16="http://schemas.microsoft.com/office/drawing/2014/main" val="1893212625"/>
                    </a:ext>
                  </a:extLst>
                </a:gridCol>
                <a:gridCol w="612775">
                  <a:extLst>
                    <a:ext uri="{9D8B030D-6E8A-4147-A177-3AD203B41FA5}">
                      <a16:colId xmlns:a16="http://schemas.microsoft.com/office/drawing/2014/main" val="647693254"/>
                    </a:ext>
                  </a:extLst>
                </a:gridCol>
                <a:gridCol w="798512">
                  <a:extLst>
                    <a:ext uri="{9D8B030D-6E8A-4147-A177-3AD203B41FA5}">
                      <a16:colId xmlns:a16="http://schemas.microsoft.com/office/drawing/2014/main" val="1127854587"/>
                    </a:ext>
                  </a:extLst>
                </a:gridCol>
                <a:gridCol w="1622425">
                  <a:extLst>
                    <a:ext uri="{9D8B030D-6E8A-4147-A177-3AD203B41FA5}">
                      <a16:colId xmlns:a16="http://schemas.microsoft.com/office/drawing/2014/main" val="1078956844"/>
                    </a:ext>
                  </a:extLst>
                </a:gridCol>
                <a:gridCol w="573088">
                  <a:extLst>
                    <a:ext uri="{9D8B030D-6E8A-4147-A177-3AD203B41FA5}">
                      <a16:colId xmlns:a16="http://schemas.microsoft.com/office/drawing/2014/main" val="3862020231"/>
                    </a:ext>
                  </a:extLst>
                </a:gridCol>
                <a:gridCol w="682625">
                  <a:extLst>
                    <a:ext uri="{9D8B030D-6E8A-4147-A177-3AD203B41FA5}">
                      <a16:colId xmlns:a16="http://schemas.microsoft.com/office/drawing/2014/main" val="1977527789"/>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179263692"/>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719603417"/>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et graves,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301857813"/>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634/12920</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(4,9 %)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636/9606</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(6,6 %)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(0,69 à 0,91)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14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21 de moins à 6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Élevée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945831"/>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ratio des taux</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43313434"/>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0,79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(0,70 à 0,90)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55922"/>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ratio des taux</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77494437"/>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0,87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(0,75 à 1,01)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457895"/>
                  </a:ext>
                </a:extLst>
              </a:tr>
            </a:tbl>
          </a:graphicData>
        </a:graphic>
      </p:graphicFrame>
      <p:sp>
        <p:nvSpPr>
          <p:cNvPr id="4" name="TextBox 3">
            <a:extLst>
              <a:ext uri="{FF2B5EF4-FFF2-40B4-BE49-F238E27FC236}">
                <a16:creationId xmlns:a16="http://schemas.microsoft.com/office/drawing/2014/main" id="{921D0DF6-5DBE-E2F0-DAA7-5D4F60E33CFA}"/>
              </a:ext>
            </a:extLst>
          </p:cNvPr>
          <p:cNvSpPr txBox="1"/>
          <p:nvPr>
            <p:custDataLst>
              <p:tags r:id="rId2"/>
            </p:custDataLst>
          </p:nvPr>
        </p:nvSpPr>
        <p:spPr>
          <a:xfrm>
            <a:off x="558799" y="5094656"/>
            <a:ext cx="6103854" cy="189411"/>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Cinq ECR ou moins ont déclaré ce résultat; b. Larges intervalles de confiance</a:t>
            </a:r>
          </a:p>
        </p:txBody>
      </p:sp>
      <p:sp>
        <p:nvSpPr>
          <p:cNvPr id="6" name="TextBox 5">
            <a:extLst>
              <a:ext uri="{FF2B5EF4-FFF2-40B4-BE49-F238E27FC236}">
                <a16:creationId xmlns:a16="http://schemas.microsoft.com/office/drawing/2014/main" id="{56EE4B5D-0EB2-446E-7298-B8A50FC318F1}"/>
              </a:ext>
            </a:extLst>
          </p:cNvPr>
          <p:cNvSpPr txBox="1"/>
          <p:nvPr>
            <p:custDataLst>
              <p:tags r:id="rId3"/>
            </p:custDataLst>
          </p:nvPr>
        </p:nvSpPr>
        <p:spPr>
          <a:xfrm>
            <a:off x="558799" y="1743198"/>
            <a:ext cx="6341622"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une thérapie combinée CSI-BALA </a:t>
            </a:r>
          </a:p>
        </p:txBody>
      </p:sp>
    </p:spTree>
    <p:extLst>
      <p:ext uri="{BB962C8B-B14F-4D97-AF65-F5344CB8AC3E}">
        <p14:creationId xmlns:p14="http://schemas.microsoft.com/office/powerpoint/2010/main" val="5819517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E81E5B0C-0F08-A817-C30E-1D3450F2FB0F}"/>
              </a:ext>
            </a:extLst>
          </p:cNvPr>
          <p:cNvSpPr>
            <a:spLocks noChangeArrowheads="1"/>
          </p:cNvSpPr>
          <p:nvPr>
            <p:custDataLst>
              <p:tags r:id="rId1"/>
            </p:custDataLst>
          </p:nvPr>
        </p:nvSpPr>
        <p:spPr bwMode="auto">
          <a:xfrm>
            <a:off x="45268" y="1194972"/>
            <a:ext cx="5827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trithérapie combinée AMLA-BALA-CSI comparativement à une thérapie combinée CSI-BALA</a:t>
            </a:r>
          </a:p>
        </p:txBody>
      </p:sp>
      <p:pic>
        <p:nvPicPr>
          <p:cNvPr id="30721" name="Picture 277" descr="Table&#10;&#10;Description automatically generated">
            <a:extLst>
              <a:ext uri="{FF2B5EF4-FFF2-40B4-BE49-F238E27FC236}">
                <a16:creationId xmlns:a16="http://schemas.microsoft.com/office/drawing/2014/main" id="{4C4DCF40-41DB-0861-9B9B-2715D42B8295}"/>
              </a:ext>
            </a:extLst>
          </p:cNvPr>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45268" y="1654405"/>
            <a:ext cx="5937250" cy="2654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63EEA74-BAE4-B7A5-9519-0039436F8135}"/>
              </a:ext>
            </a:extLst>
          </p:cNvPr>
          <p:cNvSpPr>
            <a:spLocks noChangeArrowheads="1"/>
          </p:cNvSpPr>
          <p:nvPr>
            <p:custDataLst>
              <p:tags r:id="rId3"/>
            </p:custDataLst>
          </p:nvPr>
        </p:nvSpPr>
        <p:spPr bwMode="auto">
          <a:xfrm>
            <a:off x="226243" y="43087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5">
            <a:extLst>
              <a:ext uri="{FF2B5EF4-FFF2-40B4-BE49-F238E27FC236}">
                <a16:creationId xmlns:a16="http://schemas.microsoft.com/office/drawing/2014/main" id="{020D85EF-DDAC-002D-7697-FC5909FF441E}"/>
              </a:ext>
            </a:extLst>
          </p:cNvPr>
          <p:cNvSpPr>
            <a:spLocks noChangeArrowheads="1"/>
          </p:cNvSpPr>
          <p:nvPr>
            <p:custDataLst>
              <p:tags r:id="rId4"/>
            </p:custDataLst>
          </p:nvPr>
        </p:nvSpPr>
        <p:spPr bwMode="auto">
          <a:xfrm>
            <a:off x="6065951" y="1185544"/>
            <a:ext cx="5827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ratio des taux, trithérapie combinée AMLA-BALA-CSI comparativement à une thérapie combinée CSI-BALA</a:t>
            </a:r>
          </a:p>
        </p:txBody>
      </p:sp>
      <p:pic>
        <p:nvPicPr>
          <p:cNvPr id="30724" name="Picture 205" descr="Table&#10;&#10;Description automatically generated with medium confidence">
            <a:extLst>
              <a:ext uri="{FF2B5EF4-FFF2-40B4-BE49-F238E27FC236}">
                <a16:creationId xmlns:a16="http://schemas.microsoft.com/office/drawing/2014/main" id="{BAE761FE-A1CA-A8D0-41E0-BA70AA6AE74F}"/>
              </a:ext>
            </a:extLst>
          </p:cNvPr>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065951" y="1644977"/>
            <a:ext cx="5943600" cy="129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1D11FBCF-8E0C-EB2C-3FE6-A9FCFFC6742E}"/>
              </a:ext>
            </a:extLst>
          </p:cNvPr>
          <p:cNvSpPr>
            <a:spLocks noChangeArrowheads="1"/>
          </p:cNvSpPr>
          <p:nvPr>
            <p:custDataLst>
              <p:tags r:id="rId6"/>
            </p:custDataLst>
          </p:nvPr>
        </p:nvSpPr>
        <p:spPr bwMode="auto">
          <a:xfrm>
            <a:off x="6265976" y="2940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8">
            <a:extLst>
              <a:ext uri="{FF2B5EF4-FFF2-40B4-BE49-F238E27FC236}">
                <a16:creationId xmlns:a16="http://schemas.microsoft.com/office/drawing/2014/main" id="{BB7BE12C-E4B9-80CB-37CB-42BF4ADD9D6B}"/>
              </a:ext>
            </a:extLst>
          </p:cNvPr>
          <p:cNvSpPr>
            <a:spLocks noChangeArrowheads="1"/>
          </p:cNvSpPr>
          <p:nvPr>
            <p:custDataLst>
              <p:tags r:id="rId7"/>
            </p:custDataLst>
          </p:nvPr>
        </p:nvSpPr>
        <p:spPr bwMode="auto">
          <a:xfrm>
            <a:off x="2095500" y="4278868"/>
            <a:ext cx="581358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Taux d’exacerbations graves, ratio des taux, trithérapie combinée AMLA-BALA-CSI comparativement à une thérapie combinée CSI-BALA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0727" name="Picture 207" descr="A picture containing text&#10;&#10;Description automatically generated">
            <a:extLst>
              <a:ext uri="{FF2B5EF4-FFF2-40B4-BE49-F238E27FC236}">
                <a16:creationId xmlns:a16="http://schemas.microsoft.com/office/drawing/2014/main" id="{690CA826-7A75-BA41-76F0-4C90DB4988CF}"/>
              </a:ext>
            </a:extLst>
          </p:cNvPr>
          <p:cNvPicPr>
            <a:picLocks noChangeAspect="1" noChangeArrowheads="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95500" y="4678834"/>
            <a:ext cx="5943600" cy="96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E195BEE7-FE14-7832-943B-4671CE3EE62E}"/>
              </a:ext>
            </a:extLst>
          </p:cNvPr>
          <p:cNvSpPr>
            <a:spLocks noChangeArrowheads="1"/>
          </p:cNvSpPr>
          <p:nvPr>
            <p:custDataLst>
              <p:tags r:id="rId9"/>
            </p:custDataLst>
          </p:nvPr>
        </p:nvSpPr>
        <p:spPr bwMode="auto">
          <a:xfrm>
            <a:off x="2095500" y="584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40523720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4888E1-FB59-C274-5747-45008E7672E4}"/>
              </a:ext>
            </a:extLst>
          </p:cNvPr>
          <p:cNvGraphicFramePr>
            <a:graphicFrameLocks noGrp="1"/>
          </p:cNvGraphicFramePr>
          <p:nvPr>
            <p:custDataLst>
              <p:tags r:id="rId1"/>
            </p:custDataLst>
            <p:extLst>
              <p:ext uri="{D42A27DB-BD31-4B8C-83A1-F6EECF244321}">
                <p14:modId xmlns:p14="http://schemas.microsoft.com/office/powerpoint/2010/main" val="2233174569"/>
              </p:ext>
            </p:extLst>
          </p:nvPr>
        </p:nvGraphicFramePr>
        <p:xfrm>
          <a:off x="521092" y="2049078"/>
          <a:ext cx="11330783" cy="3611372"/>
        </p:xfrm>
        <a:graphic>
          <a:graphicData uri="http://schemas.openxmlformats.org/drawingml/2006/table">
            <a:tbl>
              <a:tblPr firstRow="1" firstCol="1" bandRow="1"/>
              <a:tblGrid>
                <a:gridCol w="507208">
                  <a:extLst>
                    <a:ext uri="{9D8B030D-6E8A-4147-A177-3AD203B41FA5}">
                      <a16:colId xmlns:a16="http://schemas.microsoft.com/office/drawing/2014/main" val="1535884638"/>
                    </a:ext>
                  </a:extLst>
                </a:gridCol>
                <a:gridCol w="774700">
                  <a:extLst>
                    <a:ext uri="{9D8B030D-6E8A-4147-A177-3AD203B41FA5}">
                      <a16:colId xmlns:a16="http://schemas.microsoft.com/office/drawing/2014/main" val="3274824346"/>
                    </a:ext>
                  </a:extLst>
                </a:gridCol>
                <a:gridCol w="703262">
                  <a:extLst>
                    <a:ext uri="{9D8B030D-6E8A-4147-A177-3AD203B41FA5}">
                      <a16:colId xmlns:a16="http://schemas.microsoft.com/office/drawing/2014/main" val="843961834"/>
                    </a:ext>
                  </a:extLst>
                </a:gridCol>
                <a:gridCol w="812800">
                  <a:extLst>
                    <a:ext uri="{9D8B030D-6E8A-4147-A177-3AD203B41FA5}">
                      <a16:colId xmlns:a16="http://schemas.microsoft.com/office/drawing/2014/main" val="3578828564"/>
                    </a:ext>
                  </a:extLst>
                </a:gridCol>
                <a:gridCol w="733425">
                  <a:extLst>
                    <a:ext uri="{9D8B030D-6E8A-4147-A177-3AD203B41FA5}">
                      <a16:colId xmlns:a16="http://schemas.microsoft.com/office/drawing/2014/main" val="1136902100"/>
                    </a:ext>
                  </a:extLst>
                </a:gridCol>
                <a:gridCol w="704850">
                  <a:extLst>
                    <a:ext uri="{9D8B030D-6E8A-4147-A177-3AD203B41FA5}">
                      <a16:colId xmlns:a16="http://schemas.microsoft.com/office/drawing/2014/main" val="1575877995"/>
                    </a:ext>
                  </a:extLst>
                </a:gridCol>
                <a:gridCol w="1736725">
                  <a:extLst>
                    <a:ext uri="{9D8B030D-6E8A-4147-A177-3AD203B41FA5}">
                      <a16:colId xmlns:a16="http://schemas.microsoft.com/office/drawing/2014/main" val="2522035633"/>
                    </a:ext>
                  </a:extLst>
                </a:gridCol>
                <a:gridCol w="941388">
                  <a:extLst>
                    <a:ext uri="{9D8B030D-6E8A-4147-A177-3AD203B41FA5}">
                      <a16:colId xmlns:a16="http://schemas.microsoft.com/office/drawing/2014/main" val="1017232565"/>
                    </a:ext>
                  </a:extLst>
                </a:gridCol>
                <a:gridCol w="739775">
                  <a:extLst>
                    <a:ext uri="{9D8B030D-6E8A-4147-A177-3AD203B41FA5}">
                      <a16:colId xmlns:a16="http://schemas.microsoft.com/office/drawing/2014/main" val="2581551223"/>
                    </a:ext>
                  </a:extLst>
                </a:gridCol>
                <a:gridCol w="798512">
                  <a:extLst>
                    <a:ext uri="{9D8B030D-6E8A-4147-A177-3AD203B41FA5}">
                      <a16:colId xmlns:a16="http://schemas.microsoft.com/office/drawing/2014/main" val="2530694025"/>
                    </a:ext>
                  </a:extLst>
                </a:gridCol>
                <a:gridCol w="1622425">
                  <a:extLst>
                    <a:ext uri="{9D8B030D-6E8A-4147-A177-3AD203B41FA5}">
                      <a16:colId xmlns:a16="http://schemas.microsoft.com/office/drawing/2014/main" val="1683176565"/>
                    </a:ext>
                  </a:extLst>
                </a:gridCol>
                <a:gridCol w="573088">
                  <a:extLst>
                    <a:ext uri="{9D8B030D-6E8A-4147-A177-3AD203B41FA5}">
                      <a16:colId xmlns:a16="http://schemas.microsoft.com/office/drawing/2014/main" val="3812287561"/>
                    </a:ext>
                  </a:extLst>
                </a:gridCol>
                <a:gridCol w="682625">
                  <a:extLst>
                    <a:ext uri="{9D8B030D-6E8A-4147-A177-3AD203B41FA5}">
                      <a16:colId xmlns:a16="http://schemas.microsoft.com/office/drawing/2014/main" val="1297960101"/>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295179928"/>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871608283"/>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et graves,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532241803"/>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 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285/9193</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(3,1 %)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316/4962</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(6,4 %)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(0,66 à 0,94)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13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22 de moins à 4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32813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modérées à graves, ratio des taux</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400239858"/>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-/5060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-/2986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0,71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(0,59 à 0,86)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403518"/>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risque relatif</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334698877"/>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17/639</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(2,7 %)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33/625</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(5,3 %)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0,50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(0,28 à 0,90)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26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38 de moins à 5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582054"/>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graves, ratio des taux</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586823480"/>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-/5060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-/2994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Ratio des taux 0,68</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(0,59 à 0,78)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par 1 000 patient(s) par année</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 à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4827669"/>
                  </a:ext>
                </a:extLst>
              </a:tr>
            </a:tbl>
          </a:graphicData>
        </a:graphic>
      </p:graphicFrame>
      <p:sp>
        <p:nvSpPr>
          <p:cNvPr id="4" name="TextBox 3">
            <a:extLst>
              <a:ext uri="{FF2B5EF4-FFF2-40B4-BE49-F238E27FC236}">
                <a16:creationId xmlns:a16="http://schemas.microsoft.com/office/drawing/2014/main" id="{38EA9A49-D950-26D4-7751-DC572FC02DE7}"/>
              </a:ext>
            </a:extLst>
          </p:cNvPr>
          <p:cNvSpPr txBox="1"/>
          <p:nvPr>
            <p:custDataLst>
              <p:tags r:id="rId2"/>
            </p:custDataLst>
          </p:nvPr>
        </p:nvSpPr>
        <p:spPr>
          <a:xfrm>
            <a:off x="521092" y="1559090"/>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une bithérapie AMLA-BALA </a:t>
            </a:r>
          </a:p>
        </p:txBody>
      </p:sp>
      <p:sp>
        <p:nvSpPr>
          <p:cNvPr id="6" name="TextBox 5">
            <a:extLst>
              <a:ext uri="{FF2B5EF4-FFF2-40B4-BE49-F238E27FC236}">
                <a16:creationId xmlns:a16="http://schemas.microsoft.com/office/drawing/2014/main" id="{4C376862-0B93-D39F-F6AA-C68CBD13872D}"/>
              </a:ext>
            </a:extLst>
          </p:cNvPr>
          <p:cNvSpPr txBox="1"/>
          <p:nvPr>
            <p:custDataLst>
              <p:tags r:id="rId3"/>
            </p:custDataLst>
          </p:nvPr>
        </p:nvSpPr>
        <p:spPr>
          <a:xfrm>
            <a:off x="521092" y="5724193"/>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 :</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Quatre ECR ou moins ont déclaré ce résultat</a:t>
            </a:r>
          </a:p>
        </p:txBody>
      </p:sp>
    </p:spTree>
    <p:extLst>
      <p:ext uri="{BB962C8B-B14F-4D97-AF65-F5344CB8AC3E}">
        <p14:creationId xmlns:p14="http://schemas.microsoft.com/office/powerpoint/2010/main" val="14332741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8DE0935-D27C-1061-640B-ED5C8DA76E29}"/>
              </a:ext>
            </a:extLst>
          </p:cNvPr>
          <p:cNvSpPr>
            <a:spLocks noChangeArrowheads="1"/>
          </p:cNvSpPr>
          <p:nvPr>
            <p:custDataLst>
              <p:tags r:id="rId1"/>
            </p:custDataLst>
          </p:nvPr>
        </p:nvSpPr>
        <p:spPr bwMode="auto">
          <a:xfrm>
            <a:off x="1" y="1115367"/>
            <a:ext cx="5835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trithérapie combinée AMLA-BALA-CSI comparativement à une bithérapie AMLA-BALA</a:t>
            </a:r>
          </a:p>
        </p:txBody>
      </p:sp>
      <p:pic>
        <p:nvPicPr>
          <p:cNvPr id="28673" name="Picture 175" descr="Text, table&#10;&#10;Description automatically generated">
            <a:extLst>
              <a:ext uri="{FF2B5EF4-FFF2-40B4-BE49-F238E27FC236}">
                <a16:creationId xmlns:a16="http://schemas.microsoft.com/office/drawing/2014/main" id="{7834023C-317E-EB7F-2DCE-E9AE4093D44C}"/>
              </a:ext>
            </a:extLst>
          </p:cNvPr>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0" y="1574800"/>
            <a:ext cx="5937250" cy="185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E3182D4-4301-2E98-0445-09C1450E26C2}"/>
              </a:ext>
            </a:extLst>
          </p:cNvPr>
          <p:cNvSpPr>
            <a:spLocks noChangeArrowheads="1"/>
          </p:cNvSpPr>
          <p:nvPr>
            <p:custDataLst>
              <p:tags r:id="rId3"/>
            </p:custDataLst>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4" name="Rectangle 5">
            <a:extLst>
              <a:ext uri="{FF2B5EF4-FFF2-40B4-BE49-F238E27FC236}">
                <a16:creationId xmlns:a16="http://schemas.microsoft.com/office/drawing/2014/main" id="{E4AC7A50-C319-B4E8-0628-85E84106ACE7}"/>
              </a:ext>
            </a:extLst>
          </p:cNvPr>
          <p:cNvSpPr>
            <a:spLocks noChangeArrowheads="1"/>
          </p:cNvSpPr>
          <p:nvPr>
            <p:custDataLst>
              <p:tags r:id="rId4"/>
            </p:custDataLst>
          </p:nvPr>
        </p:nvSpPr>
        <p:spPr bwMode="auto">
          <a:xfrm>
            <a:off x="6023733" y="1105842"/>
            <a:ext cx="5740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ratio des taux, trithérapie combinée AMLA-BALA-CSI comparativement à une bithérapie AMLA-BALA</a:t>
            </a:r>
          </a:p>
        </p:txBody>
      </p:sp>
      <p:pic>
        <p:nvPicPr>
          <p:cNvPr id="28676" name="Picture 176" descr="Table&#10;&#10;Description automatically generated with medium confidence">
            <a:extLst>
              <a:ext uri="{FF2B5EF4-FFF2-40B4-BE49-F238E27FC236}">
                <a16:creationId xmlns:a16="http://schemas.microsoft.com/office/drawing/2014/main" id="{A211E3C3-865C-6201-21A7-9ABB60A25A61}"/>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6023732" y="1565275"/>
            <a:ext cx="5943600" cy="1276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F2C26E08-6716-4127-E8AE-897BE4F6B350}"/>
              </a:ext>
            </a:extLst>
          </p:cNvPr>
          <p:cNvSpPr>
            <a:spLocks noChangeArrowheads="1"/>
          </p:cNvSpPr>
          <p:nvPr>
            <p:custDataLst>
              <p:tags r:id="rId6"/>
            </p:custDataLst>
          </p:nvPr>
        </p:nvSpPr>
        <p:spPr bwMode="auto">
          <a:xfrm>
            <a:off x="5835192" y="284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6" name="Rectangle 8">
            <a:extLst>
              <a:ext uri="{FF2B5EF4-FFF2-40B4-BE49-F238E27FC236}">
                <a16:creationId xmlns:a16="http://schemas.microsoft.com/office/drawing/2014/main" id="{521EFBA3-2F2B-A609-6655-B7AF810D563D}"/>
              </a:ext>
            </a:extLst>
          </p:cNvPr>
          <p:cNvSpPr>
            <a:spLocks noChangeArrowheads="1"/>
          </p:cNvSpPr>
          <p:nvPr>
            <p:custDataLst>
              <p:tags r:id="rId7"/>
            </p:custDataLst>
          </p:nvPr>
        </p:nvSpPr>
        <p:spPr bwMode="auto">
          <a:xfrm>
            <a:off x="0" y="4014142"/>
            <a:ext cx="56655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139 : Exacerbations graves, risque relatif, trithérapie combinée AMLA-BALA-CSI comparativement à une bithérapie AMLA-BALA</a:t>
            </a:r>
          </a:p>
        </p:txBody>
      </p:sp>
      <p:pic>
        <p:nvPicPr>
          <p:cNvPr id="28679" name="Picture 177" descr="Table&#10;&#10;Description automatically generated with low confidence">
            <a:extLst>
              <a:ext uri="{FF2B5EF4-FFF2-40B4-BE49-F238E27FC236}">
                <a16:creationId xmlns:a16="http://schemas.microsoft.com/office/drawing/2014/main" id="{A8025EDE-6F4D-3F28-E2D6-36D36941A8B5}"/>
              </a:ext>
            </a:extLst>
          </p:cNvPr>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0" y="4473575"/>
            <a:ext cx="59436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7C62013D-590B-25CC-053D-A3EF9670E8AB}"/>
              </a:ext>
            </a:extLst>
          </p:cNvPr>
          <p:cNvSpPr>
            <a:spLocks noChangeArrowheads="1"/>
          </p:cNvSpPr>
          <p:nvPr>
            <p:custDataLst>
              <p:tags r:id="rId9"/>
            </p:custDataLst>
          </p:nvPr>
        </p:nvSpPr>
        <p:spPr bwMode="auto">
          <a:xfrm>
            <a:off x="0" y="5464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8" name="Rectangle 11">
            <a:extLst>
              <a:ext uri="{FF2B5EF4-FFF2-40B4-BE49-F238E27FC236}">
                <a16:creationId xmlns:a16="http://schemas.microsoft.com/office/drawing/2014/main" id="{E0497825-2BF8-1EE5-423C-FD3BC7FFDE75}"/>
              </a:ext>
            </a:extLst>
          </p:cNvPr>
          <p:cNvSpPr>
            <a:spLocks noChangeArrowheads="1"/>
          </p:cNvSpPr>
          <p:nvPr>
            <p:custDataLst>
              <p:tags r:id="rId10"/>
            </p:custDataLst>
          </p:nvPr>
        </p:nvSpPr>
        <p:spPr bwMode="auto">
          <a:xfrm>
            <a:off x="5993812" y="3997067"/>
            <a:ext cx="5591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Taux d’exacerbations graves, ratio des taux, trithérapie combinée AMLA-BALA-CSI comparativement à une bithérapie AMLA-BALA</a:t>
            </a:r>
          </a:p>
        </p:txBody>
      </p:sp>
      <p:pic>
        <p:nvPicPr>
          <p:cNvPr id="28682" name="Picture 178" descr="A picture containing table&#10;&#10;Description automatically generated">
            <a:extLst>
              <a:ext uri="{FF2B5EF4-FFF2-40B4-BE49-F238E27FC236}">
                <a16:creationId xmlns:a16="http://schemas.microsoft.com/office/drawing/2014/main" id="{F3073E8A-9385-A1F5-FC1E-311B44CC0451}"/>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5993812" y="4456500"/>
            <a:ext cx="5943600" cy="1193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A345421A-3BC9-F945-31EF-32DEE5143785}"/>
              </a:ext>
            </a:extLst>
          </p:cNvPr>
          <p:cNvSpPr>
            <a:spLocks noChangeArrowheads="1"/>
          </p:cNvSpPr>
          <p:nvPr>
            <p:custDataLst>
              <p:tags r:id="rId12"/>
            </p:custDataLst>
          </p:nvPr>
        </p:nvSpPr>
        <p:spPr bwMode="auto">
          <a:xfrm>
            <a:off x="5937250" y="5650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999772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Prévenir l’EAMPOC</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59587"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P.2.C.   Chez les personnes ayant une MPOC stable, à risque élevé d’exacerbations*, qui présentent un fardeau des symptômes modéré à élevé ou une atteinte de l’état de santé (CAT ≥ 10, mMRC ≥ 2) et une fonction pulmonaire déficiente (VEMS &lt; 80 % prédit), nous ne suggérons pas de dégresser d’une trithérapie combinée AMLA-BALA-CSI vers une bithérapie AMLA-BALA.</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a:t>
                      </a:r>
                      <a:r>
                        <a:rPr lang="fr-CA" sz="1400" b="1" i="0" strike="noStrike" cap="none">
                          <a:solidFill>
                            <a:schemeClr val="tx1"/>
                          </a:solidFill>
                          <a:effectLst/>
                          <a:latin typeface="+mn-lt"/>
                          <a:ea typeface="+mn-ea"/>
                          <a:cs typeface="+mn-cs"/>
                          <a:sym typeface="Arial"/>
                        </a:rPr>
                        <a:t>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Le retrait des CSI peut aggraver l’état de santé et réduire la fonction pulmonaire.  Le retrait des CSI peut également être associé à un risque accru d’EAMPOC modérée à grave, en particulier chez les patients ayant un taux d’éosinophiles dans le sang ≥300 cellules/µL.</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Faible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Faible certitude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C3F2172F-B189-33B2-72A8-6F221A753C9D}"/>
              </a:ext>
            </a:extLst>
          </p:cNvPr>
          <p:cNvSpPr txBox="1"/>
          <p:nvPr>
            <p:custDataLst>
              <p:tags r:id="rId3"/>
            </p:custDataLst>
          </p:nvPr>
        </p:nvSpPr>
        <p:spPr>
          <a:xfrm>
            <a:off x="869314" y="5193385"/>
            <a:ext cx="10453369"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5401846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3E277B-1BD1-AC9B-0016-C17CD6C040E2}"/>
              </a:ext>
            </a:extLst>
          </p:cNvPr>
          <p:cNvGraphicFramePr>
            <a:graphicFrameLocks noGrp="1"/>
          </p:cNvGraphicFramePr>
          <p:nvPr>
            <p:custDataLst>
              <p:tags r:id="rId1"/>
            </p:custDataLst>
            <p:extLst>
              <p:ext uri="{D42A27DB-BD31-4B8C-83A1-F6EECF244321}">
                <p14:modId xmlns:p14="http://schemas.microsoft.com/office/powerpoint/2010/main" val="841686393"/>
              </p:ext>
            </p:extLst>
          </p:nvPr>
        </p:nvGraphicFramePr>
        <p:xfrm>
          <a:off x="269188" y="1390790"/>
          <a:ext cx="11415244" cy="2649474"/>
        </p:xfrm>
        <a:graphic>
          <a:graphicData uri="http://schemas.openxmlformats.org/drawingml/2006/table">
            <a:tbl>
              <a:tblPr firstRow="1" firstCol="1" bandRow="1"/>
              <a:tblGrid>
                <a:gridCol w="494017">
                  <a:extLst>
                    <a:ext uri="{9D8B030D-6E8A-4147-A177-3AD203B41FA5}">
                      <a16:colId xmlns:a16="http://schemas.microsoft.com/office/drawing/2014/main" val="2754069065"/>
                    </a:ext>
                  </a:extLst>
                </a:gridCol>
                <a:gridCol w="774700">
                  <a:extLst>
                    <a:ext uri="{9D8B030D-6E8A-4147-A177-3AD203B41FA5}">
                      <a16:colId xmlns:a16="http://schemas.microsoft.com/office/drawing/2014/main" val="1827015843"/>
                    </a:ext>
                  </a:extLst>
                </a:gridCol>
                <a:gridCol w="703262">
                  <a:extLst>
                    <a:ext uri="{9D8B030D-6E8A-4147-A177-3AD203B41FA5}">
                      <a16:colId xmlns:a16="http://schemas.microsoft.com/office/drawing/2014/main" val="4267463977"/>
                    </a:ext>
                  </a:extLst>
                </a:gridCol>
                <a:gridCol w="812800">
                  <a:extLst>
                    <a:ext uri="{9D8B030D-6E8A-4147-A177-3AD203B41FA5}">
                      <a16:colId xmlns:a16="http://schemas.microsoft.com/office/drawing/2014/main" val="380497108"/>
                    </a:ext>
                  </a:extLst>
                </a:gridCol>
                <a:gridCol w="733425">
                  <a:extLst>
                    <a:ext uri="{9D8B030D-6E8A-4147-A177-3AD203B41FA5}">
                      <a16:colId xmlns:a16="http://schemas.microsoft.com/office/drawing/2014/main" val="2258293888"/>
                    </a:ext>
                  </a:extLst>
                </a:gridCol>
                <a:gridCol w="704850">
                  <a:extLst>
                    <a:ext uri="{9D8B030D-6E8A-4147-A177-3AD203B41FA5}">
                      <a16:colId xmlns:a16="http://schemas.microsoft.com/office/drawing/2014/main" val="3028856190"/>
                    </a:ext>
                  </a:extLst>
                </a:gridCol>
                <a:gridCol w="1800225">
                  <a:extLst>
                    <a:ext uri="{9D8B030D-6E8A-4147-A177-3AD203B41FA5}">
                      <a16:colId xmlns:a16="http://schemas.microsoft.com/office/drawing/2014/main" val="3171680164"/>
                    </a:ext>
                  </a:extLst>
                </a:gridCol>
                <a:gridCol w="804862">
                  <a:extLst>
                    <a:ext uri="{9D8B030D-6E8A-4147-A177-3AD203B41FA5}">
                      <a16:colId xmlns:a16="http://schemas.microsoft.com/office/drawing/2014/main" val="4179463876"/>
                    </a:ext>
                  </a:extLst>
                </a:gridCol>
                <a:gridCol w="958850">
                  <a:extLst>
                    <a:ext uri="{9D8B030D-6E8A-4147-A177-3AD203B41FA5}">
                      <a16:colId xmlns:a16="http://schemas.microsoft.com/office/drawing/2014/main" val="3475415180"/>
                    </a:ext>
                  </a:extLst>
                </a:gridCol>
                <a:gridCol w="768350">
                  <a:extLst>
                    <a:ext uri="{9D8B030D-6E8A-4147-A177-3AD203B41FA5}">
                      <a16:colId xmlns:a16="http://schemas.microsoft.com/office/drawing/2014/main" val="588570353"/>
                    </a:ext>
                  </a:extLst>
                </a:gridCol>
                <a:gridCol w="1379538">
                  <a:extLst>
                    <a:ext uri="{9D8B030D-6E8A-4147-A177-3AD203B41FA5}">
                      <a16:colId xmlns:a16="http://schemas.microsoft.com/office/drawing/2014/main" val="2911377680"/>
                    </a:ext>
                  </a:extLst>
                </a:gridCol>
                <a:gridCol w="654050">
                  <a:extLst>
                    <a:ext uri="{9D8B030D-6E8A-4147-A177-3AD203B41FA5}">
                      <a16:colId xmlns:a16="http://schemas.microsoft.com/office/drawing/2014/main" val="124133679"/>
                    </a:ext>
                  </a:extLst>
                </a:gridCol>
                <a:gridCol w="826315">
                  <a:extLst>
                    <a:ext uri="{9D8B030D-6E8A-4147-A177-3AD203B41FA5}">
                      <a16:colId xmlns:a16="http://schemas.microsoft.com/office/drawing/2014/main" val="402164228"/>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128254802"/>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Dégression vers </a:t>
                      </a:r>
                    </a:p>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Aucune dégression de </a:t>
                      </a:r>
                    </a:p>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78601888"/>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modérés à graves, risque relatif</a:t>
                      </a:r>
                    </a:p>
                  </a:txBody>
                  <a:tcPr marL="63500" marR="63500" marT="47625" marB="6350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49293431"/>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137/527</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(26,0 %)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126/526</a:t>
                      </a:r>
                    </a:p>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(24,0 %)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1,09</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(0,88 à 1,34)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22 de plus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29 de moins à 81 de plus)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1110102"/>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 modérée ou grave, rapport de risques instantanés</a:t>
                      </a:r>
                    </a:p>
                  </a:txBody>
                  <a:tcPr marL="63500" marR="63500" marT="47625" marB="635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393817005"/>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HR 1,06</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(0,94 à 1,19)</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dirty="0">
                          <a:effectLst/>
                          <a:latin typeface="Arial Narrow" panose="020B0606020202030204" pitchFamily="34" charset="0"/>
                          <a:ea typeface="Times New Roman" panose="02020603050405020304" pitchFamily="18" charset="0"/>
                          <a:cs typeface="Times New Roman" panose="02020603050405020304" pitchFamily="18" charset="0"/>
                        </a:rPr>
                        <a:t>1 de moins pour 1</a:t>
                      </a: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dirty="0">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(de 1 de moins à 1 de moins)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753990"/>
                  </a:ext>
                </a:extLst>
              </a:tr>
            </a:tbl>
          </a:graphicData>
        </a:graphic>
      </p:graphicFrame>
      <p:sp>
        <p:nvSpPr>
          <p:cNvPr id="4" name="TextBox 3">
            <a:extLst>
              <a:ext uri="{FF2B5EF4-FFF2-40B4-BE49-F238E27FC236}">
                <a16:creationId xmlns:a16="http://schemas.microsoft.com/office/drawing/2014/main" id="{FAE2FB64-E00C-9377-45BC-363200904F5D}"/>
              </a:ext>
            </a:extLst>
          </p:cNvPr>
          <p:cNvSpPr txBox="1"/>
          <p:nvPr>
            <p:custDataLst>
              <p:tags r:id="rId2"/>
            </p:custDataLst>
          </p:nvPr>
        </p:nvSpPr>
        <p:spPr>
          <a:xfrm>
            <a:off x="193772" y="4162431"/>
            <a:ext cx="8318216" cy="188193"/>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a:t>
            </a:r>
            <a:r>
              <a:rPr lang="fr-CA" sz="1000" dirty="0">
                <a:solidFill>
                  <a:srgbClr val="000000"/>
                </a:solidFill>
                <a:effectLst/>
                <a:latin typeface="Arial Narrow" panose="020B0606020202030204" pitchFamily="34" charset="0"/>
                <a:ea typeface="Times New Roman" panose="02020603050405020304" pitchFamily="18" charset="0"/>
              </a:rPr>
              <a:t> :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RRI</a:t>
            </a:r>
            <a:r>
              <a:rPr lang="fr-CA" sz="1000" dirty="0">
                <a:solidFill>
                  <a:srgbClr val="000000"/>
                </a:solidFill>
                <a:effectLst/>
                <a:latin typeface="Arial Narrow" panose="020B0606020202030204" pitchFamily="34" charset="0"/>
                <a:ea typeface="Times New Roman" panose="02020603050405020304" pitchFamily="18" charset="0"/>
              </a:rPr>
              <a:t> : rapport de risques instantanés; </a:t>
            </a:r>
            <a:r>
              <a:rPr lang="fr-CA" sz="1000" b="1" dirty="0">
                <a:solidFill>
                  <a:srgbClr val="000000"/>
                </a:solidFill>
                <a:effectLst/>
                <a:latin typeface="Arial Narrow" panose="020B0606020202030204" pitchFamily="34" charset="0"/>
                <a:ea typeface="Times New Roman" panose="02020603050405020304" pitchFamily="18" charset="0"/>
              </a:rPr>
              <a:t>RR</a:t>
            </a:r>
            <a:r>
              <a:rPr lang="fr-CA" sz="1000" dirty="0">
                <a:solidFill>
                  <a:srgbClr val="000000"/>
                </a:solidFill>
                <a:effectLst/>
                <a:latin typeface="Arial Narrow" panose="020B0606020202030204" pitchFamily="34" charset="0"/>
                <a:ea typeface="Times New Roman" panose="02020603050405020304" pitchFamily="18" charset="0"/>
              </a:rPr>
              <a:t> : risque relatif;; a. Larges intervalles de confiance; b. Deux ECR ou moins ont appuyé ce résultat</a:t>
            </a:r>
          </a:p>
        </p:txBody>
      </p:sp>
      <p:sp>
        <p:nvSpPr>
          <p:cNvPr id="6" name="TextBox 5">
            <a:extLst>
              <a:ext uri="{FF2B5EF4-FFF2-40B4-BE49-F238E27FC236}">
                <a16:creationId xmlns:a16="http://schemas.microsoft.com/office/drawing/2014/main" id="{3C352595-F14C-94A4-F681-70CAB4C2920A}"/>
              </a:ext>
            </a:extLst>
          </p:cNvPr>
          <p:cNvSpPr txBox="1"/>
          <p:nvPr>
            <p:custDataLst>
              <p:tags r:id="rId3"/>
            </p:custDataLst>
          </p:nvPr>
        </p:nvSpPr>
        <p:spPr>
          <a:xfrm>
            <a:off x="269186" y="1145845"/>
            <a:ext cx="8821025" cy="276999"/>
          </a:xfrm>
          <a:prstGeom prst="rect">
            <a:avLst/>
          </a:prstGeom>
          <a:noFill/>
        </p:spPr>
        <p:txBody>
          <a:bodyPr wrap="square">
            <a:spAutoFit/>
          </a:bodyPr>
          <a:lstStyle/>
          <a:p>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Dégression vers une bithérapie AMLA-BALA comparativement à aucune régression de la trithérapie combinée AMLA-BALA-CSI </a:t>
            </a:r>
          </a:p>
        </p:txBody>
      </p:sp>
      <p:sp>
        <p:nvSpPr>
          <p:cNvPr id="7" name="Rectangle 2">
            <a:extLst>
              <a:ext uri="{FF2B5EF4-FFF2-40B4-BE49-F238E27FC236}">
                <a16:creationId xmlns:a16="http://schemas.microsoft.com/office/drawing/2014/main" id="{B840158B-0D77-E212-5D48-646104470B43}"/>
              </a:ext>
            </a:extLst>
          </p:cNvPr>
          <p:cNvSpPr>
            <a:spLocks noChangeArrowheads="1"/>
          </p:cNvSpPr>
          <p:nvPr>
            <p:custDataLst>
              <p:tags r:id="rId4"/>
            </p:custDataLst>
          </p:nvPr>
        </p:nvSpPr>
        <p:spPr bwMode="auto">
          <a:xfrm>
            <a:off x="118357" y="4352369"/>
            <a:ext cx="58673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dégression vers une bithérapie AMLA-BALA</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comparativement à aucune dégression de la trithérapie combinée AMLA-BALA-CSI</a:t>
            </a:r>
          </a:p>
        </p:txBody>
      </p:sp>
      <p:pic>
        <p:nvPicPr>
          <p:cNvPr id="22529" name="Picture 238" descr="Graphical user interface, application&#10;&#10;Description automatically generated with medium confidence">
            <a:extLst>
              <a:ext uri="{FF2B5EF4-FFF2-40B4-BE49-F238E27FC236}">
                <a16:creationId xmlns:a16="http://schemas.microsoft.com/office/drawing/2014/main" id="{FFD3B102-C472-56E1-4135-1D5B295D2316}"/>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118357" y="4868952"/>
            <a:ext cx="5943600" cy="755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B94697A0-0256-4B8E-FBE1-1AEA51F5899D}"/>
              </a:ext>
            </a:extLst>
          </p:cNvPr>
          <p:cNvSpPr>
            <a:spLocks noChangeArrowheads="1"/>
          </p:cNvSpPr>
          <p:nvPr>
            <p:custDataLst>
              <p:tags r:id="rId6"/>
            </p:custDataLst>
          </p:nvPr>
        </p:nvSpPr>
        <p:spPr bwMode="auto">
          <a:xfrm>
            <a:off x="193773" y="53323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5">
            <a:extLst>
              <a:ext uri="{FF2B5EF4-FFF2-40B4-BE49-F238E27FC236}">
                <a16:creationId xmlns:a16="http://schemas.microsoft.com/office/drawing/2014/main" id="{187CCB91-9D44-1312-D249-3950C1349F5A}"/>
              </a:ext>
            </a:extLst>
          </p:cNvPr>
          <p:cNvSpPr>
            <a:spLocks noChangeArrowheads="1"/>
          </p:cNvSpPr>
          <p:nvPr>
            <p:custDataLst>
              <p:tags r:id="rId7"/>
            </p:custDataLst>
          </p:nvPr>
        </p:nvSpPr>
        <p:spPr bwMode="auto">
          <a:xfrm>
            <a:off x="6015749" y="4360117"/>
            <a:ext cx="62279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rapport de risques instantanés, dégression vers une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bithérapie AMLA-BALA comparativement à </a:t>
            </a:r>
            <a:r>
              <a:rPr lang="fr-CA" sz="1200" dirty="0">
                <a:solidFill>
                  <a:schemeClr val="tx1"/>
                </a:solidFill>
                <a:latin typeface="Arial Narrow" panose="020B0606020202030204" pitchFamily="34" charset="0"/>
                <a:ea typeface="Calibri" panose="020F0502020204030204" pitchFamily="34" charset="0"/>
                <a:cs typeface="Calibri" panose="020F0502020204030204" pitchFamily="34" charset="0"/>
              </a:rPr>
              <a:t>aucune dégression de la </a:t>
            </a: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trithérapie combinée AMLA-BALA-CSI</a:t>
            </a:r>
          </a:p>
        </p:txBody>
      </p:sp>
      <p:pic>
        <p:nvPicPr>
          <p:cNvPr id="22532" name="Picture 239" descr="A picture containing text&#10;&#10;Description automatically generated">
            <a:extLst>
              <a:ext uri="{FF2B5EF4-FFF2-40B4-BE49-F238E27FC236}">
                <a16:creationId xmlns:a16="http://schemas.microsoft.com/office/drawing/2014/main" id="{618EB50F-95C3-D0F3-23A3-59CF2DB53F79}"/>
              </a:ext>
            </a:extLst>
          </p:cNvPr>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6190560" y="4819550"/>
            <a:ext cx="5943600" cy="83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306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Prévenir l’EAMPOC</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413667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P.2.D.   Chez les personnes ayant une MPOC stable, à risque élevé d’exacerbations*, qui présentent un fardeau des symptômes modéré à élevé ou une atteinte de l’état de santé (CAT ≥ 10, mMRC ≥ 2) et une fonction pulmonaire déficiente (VEMS &lt; 80 % prédit) et qui continuent de vivre des exacerbations (modérées ou graves) malgré une trithérapie combinée AMLA-BALA-CSI, nous recommandons l’ajout d’un traitement d’entretien par macrolides.</a:t>
                      </a:r>
                    </a:p>
                    <a:p>
                      <a:r>
                        <a:rPr lang="fr-CA" sz="1400" b="1"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Les avantages du traitement d’entretien par macrolides étudiés sur une période d’un an devraient être évalués par rapport aux risques de résistance microbienne, de perte auditive et d’arythmie cardiaque en lien avec l’allongement de l’intervalle QT ou des interactions médicamenteuses.
</a:t>
                      </a:r>
                      <a:br>
                        <a:rPr lang="fr-CA" sz="1400" b="0" i="0" u="none" strike="noStrike" cap="none">
                          <a:solidFill>
                            <a:schemeClr val="tx1"/>
                          </a:solidFill>
                          <a:effectLst/>
                          <a:latin typeface="+mn-lt"/>
                          <a:ea typeface="+mn-ea"/>
                          <a:cs typeface="+mn-cs"/>
                          <a:sym typeface="Arial"/>
                        </a:rPr>
                      </a:br>
                      <a:endParaRPr lang="fr-CA" sz="1400" b="0" i="0" u="none" strike="noStrike" cap="none">
                        <a:solidFill>
                          <a:schemeClr val="tx1"/>
                        </a:solidFill>
                        <a:effectLst/>
                        <a:latin typeface="+mn-lt"/>
                        <a:ea typeface="+mn-ea"/>
                        <a:cs typeface="+mn-cs"/>
                        <a:sym typeface="Arial"/>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855DB7D0-5C7B-8316-0571-69D4E976BB4F}"/>
              </a:ext>
            </a:extLst>
          </p:cNvPr>
          <p:cNvSpPr txBox="1"/>
          <p:nvPr>
            <p:custDataLst>
              <p:tags r:id="rId3"/>
            </p:custDataLst>
          </p:nvPr>
        </p:nvSpPr>
        <p:spPr>
          <a:xfrm>
            <a:off x="869315" y="5116965"/>
            <a:ext cx="10453370"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25913042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1DA7248-9AED-5F74-E300-19926EB38831}"/>
              </a:ext>
            </a:extLst>
          </p:cNvPr>
          <p:cNvGraphicFramePr>
            <a:graphicFrameLocks noGrp="1"/>
          </p:cNvGraphicFramePr>
          <p:nvPr>
            <p:custDataLst>
              <p:tags r:id="rId1"/>
            </p:custDataLst>
          </p:nvPr>
        </p:nvGraphicFramePr>
        <p:xfrm>
          <a:off x="486003" y="2026302"/>
          <a:ext cx="10096498" cy="1424305"/>
        </p:xfrm>
        <a:graphic>
          <a:graphicData uri="http://schemas.openxmlformats.org/drawingml/2006/table">
            <a:tbl>
              <a:tblPr firstRow="1" firstCol="1" bandRow="1"/>
              <a:tblGrid>
                <a:gridCol w="665162">
                  <a:extLst>
                    <a:ext uri="{9D8B030D-6E8A-4147-A177-3AD203B41FA5}">
                      <a16:colId xmlns:a16="http://schemas.microsoft.com/office/drawing/2014/main" val="3355185146"/>
                    </a:ext>
                  </a:extLst>
                </a:gridCol>
                <a:gridCol w="774700">
                  <a:extLst>
                    <a:ext uri="{9D8B030D-6E8A-4147-A177-3AD203B41FA5}">
                      <a16:colId xmlns:a16="http://schemas.microsoft.com/office/drawing/2014/main" val="1812568618"/>
                    </a:ext>
                  </a:extLst>
                </a:gridCol>
                <a:gridCol w="703262">
                  <a:extLst>
                    <a:ext uri="{9D8B030D-6E8A-4147-A177-3AD203B41FA5}">
                      <a16:colId xmlns:a16="http://schemas.microsoft.com/office/drawing/2014/main" val="700420000"/>
                    </a:ext>
                  </a:extLst>
                </a:gridCol>
                <a:gridCol w="812800">
                  <a:extLst>
                    <a:ext uri="{9D8B030D-6E8A-4147-A177-3AD203B41FA5}">
                      <a16:colId xmlns:a16="http://schemas.microsoft.com/office/drawing/2014/main" val="3815701335"/>
                    </a:ext>
                  </a:extLst>
                </a:gridCol>
                <a:gridCol w="733425">
                  <a:extLst>
                    <a:ext uri="{9D8B030D-6E8A-4147-A177-3AD203B41FA5}">
                      <a16:colId xmlns:a16="http://schemas.microsoft.com/office/drawing/2014/main" val="2916349377"/>
                    </a:ext>
                  </a:extLst>
                </a:gridCol>
                <a:gridCol w="704850">
                  <a:extLst>
                    <a:ext uri="{9D8B030D-6E8A-4147-A177-3AD203B41FA5}">
                      <a16:colId xmlns:a16="http://schemas.microsoft.com/office/drawing/2014/main" val="4112415757"/>
                    </a:ext>
                  </a:extLst>
                </a:gridCol>
                <a:gridCol w="1166812">
                  <a:extLst>
                    <a:ext uri="{9D8B030D-6E8A-4147-A177-3AD203B41FA5}">
                      <a16:colId xmlns:a16="http://schemas.microsoft.com/office/drawing/2014/main" val="59890609"/>
                    </a:ext>
                  </a:extLst>
                </a:gridCol>
                <a:gridCol w="608012">
                  <a:extLst>
                    <a:ext uri="{9D8B030D-6E8A-4147-A177-3AD203B41FA5}">
                      <a16:colId xmlns:a16="http://schemas.microsoft.com/office/drawing/2014/main" val="2895475908"/>
                    </a:ext>
                  </a:extLst>
                </a:gridCol>
                <a:gridCol w="520700">
                  <a:extLst>
                    <a:ext uri="{9D8B030D-6E8A-4147-A177-3AD203B41FA5}">
                      <a16:colId xmlns:a16="http://schemas.microsoft.com/office/drawing/2014/main" val="2155760522"/>
                    </a:ext>
                  </a:extLst>
                </a:gridCol>
                <a:gridCol w="704850">
                  <a:extLst>
                    <a:ext uri="{9D8B030D-6E8A-4147-A177-3AD203B41FA5}">
                      <a16:colId xmlns:a16="http://schemas.microsoft.com/office/drawing/2014/main" val="2951495163"/>
                    </a:ext>
                  </a:extLst>
                </a:gridCol>
                <a:gridCol w="1446212">
                  <a:extLst>
                    <a:ext uri="{9D8B030D-6E8A-4147-A177-3AD203B41FA5}">
                      <a16:colId xmlns:a16="http://schemas.microsoft.com/office/drawing/2014/main" val="1964775572"/>
                    </a:ext>
                  </a:extLst>
                </a:gridCol>
                <a:gridCol w="573088">
                  <a:extLst>
                    <a:ext uri="{9D8B030D-6E8A-4147-A177-3AD203B41FA5}">
                      <a16:colId xmlns:a16="http://schemas.microsoft.com/office/drawing/2014/main" val="559739625"/>
                    </a:ext>
                  </a:extLst>
                </a:gridCol>
                <a:gridCol w="682625">
                  <a:extLst>
                    <a:ext uri="{9D8B030D-6E8A-4147-A177-3AD203B41FA5}">
                      <a16:colId xmlns:a16="http://schemas.microsoft.com/office/drawing/2014/main" val="2572078660"/>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487832844"/>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Macrolides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697846533"/>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1949294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542/981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(55,2 %)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622/929</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(67,0 %)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RC 0,40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(0,24 à 0,65)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222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342 de moins à 101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817791"/>
                  </a:ext>
                </a:extLst>
              </a:tr>
            </a:tbl>
          </a:graphicData>
        </a:graphic>
      </p:graphicFrame>
      <p:sp>
        <p:nvSpPr>
          <p:cNvPr id="6" name="TextBox 5">
            <a:extLst>
              <a:ext uri="{FF2B5EF4-FFF2-40B4-BE49-F238E27FC236}">
                <a16:creationId xmlns:a16="http://schemas.microsoft.com/office/drawing/2014/main" id="{8E1D85AF-231D-AB94-916F-AA11D76F4C50}"/>
              </a:ext>
            </a:extLst>
          </p:cNvPr>
          <p:cNvSpPr txBox="1"/>
          <p:nvPr>
            <p:custDataLst>
              <p:tags r:id="rId2"/>
            </p:custDataLst>
          </p:nvPr>
        </p:nvSpPr>
        <p:spPr>
          <a:xfrm>
            <a:off x="486003" y="1577943"/>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Macrolides comparativement à un placebo </a:t>
            </a:r>
          </a:p>
        </p:txBody>
      </p:sp>
      <p:sp>
        <p:nvSpPr>
          <p:cNvPr id="8" name="TextBox 7">
            <a:extLst>
              <a:ext uri="{FF2B5EF4-FFF2-40B4-BE49-F238E27FC236}">
                <a16:creationId xmlns:a16="http://schemas.microsoft.com/office/drawing/2014/main" id="{A61760B4-FD55-2362-11C2-89144D23368A}"/>
              </a:ext>
            </a:extLst>
          </p:cNvPr>
          <p:cNvSpPr txBox="1"/>
          <p:nvPr>
            <p:custDataLst>
              <p:tags r:id="rId3"/>
            </p:custDataLst>
          </p:nvPr>
        </p:nvSpPr>
        <p:spPr>
          <a:xfrm>
            <a:off x="486003" y="3577581"/>
            <a:ext cx="6103854" cy="246221"/>
          </a:xfrm>
          <a:prstGeom prst="rect">
            <a:avLst/>
          </a:prstGeom>
          <a:noFill/>
        </p:spPr>
        <p:txBody>
          <a:bodyPr wrap="square">
            <a:spAutoFit/>
          </a:bodyPr>
          <a:lstStyle/>
          <a:p>
            <a:r>
              <a:rPr lang="fr-CA" sz="10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IC :</a:t>
            </a:r>
            <a:r>
              <a:rPr lang="fr-CA" sz="10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intervalle de confiance ; </a:t>
            </a:r>
            <a:r>
              <a:rPr lang="fr-CA" sz="10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DM :</a:t>
            </a:r>
            <a:r>
              <a:rPr lang="fr-CA" sz="10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différence moyenne; </a:t>
            </a:r>
            <a:r>
              <a:rPr lang="fr-CA" sz="10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RC :</a:t>
            </a:r>
            <a:r>
              <a:rPr lang="fr-CA" sz="10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rapport des cotes; </a:t>
            </a:r>
            <a:r>
              <a:rPr lang="fr-CA" sz="100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 Hétérogénéité significative, I2 ≥ 60 %; </a:t>
            </a:r>
            <a:r>
              <a:rPr lang="fr-CA" sz="1000">
                <a:effectLst/>
                <a:latin typeface="Arial Narrow" panose="020B0606020202030204" pitchFamily="34" charset="0"/>
                <a:ea typeface="Calibri" panose="020F0502020204030204" pitchFamily="34" charset="0"/>
                <a:cs typeface="Times New Roman" panose="02020603050405020304" pitchFamily="18" charset="0"/>
              </a:rPr>
              <a:t>Cui et coll. 2018</a:t>
            </a:r>
          </a:p>
        </p:txBody>
      </p:sp>
    </p:spTree>
    <p:extLst>
      <p:ext uri="{BB962C8B-B14F-4D97-AF65-F5344CB8AC3E}">
        <p14:creationId xmlns:p14="http://schemas.microsoft.com/office/powerpoint/2010/main" val="17049568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Prévenir l’EAMPOC</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400" b="1" i="0" u="none" strike="noStrike" cap="none">
                          <a:solidFill>
                            <a:schemeClr val="tx1"/>
                          </a:solidFill>
                          <a:effectLst/>
                          <a:latin typeface="+mn-lt"/>
                          <a:ea typeface="+mn-ea"/>
                          <a:cs typeface="+mn-cs"/>
                          <a:sym typeface="Arial"/>
                        </a:rPr>
                        <a:t>P.2.E.  Chez les personnes ayant une MPOC stable, présentant un phénotype de bronchite chronique avec un fardeau de symptômes modéré à élevé ou atteinte de l’état de santé (mMRC ≥ 10, CAT ≥ 2) et une fonction pulmonaire déficiente VEMS &lt; 80 % prédit) qui continuent de vivre des exacerbations malgré une trithérapie combinée AMLA-BALA-CSI, nous suggérons l’ajout de roflumilast ou de N-acétylcystéine.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Faible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r>
                        <a:rPr lang="fr-CA" sz="1400" b="1" i="1" u="none" strike="noStrike" cap="none">
                          <a:solidFill>
                            <a:schemeClr val="tx1"/>
                          </a:solidFill>
                          <a:effectLst/>
                          <a:latin typeface="+mn-lt"/>
                          <a:ea typeface="+mn-ea"/>
                          <a:cs typeface="+mn-cs"/>
                          <a:sym typeface="Arial"/>
                        </a:rPr>
                        <a:t>Faible certitude </a:t>
                      </a:r>
                      <a:r>
                        <a:rPr lang="fr-CA" sz="1400" b="0" i="0" u="none" strike="noStrike" cap="none">
                          <a:solidFill>
                            <a:schemeClr val="tx1"/>
                          </a:solidFill>
                          <a:effectLst/>
                          <a:latin typeface="+mn-lt"/>
                          <a:ea typeface="+mn-ea"/>
                          <a:cs typeface="+mn-cs"/>
                          <a:sym typeface="Arial"/>
                        </a:rPr>
                        <a:t>concernant l’ajout de roflumilast.</a:t>
                      </a:r>
                    </a:p>
                    <a:p>
                      <a:r>
                        <a:rPr lang="fr-CA" sz="1400" b="0" i="0" u="none" strike="noStrike" cap="none">
                          <a:solidFill>
                            <a:schemeClr val="tx1"/>
                          </a:solidFill>
                          <a:effectLst/>
                          <a:latin typeface="+mn-lt"/>
                          <a:ea typeface="+mn-ea"/>
                          <a:cs typeface="+mn-cs"/>
                          <a:sym typeface="Arial"/>
                        </a:rPr>
                        <a:t> </a:t>
                      </a:r>
                    </a:p>
                    <a:p>
                      <a:r>
                        <a:rPr lang="fr-CA" sz="1400" b="1" i="1" u="none" strike="noStrike" cap="none">
                          <a:solidFill>
                            <a:schemeClr val="tx1"/>
                          </a:solidFill>
                          <a:effectLst/>
                          <a:latin typeface="+mn-lt"/>
                          <a:ea typeface="+mn-ea"/>
                          <a:cs typeface="+mn-cs"/>
                          <a:sym typeface="Arial"/>
                        </a:rPr>
                        <a:t>Certitude modérée </a:t>
                      </a:r>
                      <a:r>
                        <a:rPr lang="fr-CA" sz="1400" b="0" i="0" u="none" strike="noStrike" cap="none">
                          <a:solidFill>
                            <a:schemeClr val="tx1"/>
                          </a:solidFill>
                          <a:effectLst/>
                          <a:latin typeface="+mn-lt"/>
                          <a:ea typeface="+mn-ea"/>
                          <a:cs typeface="+mn-cs"/>
                          <a:sym typeface="Arial"/>
                        </a:rPr>
                        <a:t>concernant l’ajout de N-acétylcystéine.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6C0DA0B3-35F5-1DB8-31B8-B8E0084B3D0B}"/>
              </a:ext>
            </a:extLst>
          </p:cNvPr>
          <p:cNvSpPr txBox="1"/>
          <p:nvPr>
            <p:custDataLst>
              <p:tags r:id="rId3"/>
            </p:custDataLst>
          </p:nvPr>
        </p:nvSpPr>
        <p:spPr>
          <a:xfrm>
            <a:off x="773429" y="5193385"/>
            <a:ext cx="10549255"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1838944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BDCB53-E3F2-8C21-EFCA-152BD408F8F7}"/>
              </a:ext>
            </a:extLst>
          </p:cNvPr>
          <p:cNvGraphicFramePr>
            <a:graphicFrameLocks noGrp="1"/>
          </p:cNvGraphicFramePr>
          <p:nvPr>
            <p:custDataLst>
              <p:tags r:id="rId1"/>
            </p:custDataLst>
          </p:nvPr>
        </p:nvGraphicFramePr>
        <p:xfrm>
          <a:off x="402996" y="1403639"/>
          <a:ext cx="10922998" cy="1621981"/>
        </p:xfrm>
        <a:graphic>
          <a:graphicData uri="http://schemas.openxmlformats.org/drawingml/2006/table">
            <a:tbl>
              <a:tblPr firstRow="1" firstCol="1" bandRow="1"/>
              <a:tblGrid>
                <a:gridCol w="507411">
                  <a:extLst>
                    <a:ext uri="{9D8B030D-6E8A-4147-A177-3AD203B41FA5}">
                      <a16:colId xmlns:a16="http://schemas.microsoft.com/office/drawing/2014/main" val="514824734"/>
                    </a:ext>
                  </a:extLst>
                </a:gridCol>
                <a:gridCol w="774700">
                  <a:extLst>
                    <a:ext uri="{9D8B030D-6E8A-4147-A177-3AD203B41FA5}">
                      <a16:colId xmlns:a16="http://schemas.microsoft.com/office/drawing/2014/main" val="2366098095"/>
                    </a:ext>
                  </a:extLst>
                </a:gridCol>
                <a:gridCol w="703262">
                  <a:extLst>
                    <a:ext uri="{9D8B030D-6E8A-4147-A177-3AD203B41FA5}">
                      <a16:colId xmlns:a16="http://schemas.microsoft.com/office/drawing/2014/main" val="100386322"/>
                    </a:ext>
                  </a:extLst>
                </a:gridCol>
                <a:gridCol w="812800">
                  <a:extLst>
                    <a:ext uri="{9D8B030D-6E8A-4147-A177-3AD203B41FA5}">
                      <a16:colId xmlns:a16="http://schemas.microsoft.com/office/drawing/2014/main" val="1435817839"/>
                    </a:ext>
                  </a:extLst>
                </a:gridCol>
                <a:gridCol w="733425">
                  <a:extLst>
                    <a:ext uri="{9D8B030D-6E8A-4147-A177-3AD203B41FA5}">
                      <a16:colId xmlns:a16="http://schemas.microsoft.com/office/drawing/2014/main" val="4076875139"/>
                    </a:ext>
                  </a:extLst>
                </a:gridCol>
                <a:gridCol w="704850">
                  <a:extLst>
                    <a:ext uri="{9D8B030D-6E8A-4147-A177-3AD203B41FA5}">
                      <a16:colId xmlns:a16="http://schemas.microsoft.com/office/drawing/2014/main" val="3653284745"/>
                    </a:ext>
                  </a:extLst>
                </a:gridCol>
                <a:gridCol w="1800225">
                  <a:extLst>
                    <a:ext uri="{9D8B030D-6E8A-4147-A177-3AD203B41FA5}">
                      <a16:colId xmlns:a16="http://schemas.microsoft.com/office/drawing/2014/main" val="3790492638"/>
                    </a:ext>
                  </a:extLst>
                </a:gridCol>
                <a:gridCol w="687388">
                  <a:extLst>
                    <a:ext uri="{9D8B030D-6E8A-4147-A177-3AD203B41FA5}">
                      <a16:colId xmlns:a16="http://schemas.microsoft.com/office/drawing/2014/main" val="559229638"/>
                    </a:ext>
                  </a:extLst>
                </a:gridCol>
                <a:gridCol w="641350">
                  <a:extLst>
                    <a:ext uri="{9D8B030D-6E8A-4147-A177-3AD203B41FA5}">
                      <a16:colId xmlns:a16="http://schemas.microsoft.com/office/drawing/2014/main" val="2348448754"/>
                    </a:ext>
                  </a:extLst>
                </a:gridCol>
                <a:gridCol w="768350">
                  <a:extLst>
                    <a:ext uri="{9D8B030D-6E8A-4147-A177-3AD203B41FA5}">
                      <a16:colId xmlns:a16="http://schemas.microsoft.com/office/drawing/2014/main" val="545523230"/>
                    </a:ext>
                  </a:extLst>
                </a:gridCol>
                <a:gridCol w="1452562">
                  <a:extLst>
                    <a:ext uri="{9D8B030D-6E8A-4147-A177-3AD203B41FA5}">
                      <a16:colId xmlns:a16="http://schemas.microsoft.com/office/drawing/2014/main" val="3971297225"/>
                    </a:ext>
                  </a:extLst>
                </a:gridCol>
                <a:gridCol w="654050">
                  <a:extLst>
                    <a:ext uri="{9D8B030D-6E8A-4147-A177-3AD203B41FA5}">
                      <a16:colId xmlns:a16="http://schemas.microsoft.com/office/drawing/2014/main" val="3986082474"/>
                    </a:ext>
                  </a:extLst>
                </a:gridCol>
                <a:gridCol w="682625">
                  <a:extLst>
                    <a:ext uri="{9D8B030D-6E8A-4147-A177-3AD203B41FA5}">
                      <a16:colId xmlns:a16="http://schemas.microsoft.com/office/drawing/2014/main" val="3862739524"/>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2105888656"/>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Roflumilast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Placebo</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970180176"/>
                  </a:ext>
                </a:extLst>
              </a:tr>
              <a:tr h="211646">
                <a:tc gridSpan="13">
                  <a:txBody>
                    <a:bodyPr/>
                    <a:lstStyle/>
                    <a:p>
                      <a:pPr>
                        <a:lnSpc>
                          <a:spcPct val="107000"/>
                        </a:lnSpc>
                        <a:spcAft>
                          <a:spcPts val="800"/>
                        </a:spcAft>
                      </a:pPr>
                      <a:r>
                        <a:rPr lang="fr-CA" sz="1000" b="1">
                          <a:solidFill>
                            <a:srgbClr val="000000"/>
                          </a:solidFill>
                          <a:effectLst/>
                        </a:rPr>
                        <a:t>Exacerbations, risque relatif</a:t>
                      </a:r>
                    </a:p>
                  </a:txBody>
                  <a:tcPr marL="63500" marR="63500" marT="47625" marB="6350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35677293"/>
                  </a:ext>
                </a:extLst>
              </a:tr>
              <a:tr h="4395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1367/2137</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(64,0 %)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1 542/2 182</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(70,7 %)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RR 0,90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(0,85 à 0,96)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71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106 de moins à 28 de moins)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540324"/>
                  </a:ext>
                </a:extLst>
              </a:tr>
            </a:tbl>
          </a:graphicData>
        </a:graphic>
      </p:graphicFrame>
      <p:sp>
        <p:nvSpPr>
          <p:cNvPr id="4" name="TextBox 3">
            <a:extLst>
              <a:ext uri="{FF2B5EF4-FFF2-40B4-BE49-F238E27FC236}">
                <a16:creationId xmlns:a16="http://schemas.microsoft.com/office/drawing/2014/main" id="{D6F94202-C128-9C86-C2A4-299337AE7090}"/>
              </a:ext>
            </a:extLst>
          </p:cNvPr>
          <p:cNvSpPr txBox="1"/>
          <p:nvPr>
            <p:custDataLst>
              <p:tags r:id="rId2"/>
            </p:custDataLst>
          </p:nvPr>
        </p:nvSpPr>
        <p:spPr>
          <a:xfrm>
            <a:off x="402996" y="1050820"/>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Roflumilast comparativement à un placebo </a:t>
            </a:r>
          </a:p>
        </p:txBody>
      </p:sp>
      <p:sp>
        <p:nvSpPr>
          <p:cNvPr id="6" name="TextBox 5">
            <a:extLst>
              <a:ext uri="{FF2B5EF4-FFF2-40B4-BE49-F238E27FC236}">
                <a16:creationId xmlns:a16="http://schemas.microsoft.com/office/drawing/2014/main" id="{6A630B40-75F7-E0BF-6239-094E69CF99F2}"/>
              </a:ext>
            </a:extLst>
          </p:cNvPr>
          <p:cNvSpPr txBox="1"/>
          <p:nvPr>
            <p:custDataLst>
              <p:tags r:id="rId3"/>
            </p:custDataLst>
          </p:nvPr>
        </p:nvSpPr>
        <p:spPr>
          <a:xfrm>
            <a:off x="362931" y="3383857"/>
            <a:ext cx="8646597" cy="188193"/>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 </a:t>
            </a:r>
            <a:r>
              <a:rPr lang="fr-CA" sz="1000" dirty="0">
                <a:solidFill>
                  <a:srgbClr val="000000"/>
                </a:solidFill>
                <a:effectLst/>
                <a:latin typeface="Arial Narrow" panose="020B0606020202030204" pitchFamily="34" charset="0"/>
                <a:ea typeface="Times New Roman" panose="02020603050405020304" pitchFamily="18" charset="0"/>
              </a:rPr>
              <a:t>intervalle de confiance; </a:t>
            </a:r>
            <a:r>
              <a:rPr lang="fr-CA" sz="1000" b="1" dirty="0">
                <a:solidFill>
                  <a:srgbClr val="000000"/>
                </a:solidFill>
                <a:effectLst/>
                <a:latin typeface="Arial Narrow" panose="020B0606020202030204" pitchFamily="34" charset="0"/>
                <a:ea typeface="Times New Roman" panose="02020603050405020304" pitchFamily="18" charset="0"/>
              </a:rPr>
              <a:t>DM: </a:t>
            </a:r>
            <a:r>
              <a:rPr lang="fr-CA" sz="1000" dirty="0">
                <a:solidFill>
                  <a:srgbClr val="000000"/>
                </a:solidFill>
                <a:effectLst/>
                <a:latin typeface="Arial Narrow" panose="020B0606020202030204" pitchFamily="34" charset="0"/>
                <a:ea typeface="Times New Roman" panose="02020603050405020304" pitchFamily="18" charset="0"/>
              </a:rPr>
              <a:t> différence moyenne; </a:t>
            </a:r>
            <a:r>
              <a:rPr lang="fr-CA" sz="1000" b="1" dirty="0">
                <a:solidFill>
                  <a:srgbClr val="000000"/>
                </a:solidFill>
                <a:effectLst/>
                <a:latin typeface="Arial Narrow" panose="020B0606020202030204" pitchFamily="34" charset="0"/>
                <a:ea typeface="Times New Roman" panose="02020603050405020304" pitchFamily="18" charset="0"/>
              </a:rPr>
              <a:t>RR :</a:t>
            </a:r>
            <a:r>
              <a:rPr lang="fr-CA" sz="1000" dirty="0">
                <a:solidFill>
                  <a:srgbClr val="000000"/>
                </a:solidFill>
                <a:effectLst/>
                <a:latin typeface="Arial Narrow" panose="020B0606020202030204" pitchFamily="34" charset="0"/>
                <a:ea typeface="Times New Roman" panose="02020603050405020304" pitchFamily="18" charset="0"/>
              </a:rPr>
              <a:t> risque relatif; a. Hétérogénéité significative, I2 &gt; 50 %; b. Cinq ECR ou moins ont déclaré ce résultat; Zeng et coll. 2022</a:t>
            </a:r>
          </a:p>
        </p:txBody>
      </p:sp>
      <p:graphicFrame>
        <p:nvGraphicFramePr>
          <p:cNvPr id="7" name="Table 6">
            <a:extLst>
              <a:ext uri="{FF2B5EF4-FFF2-40B4-BE49-F238E27FC236}">
                <a16:creationId xmlns:a16="http://schemas.microsoft.com/office/drawing/2014/main" id="{2EDECC29-3B52-27E5-4E03-B511D2137E11}"/>
              </a:ext>
            </a:extLst>
          </p:cNvPr>
          <p:cNvGraphicFramePr>
            <a:graphicFrameLocks noGrp="1"/>
          </p:cNvGraphicFramePr>
          <p:nvPr>
            <p:custDataLst>
              <p:tags r:id="rId4"/>
            </p:custDataLst>
          </p:nvPr>
        </p:nvGraphicFramePr>
        <p:xfrm>
          <a:off x="362932" y="4081349"/>
          <a:ext cx="10502673" cy="1424305"/>
        </p:xfrm>
        <a:graphic>
          <a:graphicData uri="http://schemas.openxmlformats.org/drawingml/2006/table">
            <a:tbl>
              <a:tblPr firstRow="1" firstCol="1" bandRow="1"/>
              <a:tblGrid>
                <a:gridCol w="665162">
                  <a:extLst>
                    <a:ext uri="{9D8B030D-6E8A-4147-A177-3AD203B41FA5}">
                      <a16:colId xmlns:a16="http://schemas.microsoft.com/office/drawing/2014/main" val="3138225621"/>
                    </a:ext>
                  </a:extLst>
                </a:gridCol>
                <a:gridCol w="774700">
                  <a:extLst>
                    <a:ext uri="{9D8B030D-6E8A-4147-A177-3AD203B41FA5}">
                      <a16:colId xmlns:a16="http://schemas.microsoft.com/office/drawing/2014/main" val="1934060648"/>
                    </a:ext>
                  </a:extLst>
                </a:gridCol>
                <a:gridCol w="703262">
                  <a:extLst>
                    <a:ext uri="{9D8B030D-6E8A-4147-A177-3AD203B41FA5}">
                      <a16:colId xmlns:a16="http://schemas.microsoft.com/office/drawing/2014/main" val="3277052169"/>
                    </a:ext>
                  </a:extLst>
                </a:gridCol>
                <a:gridCol w="812800">
                  <a:extLst>
                    <a:ext uri="{9D8B030D-6E8A-4147-A177-3AD203B41FA5}">
                      <a16:colId xmlns:a16="http://schemas.microsoft.com/office/drawing/2014/main" val="2027118733"/>
                    </a:ext>
                  </a:extLst>
                </a:gridCol>
                <a:gridCol w="733425">
                  <a:extLst>
                    <a:ext uri="{9D8B030D-6E8A-4147-A177-3AD203B41FA5}">
                      <a16:colId xmlns:a16="http://schemas.microsoft.com/office/drawing/2014/main" val="2632973263"/>
                    </a:ext>
                  </a:extLst>
                </a:gridCol>
                <a:gridCol w="704850">
                  <a:extLst>
                    <a:ext uri="{9D8B030D-6E8A-4147-A177-3AD203B41FA5}">
                      <a16:colId xmlns:a16="http://schemas.microsoft.com/office/drawing/2014/main" val="726858291"/>
                    </a:ext>
                  </a:extLst>
                </a:gridCol>
                <a:gridCol w="1166812">
                  <a:extLst>
                    <a:ext uri="{9D8B030D-6E8A-4147-A177-3AD203B41FA5}">
                      <a16:colId xmlns:a16="http://schemas.microsoft.com/office/drawing/2014/main" val="2126871274"/>
                    </a:ext>
                  </a:extLst>
                </a:gridCol>
                <a:gridCol w="963612">
                  <a:extLst>
                    <a:ext uri="{9D8B030D-6E8A-4147-A177-3AD203B41FA5}">
                      <a16:colId xmlns:a16="http://schemas.microsoft.com/office/drawing/2014/main" val="396405705"/>
                    </a:ext>
                  </a:extLst>
                </a:gridCol>
                <a:gridCol w="577850">
                  <a:extLst>
                    <a:ext uri="{9D8B030D-6E8A-4147-A177-3AD203B41FA5}">
                      <a16:colId xmlns:a16="http://schemas.microsoft.com/office/drawing/2014/main" val="2719113127"/>
                    </a:ext>
                  </a:extLst>
                </a:gridCol>
                <a:gridCol w="755425">
                  <a:extLst>
                    <a:ext uri="{9D8B030D-6E8A-4147-A177-3AD203B41FA5}">
                      <a16:colId xmlns:a16="http://schemas.microsoft.com/office/drawing/2014/main" val="1401581384"/>
                    </a:ext>
                  </a:extLst>
                </a:gridCol>
                <a:gridCol w="1389062">
                  <a:extLst>
                    <a:ext uri="{9D8B030D-6E8A-4147-A177-3AD203B41FA5}">
                      <a16:colId xmlns:a16="http://schemas.microsoft.com/office/drawing/2014/main" val="3534251381"/>
                    </a:ext>
                  </a:extLst>
                </a:gridCol>
                <a:gridCol w="573088">
                  <a:extLst>
                    <a:ext uri="{9D8B030D-6E8A-4147-A177-3AD203B41FA5}">
                      <a16:colId xmlns:a16="http://schemas.microsoft.com/office/drawing/2014/main" val="1387657103"/>
                    </a:ext>
                  </a:extLst>
                </a:gridCol>
                <a:gridCol w="682625">
                  <a:extLst>
                    <a:ext uri="{9D8B030D-6E8A-4147-A177-3AD203B41FA5}">
                      <a16:colId xmlns:a16="http://schemas.microsoft.com/office/drawing/2014/main" val="447520446"/>
                    </a:ext>
                  </a:extLst>
                </a:gridCol>
              </a:tblGrid>
              <a:tr h="0">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618921472"/>
                  </a:ext>
                </a:extLst>
              </a:tr>
              <a:tr h="0">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Agents mucolytiques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Contrôle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264137924"/>
                  </a:ext>
                </a:extLst>
              </a:tr>
              <a:tr h="0">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Exacerbations,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57802995"/>
                  </a:ext>
                </a:extLst>
              </a:tr>
              <a:tr h="0">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28</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1646/3349</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(49,</a:t>
                      </a:r>
                      <a:r>
                        <a:rPr lang="fr-CA" sz="1000">
                          <a:effectLst/>
                          <a:latin typeface="Arial Narrow" panose="020B0606020202030204" pitchFamily="34" charset="0"/>
                          <a:ea typeface="Calibri" panose="020F0502020204030204" pitchFamily="34" charset="0"/>
                          <a:cs typeface="Times New Roman" panose="02020603050405020304" pitchFamily="18" charset="0"/>
                        </a:rPr>
                        <a:t>1 </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2073/3374</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(61,4 %)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RR 0,77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(0,70 à 0,84)</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a:t>
                      </a:r>
                      <a:r>
                        <a:rPr lang="fr-CA" sz="1000" b="1">
                          <a:effectLst/>
                          <a:latin typeface="Arial Narrow" panose="020B0606020202030204" pitchFamily="34" charset="0"/>
                          <a:ea typeface="Calibri" panose="020F0502020204030204" pitchFamily="34" charset="0"/>
                          <a:cs typeface="Times New Roman" panose="02020603050405020304" pitchFamily="18" charset="0"/>
                        </a:rPr>
                        <a:t>41</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 de moins par 1</a:t>
                      </a:r>
                      <a:r>
                        <a:rPr lang="fr-CA" sz="1000">
                          <a:effectLst/>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a:t>
                      </a:r>
                      <a:r>
                        <a:rPr lang="fr-CA" sz="1000">
                          <a:effectLst/>
                          <a:latin typeface="Arial Narrow" panose="020B0606020202030204" pitchFamily="34" charset="0"/>
                          <a:ea typeface="Calibri" panose="020F0502020204030204" pitchFamily="34" charset="0"/>
                          <a:cs typeface="Times New Roman" panose="02020603050405020304" pitchFamily="18" charset="0"/>
                        </a:rPr>
                        <a:t>84</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de moins à 9</a:t>
                      </a:r>
                      <a:r>
                        <a:rPr lang="fr-CA" sz="1000">
                          <a:effectLst/>
                          <a:latin typeface="Arial Narrow" panose="020B0606020202030204" pitchFamily="34" charset="0"/>
                          <a:ea typeface="Calibri" panose="020F0502020204030204" pitchFamily="34" charset="0"/>
                          <a:cs typeface="Times New Roman" panose="02020603050405020304" pitchFamily="18" charset="0"/>
                        </a:rPr>
                        <a:t>8</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168818"/>
                  </a:ext>
                </a:extLst>
              </a:tr>
            </a:tbl>
          </a:graphicData>
        </a:graphic>
      </p:graphicFrame>
      <p:sp>
        <p:nvSpPr>
          <p:cNvPr id="9" name="TextBox 8">
            <a:extLst>
              <a:ext uri="{FF2B5EF4-FFF2-40B4-BE49-F238E27FC236}">
                <a16:creationId xmlns:a16="http://schemas.microsoft.com/office/drawing/2014/main" id="{BBCA8D32-6507-37B1-E0D1-38D97DBC0729}"/>
              </a:ext>
            </a:extLst>
          </p:cNvPr>
          <p:cNvSpPr txBox="1"/>
          <p:nvPr>
            <p:custDataLst>
              <p:tags r:id="rId5"/>
            </p:custDataLst>
          </p:nvPr>
        </p:nvSpPr>
        <p:spPr>
          <a:xfrm>
            <a:off x="362932" y="5589925"/>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a:t>
            </a:r>
            <a:r>
              <a:rPr lang="fr-CA" sz="1000">
                <a:solidFill>
                  <a:srgbClr val="000000"/>
                </a:solidFill>
                <a:effectLst/>
                <a:latin typeface="Arial Narrow" panose="020B0606020202030204" pitchFamily="34" charset="0"/>
                <a:ea typeface="Times New Roman" panose="02020603050405020304" pitchFamily="18" charset="0"/>
              </a:rPr>
              <a:t> </a:t>
            </a:r>
            <a:r>
              <a:rPr lang="fr-CA" sz="1000" b="1">
                <a:solidFill>
                  <a:srgbClr val="000000"/>
                </a:solidFill>
                <a:effectLst/>
                <a:latin typeface="Arial Narrow" panose="020B0606020202030204" pitchFamily="34" charset="0"/>
                <a:ea typeface="Times New Roman" panose="02020603050405020304" pitchFamily="18" charset="0"/>
              </a:rPr>
              <a:t>:</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DM :</a:t>
            </a:r>
            <a:r>
              <a:rPr lang="fr-CA" sz="1000">
                <a:solidFill>
                  <a:srgbClr val="000000"/>
                </a:solidFill>
                <a:effectLst/>
                <a:latin typeface="Arial Narrow" panose="020B0606020202030204" pitchFamily="34" charset="0"/>
                <a:ea typeface="Times New Roman" panose="02020603050405020304" pitchFamily="18" charset="0"/>
              </a:rPr>
              <a:t> différence moyenne;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Hétérogénéité significative, I2 &gt; 60 %</a:t>
            </a:r>
          </a:p>
        </p:txBody>
      </p:sp>
      <p:sp>
        <p:nvSpPr>
          <p:cNvPr id="11" name="TextBox 10">
            <a:extLst>
              <a:ext uri="{FF2B5EF4-FFF2-40B4-BE49-F238E27FC236}">
                <a16:creationId xmlns:a16="http://schemas.microsoft.com/office/drawing/2014/main" id="{4672D608-B358-ABB9-9901-6CC69801E25A}"/>
              </a:ext>
            </a:extLst>
          </p:cNvPr>
          <p:cNvSpPr txBox="1"/>
          <p:nvPr>
            <p:custDataLst>
              <p:tags r:id="rId6"/>
            </p:custDataLst>
          </p:nvPr>
        </p:nvSpPr>
        <p:spPr>
          <a:xfrm>
            <a:off x="362932" y="3796227"/>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Agents mucolytiques comparativement à un placebo </a:t>
            </a:r>
          </a:p>
        </p:txBody>
      </p:sp>
    </p:spTree>
    <p:extLst>
      <p:ext uri="{BB962C8B-B14F-4D97-AF65-F5344CB8AC3E}">
        <p14:creationId xmlns:p14="http://schemas.microsoft.com/office/powerpoint/2010/main" val="327247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Group 2">
            <a:extLst>
              <a:ext uri="{FF2B5EF4-FFF2-40B4-BE49-F238E27FC236}">
                <a16:creationId xmlns:a16="http://schemas.microsoft.com/office/drawing/2014/main" id="{281D100F-038A-488A-9678-B4962390823D}"/>
              </a:ext>
            </a:extLst>
          </p:cNvPr>
          <p:cNvGraphicFramePr>
            <a:graphicFrameLocks noGrp="1"/>
          </p:cNvGraphicFramePr>
          <p:nvPr>
            <p:custDataLst>
              <p:tags r:id="rId1"/>
            </p:custDataLst>
            <p:extLst>
              <p:ext uri="{D42A27DB-BD31-4B8C-83A1-F6EECF244321}">
                <p14:modId xmlns:p14="http://schemas.microsoft.com/office/powerpoint/2010/main" val="1977233554"/>
              </p:ext>
            </p:extLst>
          </p:nvPr>
        </p:nvGraphicFramePr>
        <p:xfrm>
          <a:off x="2964871" y="1727200"/>
          <a:ext cx="6111874" cy="4803329"/>
        </p:xfrm>
        <a:graphic>
          <a:graphicData uri="http://schemas.openxmlformats.org/drawingml/2006/table">
            <a:tbl>
              <a:tblPr/>
              <a:tblGrid>
                <a:gridCol w="2112089">
                  <a:extLst>
                    <a:ext uri="{9D8B030D-6E8A-4147-A177-3AD203B41FA5}">
                      <a16:colId xmlns:a16="http://schemas.microsoft.com/office/drawing/2014/main" val="20000"/>
                    </a:ext>
                  </a:extLst>
                </a:gridCol>
                <a:gridCol w="3999785">
                  <a:extLst>
                    <a:ext uri="{9D8B030D-6E8A-4147-A177-3AD203B41FA5}">
                      <a16:colId xmlns:a16="http://schemas.microsoft.com/office/drawing/2014/main" val="20001"/>
                    </a:ext>
                  </a:extLst>
                </a:gridCol>
              </a:tblGrid>
              <a:tr h="5126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sym typeface="Wingdings" pitchFamily="2" charset="2"/>
                        </a:rPr>
                        <a:t>Grade 0 sur l’échelle mMRC  </a:t>
                      </a:r>
                    </a:p>
                  </a:txBody>
                  <a:tcPr marT="45713" marB="45713"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rPr>
                        <a:t>Le patient s’essouffle en cas d’effort vigoureux.</a:t>
                      </a:r>
                    </a:p>
                  </a:txBody>
                  <a:tcPr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58708">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sym typeface="Wingdings" pitchFamily="2" charset="2"/>
                        </a:rPr>
                        <a:t>Grade 1 sur l’échelle mMRC </a:t>
                      </a:r>
                    </a:p>
                  </a:txBody>
                  <a:tcPr marT="45713" marB="45713"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rPr>
                        <a:t>Le patient a le souffle court lorsqu’il marche rapidement sur un terrain plat ou lorsqu’il gravit une pente légère en marchant.</a:t>
                      </a:r>
                    </a:p>
                  </a:txBody>
                  <a:tcPr marT="45713" marB="4571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285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sym typeface="Wingdings" pitchFamily="2" charset="2"/>
                        </a:rPr>
                        <a:t>Grade 2 sur l’échelle mMRC </a:t>
                      </a:r>
                    </a:p>
                  </a:txBody>
                  <a:tcPr marT="45713" marB="45713"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rPr>
                        <a:t>Le patient marche plus lentement que les gens du même âge sur un terrain plat ou s’arrête pour reprendre son souffle lorsqu’il marche à son rythme sur un terrain plat.</a:t>
                      </a:r>
                    </a:p>
                  </a:txBody>
                  <a:tcPr marT="45713" marB="4571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975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sym typeface="Wingdings" pitchFamily="2" charset="2"/>
                        </a:rPr>
                        <a:t>Grade 3 sur l’échelle mMRC </a:t>
                      </a:r>
                    </a:p>
                  </a:txBody>
                  <a:tcPr marT="45713" marB="45713"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rPr>
                        <a:t>Le patient s’arrête pour reprendre son souffle après avoir marché 100 mètres ou après avoir marché quelques minutes sur un terrain plat.</a:t>
                      </a:r>
                    </a:p>
                  </a:txBody>
                  <a:tcPr marT="45713" marB="4571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8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sym typeface="Wingdings" pitchFamily="2" charset="2"/>
                        </a:rPr>
                        <a:t>Grade 4 sur l’échelle mMRC</a:t>
                      </a:r>
                    </a:p>
                  </a:txBody>
                  <a:tcPr marT="45713" marB="45713"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1600" b="0" i="0" u="none" strike="noStrike" cap="none" normalizeH="0" baseline="0">
                          <a:ln>
                            <a:noFill/>
                          </a:ln>
                          <a:solidFill>
                            <a:schemeClr val="tx1"/>
                          </a:solidFill>
                          <a:effectLst/>
                          <a:latin typeface="Arial" charset="0"/>
                          <a:ea typeface="ＭＳ Ｐゴシック" pitchFamily="32" charset="-128"/>
                        </a:rPr>
                        <a:t>Le patient est trop essoufflé pour quitter le domicile ou est essoufflé lorsqu’il s’habille.</a:t>
                      </a:r>
                    </a:p>
                  </a:txBody>
                  <a:tcPr marT="45713" marB="45713"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18" name="Text Box 28">
            <a:extLst>
              <a:ext uri="{FF2B5EF4-FFF2-40B4-BE49-F238E27FC236}">
                <a16:creationId xmlns:a16="http://schemas.microsoft.com/office/drawing/2014/main" id="{CD9DE25B-418F-4369-A070-9BE7669DC4BC}"/>
              </a:ext>
            </a:extLst>
          </p:cNvPr>
          <p:cNvSpPr txBox="1">
            <a:spLocks noChangeArrowheads="1"/>
          </p:cNvSpPr>
          <p:nvPr>
            <p:custDataLst>
              <p:tags r:id="rId2"/>
            </p:custDataLst>
          </p:nvPr>
        </p:nvSpPr>
        <p:spPr bwMode="auto">
          <a:xfrm>
            <a:off x="9067800" y="1676400"/>
            <a:ext cx="1600200" cy="41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fontAlgn="base">
              <a:spcBef>
                <a:spcPct val="50000"/>
              </a:spcBef>
              <a:spcAft>
                <a:spcPct val="0"/>
              </a:spcAft>
              <a:buClrTx/>
              <a:buNone/>
              <a:defRPr/>
            </a:pPr>
            <a:r>
              <a:rPr lang="fr-CA" sz="2000" b="1" u="sng">
                <a:solidFill>
                  <a:srgbClr val="000000"/>
                </a:solidFill>
                <a:cs typeface="+mn-cs"/>
              </a:rPr>
              <a:t>Stade</a:t>
            </a:r>
            <a:r>
              <a:rPr lang="fr-CA" sz="2000" b="1">
                <a:solidFill>
                  <a:srgbClr val="000000"/>
                </a:solidFill>
                <a:cs typeface="+mn-cs"/>
              </a:rPr>
              <a:t> de la MPOC</a:t>
            </a:r>
          </a:p>
          <a:p>
            <a:pPr algn="ctr" fontAlgn="base">
              <a:spcBef>
                <a:spcPts val="600"/>
              </a:spcBef>
              <a:spcAft>
                <a:spcPct val="0"/>
              </a:spcAft>
              <a:buClrTx/>
              <a:buNone/>
              <a:defRPr/>
            </a:pPr>
            <a:endParaRPr lang="en-US" altLang="en-US" sz="2000" b="1" kern="1200" dirty="0">
              <a:solidFill>
                <a:srgbClr val="000000"/>
              </a:solidFill>
              <a:cs typeface="+mn-cs"/>
            </a:endParaRPr>
          </a:p>
          <a:p>
            <a:pPr algn="ctr" fontAlgn="base">
              <a:spcBef>
                <a:spcPts val="0"/>
              </a:spcBef>
              <a:spcAft>
                <a:spcPct val="0"/>
              </a:spcAft>
              <a:buClrTx/>
              <a:buNone/>
              <a:defRPr/>
            </a:pPr>
            <a:r>
              <a:rPr lang="fr-CA" sz="2000" b="1">
                <a:solidFill>
                  <a:srgbClr val="000000"/>
                </a:solidFill>
                <a:cs typeface="+mn-cs"/>
              </a:rPr>
              <a:t>Légère</a:t>
            </a:r>
          </a:p>
          <a:p>
            <a:pPr algn="ctr" fontAlgn="base">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r>
              <a:rPr lang="fr-CA" sz="2000" b="1">
                <a:solidFill>
                  <a:srgbClr val="000000"/>
                </a:solidFill>
                <a:cs typeface="+mn-cs"/>
              </a:rPr>
              <a:t>Modéré</a:t>
            </a:r>
          </a:p>
          <a:p>
            <a:pPr algn="ctr" fontAlgn="base">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endParaRPr lang="en-US" altLang="en-US" sz="2000" b="1" kern="1200" dirty="0">
              <a:solidFill>
                <a:srgbClr val="000000"/>
              </a:solidFill>
              <a:cs typeface="+mn-cs"/>
            </a:endParaRPr>
          </a:p>
          <a:p>
            <a:pPr algn="ctr" fontAlgn="base">
              <a:lnSpc>
                <a:spcPct val="50000"/>
              </a:lnSpc>
              <a:spcBef>
                <a:spcPct val="50000"/>
              </a:spcBef>
              <a:spcAft>
                <a:spcPct val="0"/>
              </a:spcAft>
              <a:buClrTx/>
              <a:buNone/>
              <a:defRPr/>
            </a:pPr>
            <a:r>
              <a:rPr lang="fr-CA" sz="2000" b="1">
                <a:solidFill>
                  <a:srgbClr val="000000"/>
                </a:solidFill>
                <a:cs typeface="+mn-cs"/>
              </a:rPr>
              <a:t>Grave</a:t>
            </a:r>
          </a:p>
        </p:txBody>
      </p:sp>
      <p:sp>
        <p:nvSpPr>
          <p:cNvPr id="47119" name="AutoShape 29">
            <a:extLst>
              <a:ext uri="{FF2B5EF4-FFF2-40B4-BE49-F238E27FC236}">
                <a16:creationId xmlns:a16="http://schemas.microsoft.com/office/drawing/2014/main" id="{EFF70161-F5D8-40D1-AB30-C5B3A54EAEC4}"/>
              </a:ext>
            </a:extLst>
          </p:cNvPr>
          <p:cNvSpPr>
            <a:spLocks/>
          </p:cNvSpPr>
          <p:nvPr>
            <p:custDataLst>
              <p:tags r:id="rId3"/>
            </p:custDataLst>
          </p:nvPr>
        </p:nvSpPr>
        <p:spPr bwMode="auto">
          <a:xfrm>
            <a:off x="8991600" y="2590800"/>
            <a:ext cx="76200" cy="533400"/>
          </a:xfrm>
          <a:prstGeom prst="rightBrace">
            <a:avLst>
              <a:gd name="adj1" fmla="val 58333"/>
              <a:gd name="adj2" fmla="val 50000"/>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None/>
              <a:defRPr/>
            </a:pPr>
            <a:endParaRPr lang="en-US" altLang="en-US" kern="1200" dirty="0">
              <a:solidFill>
                <a:srgbClr val="000000"/>
              </a:solidFill>
              <a:cs typeface="+mn-cs"/>
            </a:endParaRPr>
          </a:p>
        </p:txBody>
      </p:sp>
      <p:sp>
        <p:nvSpPr>
          <p:cNvPr id="47120" name="AutoShape 30">
            <a:extLst>
              <a:ext uri="{FF2B5EF4-FFF2-40B4-BE49-F238E27FC236}">
                <a16:creationId xmlns:a16="http://schemas.microsoft.com/office/drawing/2014/main" id="{D9FC1245-EE61-46C7-8E6F-BDDD75FC12FA}"/>
              </a:ext>
            </a:extLst>
          </p:cNvPr>
          <p:cNvSpPr>
            <a:spLocks/>
          </p:cNvSpPr>
          <p:nvPr>
            <p:custDataLst>
              <p:tags r:id="rId4"/>
            </p:custDataLst>
          </p:nvPr>
        </p:nvSpPr>
        <p:spPr bwMode="auto">
          <a:xfrm>
            <a:off x="8991600" y="3429000"/>
            <a:ext cx="76200" cy="1752600"/>
          </a:xfrm>
          <a:prstGeom prst="rightBrace">
            <a:avLst>
              <a:gd name="adj1" fmla="val 191667"/>
              <a:gd name="adj2" fmla="val 50000"/>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None/>
              <a:defRPr/>
            </a:pPr>
            <a:endParaRPr lang="en-US" altLang="en-US" kern="1200" dirty="0">
              <a:solidFill>
                <a:srgbClr val="000000"/>
              </a:solidFill>
              <a:cs typeface="+mn-cs"/>
            </a:endParaRPr>
          </a:p>
        </p:txBody>
      </p:sp>
      <p:sp>
        <p:nvSpPr>
          <p:cNvPr id="47121" name="AutoShape 31">
            <a:extLst>
              <a:ext uri="{FF2B5EF4-FFF2-40B4-BE49-F238E27FC236}">
                <a16:creationId xmlns:a16="http://schemas.microsoft.com/office/drawing/2014/main" id="{F6CD4952-C5C4-4014-8238-458BCBA02AF2}"/>
              </a:ext>
            </a:extLst>
          </p:cNvPr>
          <p:cNvSpPr>
            <a:spLocks/>
          </p:cNvSpPr>
          <p:nvPr>
            <p:custDataLst>
              <p:tags r:id="rId5"/>
            </p:custDataLst>
          </p:nvPr>
        </p:nvSpPr>
        <p:spPr bwMode="auto">
          <a:xfrm>
            <a:off x="8991600" y="5410200"/>
            <a:ext cx="76200" cy="533400"/>
          </a:xfrm>
          <a:prstGeom prst="rightBrace">
            <a:avLst>
              <a:gd name="adj1" fmla="val 58333"/>
              <a:gd name="adj2" fmla="val 50000"/>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None/>
              <a:defRPr/>
            </a:pPr>
            <a:endParaRPr lang="en-US" altLang="en-US" kern="1200" dirty="0">
              <a:solidFill>
                <a:srgbClr val="000000"/>
              </a:solidFill>
              <a:cs typeface="+mn-cs"/>
            </a:endParaRPr>
          </a:p>
        </p:txBody>
      </p:sp>
      <p:sp>
        <p:nvSpPr>
          <p:cNvPr id="47124" name="Rectangle 34">
            <a:extLst>
              <a:ext uri="{FF2B5EF4-FFF2-40B4-BE49-F238E27FC236}">
                <a16:creationId xmlns:a16="http://schemas.microsoft.com/office/drawing/2014/main" id="{C9D2EFB1-C191-4FA5-A808-24E25DE3CC75}"/>
              </a:ext>
            </a:extLst>
          </p:cNvPr>
          <p:cNvSpPr>
            <a:spLocks noChangeArrowheads="1"/>
          </p:cNvSpPr>
          <p:nvPr>
            <p:custDataLst>
              <p:tags r:id="rId6"/>
            </p:custDataLst>
          </p:nvPr>
        </p:nvSpPr>
        <p:spPr bwMode="auto">
          <a:xfrm>
            <a:off x="264161" y="6111217"/>
            <a:ext cx="9062720" cy="69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90000"/>
              </a:lnSpc>
              <a:spcAft>
                <a:spcPct val="0"/>
              </a:spcAft>
              <a:buClrTx/>
              <a:buNone/>
              <a:defRPr/>
            </a:pPr>
            <a:r>
              <a:rPr lang="fr-CA" sz="1200" i="1">
                <a:solidFill>
                  <a:srgbClr val="000000"/>
                </a:solidFill>
                <a:latin typeface="+mn-lt"/>
                <a:cs typeface="+mn-cs"/>
              </a:rPr>
              <a:t>Fletcher CM. BMJ 1960; 2:1662.</a:t>
            </a:r>
          </a:p>
          <a:p>
            <a:pPr eaLnBrk="0" fontAlgn="base" hangingPunct="0">
              <a:lnSpc>
                <a:spcPct val="90000"/>
              </a:lnSpc>
              <a:spcAft>
                <a:spcPct val="0"/>
              </a:spcAft>
              <a:buClrTx/>
              <a:buNone/>
              <a:defRPr/>
            </a:pPr>
            <a:r>
              <a:rPr lang="fr-CA" sz="1200" b="0" i="1">
                <a:solidFill>
                  <a:srgbClr val="3B3B3A"/>
                </a:solidFill>
                <a:effectLst/>
                <a:latin typeface="+mn-lt"/>
              </a:rPr>
              <a:t>Mahler DA, Wells CK. Evaluation of clinical methods for rating dyspnea. Chest 1988; 93: 580-586</a:t>
            </a:r>
          </a:p>
          <a:p>
            <a:pPr eaLnBrk="0" fontAlgn="base" hangingPunct="0">
              <a:lnSpc>
                <a:spcPct val="90000"/>
              </a:lnSpc>
              <a:spcAft>
                <a:spcPct val="0"/>
              </a:spcAft>
              <a:buClrTx/>
              <a:buNone/>
              <a:defRPr/>
            </a:pPr>
            <a:endParaRPr lang="en-US" altLang="en-US" sz="1400" kern="1200" dirty="0">
              <a:solidFill>
                <a:srgbClr val="000000"/>
              </a:solidFill>
              <a:latin typeface="+mn-lt"/>
              <a:cs typeface="+mn-cs"/>
            </a:endParaRPr>
          </a:p>
        </p:txBody>
      </p:sp>
      <p:sp>
        <p:nvSpPr>
          <p:cNvPr id="47125" name="Rectangle 35">
            <a:extLst>
              <a:ext uri="{FF2B5EF4-FFF2-40B4-BE49-F238E27FC236}">
                <a16:creationId xmlns:a16="http://schemas.microsoft.com/office/drawing/2014/main" id="{CC9F66B6-6E21-46C7-9AFD-EB1ACD5C76E9}"/>
              </a:ext>
            </a:extLst>
          </p:cNvPr>
          <p:cNvSpPr>
            <a:spLocks noGrp="1" noChangeArrowheads="1"/>
          </p:cNvSpPr>
          <p:nvPr>
            <p:ph type="title"/>
            <p:custDataLst>
              <p:tags r:id="rId7"/>
            </p:custDataLst>
          </p:nvPr>
        </p:nvSpPr>
        <p:spPr/>
        <p:txBody>
          <a:bodyPr/>
          <a:lstStyle/>
          <a:p>
            <a:pPr eaLnBrk="1" hangingPunct="1"/>
            <a:r>
              <a:rPr lang="fr-CA" sz="2000" i="0">
                <a:latin typeface="+mj-lt"/>
              </a:rPr>
              <a:t>Échelle de dyspnée modifiée du « Medical Research Council (mMRC) »</a:t>
            </a:r>
          </a:p>
        </p:txBody>
      </p:sp>
      <p:sp>
        <p:nvSpPr>
          <p:cNvPr id="12" name="Google Shape;131;p10">
            <a:extLst>
              <a:ext uri="{FF2B5EF4-FFF2-40B4-BE49-F238E27FC236}">
                <a16:creationId xmlns:a16="http://schemas.microsoft.com/office/drawing/2014/main" id="{34E06D9D-A2C5-4237-B69C-97117BB64C91}"/>
              </a:ext>
            </a:extLst>
          </p:cNvPr>
          <p:cNvSpPr txBox="1">
            <a:spLocks/>
          </p:cNvSpPr>
          <p:nvPr>
            <p:custDataLst>
              <p:tags r:id="rId8"/>
            </p:custDataLst>
          </p:nvPr>
        </p:nvSpPr>
        <p:spPr>
          <a:xfrm>
            <a:off x="986140" y="212712"/>
            <a:ext cx="7510159" cy="762000"/>
          </a:xfrm>
          <a:prstGeom prst="rect">
            <a:avLst/>
          </a:pr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1"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9pPr>
          </a:lstStyle>
          <a:p>
            <a:pPr lvl="0">
              <a:defRPr/>
            </a:pPr>
            <a:r>
              <a:rPr lang="fr-CA" sz="2800">
                <a:latin typeface="+mj-lt"/>
              </a:rPr>
              <a:t>Évaluation de la dyspnée liée à la MPOC</a:t>
            </a:r>
          </a:p>
        </p:txBody>
      </p:sp>
      <p:sp>
        <p:nvSpPr>
          <p:cNvPr id="4" name="Down Arrow 3">
            <a:extLst>
              <a:ext uri="{FF2B5EF4-FFF2-40B4-BE49-F238E27FC236}">
                <a16:creationId xmlns:a16="http://schemas.microsoft.com/office/drawing/2014/main" id="{7385AFC9-4199-F51B-0E1E-61DE8797E43C}"/>
              </a:ext>
            </a:extLst>
          </p:cNvPr>
          <p:cNvSpPr/>
          <p:nvPr>
            <p:custDataLst>
              <p:tags r:id="rId9"/>
            </p:custDataLst>
          </p:nvPr>
        </p:nvSpPr>
        <p:spPr>
          <a:xfrm>
            <a:off x="1644070" y="2192790"/>
            <a:ext cx="996653" cy="3568247"/>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9220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8E390-8B89-4A3A-973E-EB0B72FECC5D}"/>
              </a:ext>
            </a:extLst>
          </p:cNvPr>
          <p:cNvSpPr>
            <a:spLocks noGrp="1"/>
          </p:cNvSpPr>
          <p:nvPr>
            <p:ph type="title"/>
            <p:custDataLst>
              <p:tags r:id="rId1"/>
            </p:custDataLst>
          </p:nvPr>
        </p:nvSpPr>
        <p:spPr/>
        <p:txBody>
          <a:bodyPr/>
          <a:lstStyle/>
          <a:p>
            <a:endParaRPr lang="fr-FR"/>
          </a:p>
        </p:txBody>
      </p:sp>
      <p:sp>
        <p:nvSpPr>
          <p:cNvPr id="3" name="Espace réservé du texte 2">
            <a:extLst>
              <a:ext uri="{FF2B5EF4-FFF2-40B4-BE49-F238E27FC236}">
                <a16:creationId xmlns:a16="http://schemas.microsoft.com/office/drawing/2014/main" id="{4BAAD966-79FC-627D-5681-7CE2BD804A53}"/>
              </a:ext>
            </a:extLst>
          </p:cNvPr>
          <p:cNvSpPr>
            <a:spLocks noGrp="1"/>
          </p:cNvSpPr>
          <p:nvPr>
            <p:ph type="body" idx="1"/>
            <p:custDataLst>
              <p:tags r:id="rId2"/>
            </p:custDataLst>
          </p:nvPr>
        </p:nvSpPr>
        <p:spPr/>
        <p:txBody>
          <a:bodyPr/>
          <a:lstStyle/>
          <a:p>
            <a:endParaRPr lang="fr-FR"/>
          </a:p>
        </p:txBody>
      </p:sp>
    </p:spTree>
    <p:extLst>
      <p:ext uri="{BB962C8B-B14F-4D97-AF65-F5344CB8AC3E}">
        <p14:creationId xmlns:p14="http://schemas.microsoft.com/office/powerpoint/2010/main" val="24895428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la mortalité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nvPr>
        </p:nvGraphicFramePr>
        <p:xfrm>
          <a:off x="869315" y="1295283"/>
          <a:ext cx="10453370" cy="3923319"/>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4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534988" indent="-534988"/>
                      <a:r>
                        <a:rPr lang="fr-CA" sz="1400" b="1" i="0" u="none" strike="noStrike" cap="none">
                          <a:solidFill>
                            <a:schemeClr val="tx1"/>
                          </a:solidFill>
                          <a:effectLst/>
                          <a:latin typeface="+mn-lt"/>
                          <a:ea typeface="+mn-ea"/>
                          <a:cs typeface="+mn-cs"/>
                          <a:sym typeface="Arial"/>
                        </a:rPr>
                        <a:t>P.3.A. Chez les personnes ayant une MPOC stable, à risque élevé d’exacerbations</a:t>
                      </a:r>
                      <a:r>
                        <a:rPr lang="fr-CA" sz="1400" b="1" i="0" u="none" strike="noStrike" cap="none" baseline="30000">
                          <a:solidFill>
                            <a:schemeClr val="tx1"/>
                          </a:solidFill>
                          <a:effectLst/>
                          <a:latin typeface="+mn-lt"/>
                          <a:ea typeface="+mn-ea"/>
                          <a:cs typeface="+mn-cs"/>
                          <a:sym typeface="Arial"/>
                        </a:rPr>
                        <a:t>*</a:t>
                      </a:r>
                      <a:r>
                        <a:rPr lang="fr-CA" sz="1400" b="1" i="0" u="none" strike="noStrike" cap="none">
                          <a:solidFill>
                            <a:schemeClr val="tx1"/>
                          </a:solidFill>
                          <a:effectLst/>
                          <a:latin typeface="+mn-lt"/>
                          <a:ea typeface="+mn-ea"/>
                          <a:cs typeface="+mn-cs"/>
                          <a:sym typeface="Arial"/>
                        </a:rPr>
                        <a:t>, qui présentent un fardeau des symptômes modéré à élevé ou une atteinte de l’état de santé (CAT ≥ 10, mMRC ≥ 2) et une fonction pulmonaire déficiente (VEMS &lt; 80 % prédit), nous recommandons le recours à une trithérapie combinée AMLA-BALA-CSI plutôt qu’une bithérapie AMLA-BALA.</a:t>
                      </a:r>
                    </a:p>
                    <a:p>
                      <a:r>
                        <a:rPr lang="fr-CA" sz="1400" b="0" i="0" u="none" strike="noStrike" cap="none">
                          <a:solidFill>
                            <a:schemeClr val="tx1"/>
                          </a:solidFill>
                          <a:effectLst/>
                          <a:latin typeface="+mn-lt"/>
                          <a:ea typeface="+mn-ea"/>
                          <a:cs typeface="+mn-cs"/>
                          <a:sym typeface="Arial"/>
                        </a:rPr>
                        <a:t> </a:t>
                      </a:r>
                    </a:p>
                    <a:p>
                      <a:r>
                        <a:rPr lang="fr-CA" sz="1400" b="1" i="0" u="sng" strike="noStrike" cap="none">
                          <a:solidFill>
                            <a:schemeClr val="tx1"/>
                          </a:solidFill>
                          <a:effectLst/>
                          <a:latin typeface="+mn-lt"/>
                          <a:ea typeface="+mn-ea"/>
                          <a:cs typeface="+mn-cs"/>
                          <a:sym typeface="Arial"/>
                        </a:rPr>
                        <a:t>Remarque clinique </a:t>
                      </a:r>
                      <a:r>
                        <a:rPr lang="fr-CA" sz="1400" b="1" i="0" u="none" strike="noStrike" cap="none">
                          <a:solidFill>
                            <a:schemeClr val="tx1"/>
                          </a:solidFill>
                          <a:effectLst/>
                          <a:latin typeface="+mn-lt"/>
                          <a:ea typeface="+mn-ea"/>
                          <a:cs typeface="+mn-cs"/>
                          <a:sym typeface="Arial"/>
                        </a:rPr>
                        <a:t>: </a:t>
                      </a:r>
                      <a:r>
                        <a:rPr lang="fr-CA" sz="1400" b="0" i="0" u="none" strike="noStrike" cap="none">
                          <a:solidFill>
                            <a:schemeClr val="tx1"/>
                          </a:solidFill>
                          <a:effectLst/>
                          <a:latin typeface="+mn-lt"/>
                          <a:ea typeface="+mn-ea"/>
                          <a:cs typeface="+mn-cs"/>
                          <a:sym typeface="Arial"/>
                        </a:rPr>
                        <a:t>Une trithérapie combinée est préférable à une bithérapie AMLA-BALA en raison de son plus grand avantage dans la réduction de la mortalité (résultat secondaire ou autre résultat), en plus des avantages supplémentaires pour la prévention de l’EAMPOC modérée à grave (principaux résultats de ces ECR) et l’amélioration de la dyspnée, de l’état de santé, de la fonction pulmonaire (résultats secondaires), chez cette population de patients bien définie.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400" b="1">
                          <a:effectLst/>
                          <a:latin typeface="+mn-lt"/>
                          <a:ea typeface="Times New Roman" panose="02020603050405020304" pitchFamily="18" charset="0"/>
                          <a:cs typeface="Times New Roman" panose="02020603050405020304" pitchFamily="18" charset="0"/>
                        </a:rPr>
                        <a:t>Forte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400" b="1" i="1">
                          <a:effectLst/>
                          <a:latin typeface="+mn-lt"/>
                          <a:ea typeface="Times New Roman" panose="02020603050405020304" pitchFamily="18" charset="0"/>
                          <a:cs typeface="Times New Roman" panose="02020603050405020304" pitchFamily="18" charset="0"/>
                        </a:rPr>
                        <a:t>Certitude modérée </a:t>
                      </a:r>
                      <a:r>
                        <a:rPr lang="fr-CA" sz="1400" b="0" i="1">
                          <a:effectLst/>
                          <a:latin typeface="+mn-lt"/>
                          <a:ea typeface="Times New Roman" panose="02020603050405020304" pitchFamily="18" charset="0"/>
                          <a:cs typeface="Times New Roman" panose="02020603050405020304" pitchFamily="18" charset="0"/>
                        </a:rPr>
                        <a:t>concernant la trithérapie combinée AMLA-BALA-CSI pour réduire la mortalité comparativement à la bithérapie AMLA-BALA.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E760358E-35DE-6227-CF8D-2F8CF3D8B54D}"/>
              </a:ext>
            </a:extLst>
          </p:cNvPr>
          <p:cNvSpPr txBox="1"/>
          <p:nvPr>
            <p:custDataLst>
              <p:tags r:id="rId3"/>
            </p:custDataLst>
          </p:nvPr>
        </p:nvSpPr>
        <p:spPr>
          <a:xfrm>
            <a:off x="869315" y="5193385"/>
            <a:ext cx="10453370"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36868123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945278-CA53-1A78-9A90-55FA9D8EA9BA}"/>
              </a:ext>
            </a:extLst>
          </p:cNvPr>
          <p:cNvGraphicFramePr>
            <a:graphicFrameLocks noGrp="1"/>
          </p:cNvGraphicFramePr>
          <p:nvPr>
            <p:custDataLst>
              <p:tags r:id="rId1"/>
            </p:custDataLst>
            <p:extLst>
              <p:ext uri="{D42A27DB-BD31-4B8C-83A1-F6EECF244321}">
                <p14:modId xmlns:p14="http://schemas.microsoft.com/office/powerpoint/2010/main" val="1213344664"/>
              </p:ext>
            </p:extLst>
          </p:nvPr>
        </p:nvGraphicFramePr>
        <p:xfrm>
          <a:off x="189974" y="1472318"/>
          <a:ext cx="11164796" cy="2194306"/>
        </p:xfrm>
        <a:graphic>
          <a:graphicData uri="http://schemas.openxmlformats.org/drawingml/2006/table">
            <a:tbl>
              <a:tblPr firstRow="1" firstCol="1" bandRow="1"/>
              <a:tblGrid>
                <a:gridCol w="665162">
                  <a:extLst>
                    <a:ext uri="{9D8B030D-6E8A-4147-A177-3AD203B41FA5}">
                      <a16:colId xmlns:a16="http://schemas.microsoft.com/office/drawing/2014/main" val="2940654524"/>
                    </a:ext>
                  </a:extLst>
                </a:gridCol>
                <a:gridCol w="774700">
                  <a:extLst>
                    <a:ext uri="{9D8B030D-6E8A-4147-A177-3AD203B41FA5}">
                      <a16:colId xmlns:a16="http://schemas.microsoft.com/office/drawing/2014/main" val="1629349795"/>
                    </a:ext>
                  </a:extLst>
                </a:gridCol>
                <a:gridCol w="703262">
                  <a:extLst>
                    <a:ext uri="{9D8B030D-6E8A-4147-A177-3AD203B41FA5}">
                      <a16:colId xmlns:a16="http://schemas.microsoft.com/office/drawing/2014/main" val="1312892995"/>
                    </a:ext>
                  </a:extLst>
                </a:gridCol>
                <a:gridCol w="812800">
                  <a:extLst>
                    <a:ext uri="{9D8B030D-6E8A-4147-A177-3AD203B41FA5}">
                      <a16:colId xmlns:a16="http://schemas.microsoft.com/office/drawing/2014/main" val="326601376"/>
                    </a:ext>
                  </a:extLst>
                </a:gridCol>
                <a:gridCol w="733425">
                  <a:extLst>
                    <a:ext uri="{9D8B030D-6E8A-4147-A177-3AD203B41FA5}">
                      <a16:colId xmlns:a16="http://schemas.microsoft.com/office/drawing/2014/main" val="957174852"/>
                    </a:ext>
                  </a:extLst>
                </a:gridCol>
                <a:gridCol w="704850">
                  <a:extLst>
                    <a:ext uri="{9D8B030D-6E8A-4147-A177-3AD203B41FA5}">
                      <a16:colId xmlns:a16="http://schemas.microsoft.com/office/drawing/2014/main" val="2538157936"/>
                    </a:ext>
                  </a:extLst>
                </a:gridCol>
                <a:gridCol w="1736725">
                  <a:extLst>
                    <a:ext uri="{9D8B030D-6E8A-4147-A177-3AD203B41FA5}">
                      <a16:colId xmlns:a16="http://schemas.microsoft.com/office/drawing/2014/main" val="202992814"/>
                    </a:ext>
                  </a:extLst>
                </a:gridCol>
                <a:gridCol w="941388">
                  <a:extLst>
                    <a:ext uri="{9D8B030D-6E8A-4147-A177-3AD203B41FA5}">
                      <a16:colId xmlns:a16="http://schemas.microsoft.com/office/drawing/2014/main" val="3391429749"/>
                    </a:ext>
                  </a:extLst>
                </a:gridCol>
                <a:gridCol w="739775">
                  <a:extLst>
                    <a:ext uri="{9D8B030D-6E8A-4147-A177-3AD203B41FA5}">
                      <a16:colId xmlns:a16="http://schemas.microsoft.com/office/drawing/2014/main" val="2061851806"/>
                    </a:ext>
                  </a:extLst>
                </a:gridCol>
                <a:gridCol w="704850">
                  <a:extLst>
                    <a:ext uri="{9D8B030D-6E8A-4147-A177-3AD203B41FA5}">
                      <a16:colId xmlns:a16="http://schemas.microsoft.com/office/drawing/2014/main" val="779322241"/>
                    </a:ext>
                  </a:extLst>
                </a:gridCol>
                <a:gridCol w="1217612">
                  <a:extLst>
                    <a:ext uri="{9D8B030D-6E8A-4147-A177-3AD203B41FA5}">
                      <a16:colId xmlns:a16="http://schemas.microsoft.com/office/drawing/2014/main" val="3923341183"/>
                    </a:ext>
                  </a:extLst>
                </a:gridCol>
                <a:gridCol w="573088">
                  <a:extLst>
                    <a:ext uri="{9D8B030D-6E8A-4147-A177-3AD203B41FA5}">
                      <a16:colId xmlns:a16="http://schemas.microsoft.com/office/drawing/2014/main" val="3677383237"/>
                    </a:ext>
                  </a:extLst>
                </a:gridCol>
                <a:gridCol w="857159">
                  <a:extLst>
                    <a:ext uri="{9D8B030D-6E8A-4147-A177-3AD203B41FA5}">
                      <a16:colId xmlns:a16="http://schemas.microsoft.com/office/drawing/2014/main" val="785783594"/>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1447054611"/>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845993196"/>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7017086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a:t>
                      </a:r>
                      <a:r>
                        <a:rPr lang="fr-CA" sz="1000" dirty="0" err="1">
                          <a:effectLst/>
                          <a:latin typeface="Arial Narrow" panose="020B0606020202030204" pitchFamily="34" charset="0"/>
                          <a:ea typeface="Times New Roman" panose="02020603050405020304" pitchFamily="18" charset="0"/>
                          <a:cs typeface="Times New Roman" panose="02020603050405020304" pitchFamily="18" charset="0"/>
                        </a:rPr>
                        <a:t>soupçonné</a:t>
                      </a:r>
                      <a:r>
                        <a:rPr lang="fr-CA" sz="1000" baseline="30000" dirty="0" err="1">
                          <a:effectLst/>
                          <a:latin typeface="Arial Narrow" panose="020B0606020202030204" pitchFamily="34" charset="0"/>
                          <a:ea typeface="Times New Roman" panose="02020603050405020304" pitchFamily="18" charset="0"/>
                          <a:cs typeface="Times New Roman" panose="02020603050405020304" pitchFamily="18" charset="0"/>
                        </a:rPr>
                        <a:t>a</a:t>
                      </a:r>
                      <a:endParaRPr lang="fr-CA" sz="1000" baseline="30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145/9 957</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(1,5 %)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118/5731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(0,56 à 0,91)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6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9 de moins à 2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95048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rapport de risques instantanés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211800738"/>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RRI 0,67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(0,46 à 0,96)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 de moins à 0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965922"/>
                  </a:ext>
                </a:extLst>
              </a:tr>
            </a:tbl>
          </a:graphicData>
        </a:graphic>
      </p:graphicFrame>
      <p:sp>
        <p:nvSpPr>
          <p:cNvPr id="4" name="TextBox 3">
            <a:extLst>
              <a:ext uri="{FF2B5EF4-FFF2-40B4-BE49-F238E27FC236}">
                <a16:creationId xmlns:a16="http://schemas.microsoft.com/office/drawing/2014/main" id="{4E26E0B0-C0ED-1294-A9F3-B0E9E8FB40B4}"/>
              </a:ext>
            </a:extLst>
          </p:cNvPr>
          <p:cNvSpPr txBox="1"/>
          <p:nvPr>
            <p:custDataLst>
              <p:tags r:id="rId2"/>
            </p:custDataLst>
          </p:nvPr>
        </p:nvSpPr>
        <p:spPr>
          <a:xfrm>
            <a:off x="189974" y="1210299"/>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une bithérapie AMLA-BALA</a:t>
            </a:r>
          </a:p>
        </p:txBody>
      </p:sp>
      <p:sp>
        <p:nvSpPr>
          <p:cNvPr id="6" name="TextBox 5">
            <a:extLst>
              <a:ext uri="{FF2B5EF4-FFF2-40B4-BE49-F238E27FC236}">
                <a16:creationId xmlns:a16="http://schemas.microsoft.com/office/drawing/2014/main" id="{CA794888-4E79-B304-5B08-563C0D583BD7}"/>
              </a:ext>
            </a:extLst>
          </p:cNvPr>
          <p:cNvSpPr txBox="1"/>
          <p:nvPr>
            <p:custDataLst>
              <p:tags r:id="rId3"/>
            </p:custDataLst>
          </p:nvPr>
        </p:nvSpPr>
        <p:spPr>
          <a:xfrm>
            <a:off x="189974" y="3746761"/>
            <a:ext cx="6103854" cy="189411"/>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a:t>
            </a:r>
            <a:r>
              <a:rPr lang="fr-CA" sz="1000">
                <a:solidFill>
                  <a:srgbClr val="000000"/>
                </a:solidFill>
                <a:effectLst/>
                <a:latin typeface="Arial Narrow" panose="020B0606020202030204" pitchFamily="34" charset="0"/>
                <a:ea typeface="Times New Roman" panose="02020603050405020304" pitchFamily="18" charset="0"/>
              </a:rPr>
              <a:t> : intervalle de confiance; </a:t>
            </a:r>
            <a:r>
              <a:rPr lang="fr-CA" sz="1000" b="1">
                <a:solidFill>
                  <a:srgbClr val="000000"/>
                </a:solidFill>
                <a:effectLst/>
                <a:latin typeface="Arial Narrow" panose="020B0606020202030204" pitchFamily="34" charset="0"/>
                <a:ea typeface="Times New Roman" panose="02020603050405020304" pitchFamily="18" charset="0"/>
              </a:rPr>
              <a:t>RRI</a:t>
            </a:r>
            <a:r>
              <a:rPr lang="fr-CA" sz="1000">
                <a:solidFill>
                  <a:srgbClr val="000000"/>
                </a:solidFill>
                <a:effectLst/>
                <a:latin typeface="Arial Narrow" panose="020B0606020202030204" pitchFamily="34" charset="0"/>
                <a:ea typeface="Times New Roman" panose="02020603050405020304" pitchFamily="18" charset="0"/>
              </a:rPr>
              <a:t> : rapport de risques instantanés; </a:t>
            </a:r>
            <a:r>
              <a:rPr lang="fr-CA" sz="1000" b="1">
                <a:solidFill>
                  <a:srgbClr val="000000"/>
                </a:solidFill>
                <a:effectLst/>
                <a:latin typeface="Arial Narrow" panose="020B0606020202030204" pitchFamily="34" charset="0"/>
                <a:ea typeface="Times New Roman" panose="02020603050405020304" pitchFamily="18" charset="0"/>
              </a:rPr>
              <a:t>RR</a:t>
            </a:r>
            <a:r>
              <a:rPr lang="fr-CA" sz="1000">
                <a:solidFill>
                  <a:srgbClr val="000000"/>
                </a:solidFill>
                <a:effectLst/>
                <a:latin typeface="Arial Narrow" panose="020B0606020202030204" pitchFamily="34" charset="0"/>
                <a:ea typeface="Times New Roman" panose="02020603050405020304" pitchFamily="18" charset="0"/>
              </a:rPr>
              <a:t> : risque relatif; a. Cinq ECR ou moins ont déclaré ce résultat</a:t>
            </a:r>
          </a:p>
        </p:txBody>
      </p:sp>
      <p:sp>
        <p:nvSpPr>
          <p:cNvPr id="7" name="Rectangle 2">
            <a:extLst>
              <a:ext uri="{FF2B5EF4-FFF2-40B4-BE49-F238E27FC236}">
                <a16:creationId xmlns:a16="http://schemas.microsoft.com/office/drawing/2014/main" id="{D1ABD252-3583-CBAD-66C3-3163F679ACDB}"/>
              </a:ext>
            </a:extLst>
          </p:cNvPr>
          <p:cNvSpPr>
            <a:spLocks noChangeArrowheads="1"/>
          </p:cNvSpPr>
          <p:nvPr>
            <p:custDataLst>
              <p:tags r:id="rId4"/>
            </p:custDataLst>
          </p:nvPr>
        </p:nvSpPr>
        <p:spPr bwMode="auto">
          <a:xfrm>
            <a:off x="140223" y="3831914"/>
            <a:ext cx="56151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risque relatif, trithérapie combinée AMLA-BALA-CSI comparativement à</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une bithérapie AMLA-BALA</a:t>
            </a:r>
          </a:p>
        </p:txBody>
      </p:sp>
      <p:pic>
        <p:nvPicPr>
          <p:cNvPr id="19457" name="Picture 181" descr="Table&#10;&#10;Description automatically generated">
            <a:extLst>
              <a:ext uri="{FF2B5EF4-FFF2-40B4-BE49-F238E27FC236}">
                <a16:creationId xmlns:a16="http://schemas.microsoft.com/office/drawing/2014/main" id="{09642618-457F-B7A9-C99B-BD0015337B15}"/>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140223" y="4291347"/>
            <a:ext cx="5937250" cy="2038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15A4AEFF-ED07-9CDA-31E3-F1A761059E3A}"/>
              </a:ext>
            </a:extLst>
          </p:cNvPr>
          <p:cNvSpPr>
            <a:spLocks noChangeArrowheads="1"/>
          </p:cNvSpPr>
          <p:nvPr>
            <p:custDataLst>
              <p:tags r:id="rId6"/>
            </p:custDataLst>
          </p:nvPr>
        </p:nvSpPr>
        <p:spPr bwMode="auto">
          <a:xfrm>
            <a:off x="6134100" y="3829529"/>
            <a:ext cx="51187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rapport de risques instantanés, trithérapie combinée AMLA-BALA-CSI</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comparativement à une bithérapie AMLA-BALA</a:t>
            </a:r>
          </a:p>
        </p:txBody>
      </p:sp>
      <p:pic>
        <p:nvPicPr>
          <p:cNvPr id="19459" name="Picture 87" descr="Table&#10;&#10;Description automatically generated">
            <a:extLst>
              <a:ext uri="{FF2B5EF4-FFF2-40B4-BE49-F238E27FC236}">
                <a16:creationId xmlns:a16="http://schemas.microsoft.com/office/drawing/2014/main" id="{C565512E-239E-05F6-5230-7DDBC34875BA}"/>
              </a:ext>
            </a:extLst>
          </p:cNvPr>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134100" y="4270108"/>
            <a:ext cx="5943600" cy="1517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7F65A0B7-DE89-2F40-C17C-C2D577A72877}"/>
              </a:ext>
            </a:extLst>
          </p:cNvPr>
          <p:cNvSpPr>
            <a:spLocks noChangeArrowheads="1"/>
          </p:cNvSpPr>
          <p:nvPr>
            <p:custDataLst>
              <p:tags r:id="rId8"/>
            </p:custDataLst>
          </p:nvPr>
        </p:nvSpPr>
        <p:spPr bwMode="auto">
          <a:xfrm>
            <a:off x="6134100" y="57877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0363519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400" b="1">
                <a:effectLst/>
                <a:latin typeface="+mn-lt"/>
                <a:ea typeface="Times New Roman" panose="02020603050405020304" pitchFamily="18" charset="0"/>
              </a:rPr>
              <a:t>Réduire la mortalité</a:t>
            </a:r>
          </a:p>
        </p:txBody>
      </p:sp>
      <p:graphicFrame>
        <p:nvGraphicFramePr>
          <p:cNvPr id="4" name="Table 3">
            <a:extLst>
              <a:ext uri="{FF2B5EF4-FFF2-40B4-BE49-F238E27FC236}">
                <a16:creationId xmlns:a16="http://schemas.microsoft.com/office/drawing/2014/main" id="{BB8EBCB9-F0BF-279E-DE27-2E00679AB5CC}"/>
              </a:ext>
            </a:extLst>
          </p:cNvPr>
          <p:cNvGraphicFramePr>
            <a:graphicFrameLocks noGrp="1"/>
          </p:cNvGraphicFramePr>
          <p:nvPr>
            <p:custDataLst>
              <p:tags r:id="rId2"/>
            </p:custDataLst>
            <p:extLst>
              <p:ext uri="{D42A27DB-BD31-4B8C-83A1-F6EECF244321}">
                <p14:modId xmlns:p14="http://schemas.microsoft.com/office/powerpoint/2010/main" val="2151491437"/>
              </p:ext>
            </p:extLst>
          </p:nvPr>
        </p:nvGraphicFramePr>
        <p:xfrm>
          <a:off x="869315" y="1295283"/>
          <a:ext cx="10453370" cy="3821682"/>
        </p:xfrm>
        <a:graphic>
          <a:graphicData uri="http://schemas.openxmlformats.org/drawingml/2006/table">
            <a:tbl>
              <a:tblPr firstRow="1" firstCol="1" bandRow="1"/>
              <a:tblGrid>
                <a:gridCol w="5507335">
                  <a:extLst>
                    <a:ext uri="{9D8B030D-6E8A-4147-A177-3AD203B41FA5}">
                      <a16:colId xmlns:a16="http://schemas.microsoft.com/office/drawing/2014/main" val="1959215795"/>
                    </a:ext>
                  </a:extLst>
                </a:gridCol>
                <a:gridCol w="1836443">
                  <a:extLst>
                    <a:ext uri="{9D8B030D-6E8A-4147-A177-3AD203B41FA5}">
                      <a16:colId xmlns:a16="http://schemas.microsoft.com/office/drawing/2014/main" val="1169121497"/>
                    </a:ext>
                  </a:extLst>
                </a:gridCol>
                <a:gridCol w="3109592">
                  <a:extLst>
                    <a:ext uri="{9D8B030D-6E8A-4147-A177-3AD203B41FA5}">
                      <a16:colId xmlns:a16="http://schemas.microsoft.com/office/drawing/2014/main" val="48273331"/>
                    </a:ext>
                  </a:extLst>
                </a:gridCol>
              </a:tblGrid>
              <a:tr h="509559">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Force de la recommandation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r>
                        <a:rPr lang="fr-CA" sz="1300" b="1">
                          <a:solidFill>
                            <a:srgbClr val="000000"/>
                          </a:solidFill>
                          <a:effectLst/>
                          <a:latin typeface="+mn-lt"/>
                          <a:ea typeface="Times New Roman" panose="02020603050405020304" pitchFamily="18" charset="0"/>
                          <a:cs typeface="Times New Roman" panose="02020603050405020304" pitchFamily="18" charset="0"/>
                        </a:rPr>
                        <a:t>Certitude des données probantes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829136021"/>
                  </a:ext>
                </a:extLst>
              </a:tr>
              <a:tr h="3312123">
                <a:tc>
                  <a:txBody>
                    <a:bodyPr/>
                    <a:lstStyle/>
                    <a:p>
                      <a:pPr marL="622300" indent="-622300"/>
                      <a:r>
                        <a:rPr lang="fr-CA" sz="1300" b="1" i="0" u="none" strike="noStrike" cap="none" dirty="0">
                          <a:solidFill>
                            <a:schemeClr val="tx1"/>
                          </a:solidFill>
                          <a:effectLst/>
                          <a:latin typeface="+mn-lt"/>
                          <a:ea typeface="+mn-ea"/>
                          <a:cs typeface="+mn-cs"/>
                          <a:sym typeface="Arial"/>
                        </a:rPr>
                        <a:t>P.3.B.   Chez les personnes ayant une MPOC stable, à risque élevé d’exacerbations</a:t>
                      </a:r>
                      <a:r>
                        <a:rPr lang="fr-CA" sz="1300" b="1" i="0" u="none" strike="noStrike" cap="none" baseline="30000" dirty="0">
                          <a:solidFill>
                            <a:schemeClr val="tx1"/>
                          </a:solidFill>
                          <a:effectLst/>
                          <a:latin typeface="+mn-lt"/>
                          <a:ea typeface="+mn-ea"/>
                          <a:cs typeface="+mn-cs"/>
                          <a:sym typeface="Arial"/>
                        </a:rPr>
                        <a:t>*</a:t>
                      </a:r>
                      <a:r>
                        <a:rPr lang="fr-CA" sz="1300" b="1" i="0" u="none" strike="noStrike" cap="none" dirty="0">
                          <a:solidFill>
                            <a:schemeClr val="tx1"/>
                          </a:solidFill>
                          <a:effectLst/>
                          <a:latin typeface="+mn-lt"/>
                          <a:ea typeface="+mn-ea"/>
                          <a:cs typeface="+mn-cs"/>
                          <a:sym typeface="Arial"/>
                        </a:rPr>
                        <a:t>, qui présentent un fardeau des symptômes ou une atteinte de l’état de santé de niveau modéré à élevé (CAT ≥ 10, </a:t>
                      </a:r>
                      <a:r>
                        <a:rPr lang="fr-CA" sz="1300" b="1" i="0" u="none" strike="noStrike" cap="none" dirty="0" err="1">
                          <a:solidFill>
                            <a:schemeClr val="tx1"/>
                          </a:solidFill>
                          <a:effectLst/>
                          <a:latin typeface="+mn-lt"/>
                          <a:ea typeface="+mn-ea"/>
                          <a:cs typeface="+mn-cs"/>
                          <a:sym typeface="Arial"/>
                        </a:rPr>
                        <a:t>mMRC</a:t>
                      </a:r>
                      <a:r>
                        <a:rPr lang="fr-CA" sz="1300" b="1" i="0" u="none" strike="noStrike" cap="none" dirty="0">
                          <a:solidFill>
                            <a:schemeClr val="tx1"/>
                          </a:solidFill>
                          <a:effectLst/>
                          <a:latin typeface="+mn-lt"/>
                          <a:ea typeface="+mn-ea"/>
                          <a:cs typeface="+mn-cs"/>
                          <a:sym typeface="Arial"/>
                        </a:rPr>
                        <a:t> ≥ 2) et une fonction pulmonaire déficiente (VEMS &lt; 80 % prédit), nous recommandons le recours à une trithérapie combinée AMLA-BALA-CSI plutôt qu’une thérapie combinée CSI-BALA.</a:t>
                      </a:r>
                    </a:p>
                    <a:p>
                      <a:r>
                        <a:rPr lang="fr-CA" sz="1300" b="0" i="0" u="none" strike="noStrike" cap="none" dirty="0">
                          <a:solidFill>
                            <a:schemeClr val="tx1"/>
                          </a:solidFill>
                          <a:effectLst/>
                          <a:latin typeface="+mn-lt"/>
                          <a:ea typeface="+mn-ea"/>
                          <a:cs typeface="+mn-cs"/>
                          <a:sym typeface="Arial"/>
                        </a:rPr>
                        <a:t> </a:t>
                      </a:r>
                    </a:p>
                    <a:p>
                      <a:r>
                        <a:rPr lang="fr-CA" sz="1300" b="1" i="0" u="sng" strike="noStrike" cap="none" dirty="0">
                          <a:solidFill>
                            <a:schemeClr val="tx1"/>
                          </a:solidFill>
                          <a:effectLst/>
                          <a:latin typeface="+mn-lt"/>
                          <a:ea typeface="+mn-ea"/>
                          <a:cs typeface="+mn-cs"/>
                          <a:sym typeface="Arial"/>
                        </a:rPr>
                        <a:t>Remarque clinique </a:t>
                      </a:r>
                      <a:r>
                        <a:rPr lang="fr-CA" sz="1300" b="1" i="0" u="none" strike="noStrike" cap="none" dirty="0">
                          <a:solidFill>
                            <a:schemeClr val="tx1"/>
                          </a:solidFill>
                          <a:effectLst/>
                          <a:latin typeface="+mn-lt"/>
                          <a:ea typeface="+mn-ea"/>
                          <a:cs typeface="+mn-cs"/>
                          <a:sym typeface="Arial"/>
                        </a:rPr>
                        <a:t>: </a:t>
                      </a:r>
                      <a:r>
                        <a:rPr lang="fr-CA" sz="1300" b="0" i="0" u="none" strike="noStrike" cap="none" dirty="0">
                          <a:solidFill>
                            <a:schemeClr val="tx1"/>
                          </a:solidFill>
                          <a:effectLst/>
                          <a:latin typeface="+mn-lt"/>
                          <a:ea typeface="+mn-ea"/>
                          <a:cs typeface="+mn-cs"/>
                          <a:sym typeface="Arial"/>
                        </a:rPr>
                        <a:t>Bien que la trithérapie n’ait pas démontré sa supériorité pour réduire la mortalité (résultat secondaire ou autre résultat) comparativement à une thérapie combinée CSI-BALA, elle a démontré un plus grand avantage concernant d’autres résultats importants comme la prévention d’EAMPOC modérées à graves (principaux résultats de ces ECR) et l’amélioration de la dyspnée, de l’état de santé et de la fonction pulmonaire (résultats secondaires) chez cette population de patients bien définis.</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Bef>
                          <a:spcPts val="300"/>
                        </a:spcBef>
                      </a:pPr>
                      <a:r>
                        <a:rPr lang="fr-CA" sz="1300" b="1">
                          <a:effectLst/>
                          <a:latin typeface="+mn-lt"/>
                          <a:ea typeface="Times New Roman" panose="02020603050405020304" pitchFamily="18" charset="0"/>
                          <a:cs typeface="Times New Roman" panose="02020603050405020304" pitchFamily="18" charset="0"/>
                        </a:rPr>
                        <a:t>Faible</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spcBef>
                          <a:spcPts val="300"/>
                        </a:spcBef>
                      </a:pPr>
                      <a:r>
                        <a:rPr lang="fr-CA" sz="1300" b="1" i="1" dirty="0">
                          <a:effectLst/>
                          <a:latin typeface="+mn-lt"/>
                          <a:ea typeface="Times New Roman" panose="02020603050405020304" pitchFamily="18" charset="0"/>
                          <a:cs typeface="Times New Roman" panose="02020603050405020304" pitchFamily="18" charset="0"/>
                        </a:rPr>
                        <a:t>Certitude modérée</a:t>
                      </a:r>
                      <a:r>
                        <a:rPr lang="fr-CA" sz="1300" i="1" dirty="0">
                          <a:effectLst/>
                          <a:latin typeface="+mn-lt"/>
                          <a:ea typeface="Times New Roman" panose="02020603050405020304" pitchFamily="18" charset="0"/>
                          <a:cs typeface="Times New Roman" panose="02020603050405020304" pitchFamily="18" charset="0"/>
                        </a:rPr>
                        <a:t> concernant la trithérapie combinée AMLA-BALA-CSI pour réduire la mortalité comparativement à une thérapie combinée CSI-BALA</a:t>
                      </a: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65447213"/>
                  </a:ext>
                </a:extLst>
              </a:tr>
            </a:tbl>
          </a:graphicData>
        </a:graphic>
      </p:graphicFrame>
      <p:sp>
        <p:nvSpPr>
          <p:cNvPr id="3" name="TextBox 2">
            <a:extLst>
              <a:ext uri="{FF2B5EF4-FFF2-40B4-BE49-F238E27FC236}">
                <a16:creationId xmlns:a16="http://schemas.microsoft.com/office/drawing/2014/main" id="{F028D664-1603-FC54-52E0-67FF6128D2B4}"/>
              </a:ext>
            </a:extLst>
          </p:cNvPr>
          <p:cNvSpPr txBox="1"/>
          <p:nvPr>
            <p:custDataLst>
              <p:tags r:id="rId3"/>
            </p:custDataLst>
          </p:nvPr>
        </p:nvSpPr>
        <p:spPr>
          <a:xfrm>
            <a:off x="773429" y="5193385"/>
            <a:ext cx="10549255" cy="523220"/>
          </a:xfrm>
          <a:prstGeom prst="rect">
            <a:avLst/>
          </a:prstGeom>
          <a:noFill/>
        </p:spPr>
        <p:txBody>
          <a:bodyPr wrap="square">
            <a:spAutoFit/>
          </a:bodyPr>
          <a:lstStyle/>
          <a:p>
            <a:r>
              <a:rPr lang="fr-CA" sz="1400" b="1">
                <a:effectLst/>
                <a:latin typeface="Times New Roman" panose="02020603050405020304" pitchFamily="18" charset="0"/>
                <a:ea typeface="Times New Roman" panose="02020603050405020304" pitchFamily="18" charset="0"/>
              </a:rPr>
              <a:t>*</a:t>
            </a:r>
            <a:r>
              <a:rPr lang="fr-CA" sz="1400">
                <a:effectLst/>
                <a:latin typeface="Times New Roman" panose="02020603050405020304" pitchFamily="18" charset="0"/>
                <a:ea typeface="Times New Roman" panose="02020603050405020304" pitchFamily="18" charset="0"/>
              </a:rPr>
              <a:t>Les patients sont considérés comme présentant un « risque élevé d’EAMPOC » si  ≥ 2 épisodes d’EAMPOC modérée ou ≥1 EAMPOC grave au cours de la dernière année (EAMPOC grave s’entend d’un événement ayant nécessité une hospitalisation ou une visite aux urgences). </a:t>
            </a:r>
          </a:p>
        </p:txBody>
      </p:sp>
    </p:spTree>
    <p:extLst>
      <p:ext uri="{BB962C8B-B14F-4D97-AF65-F5344CB8AC3E}">
        <p14:creationId xmlns:p14="http://schemas.microsoft.com/office/powerpoint/2010/main" val="14711259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673EA9-E0C1-32E0-80EB-49FD1CF091AE}"/>
              </a:ext>
            </a:extLst>
          </p:cNvPr>
          <p:cNvGraphicFramePr>
            <a:graphicFrameLocks noGrp="1"/>
          </p:cNvGraphicFramePr>
          <p:nvPr>
            <p:custDataLst>
              <p:tags r:id="rId1"/>
            </p:custDataLst>
            <p:extLst>
              <p:ext uri="{D42A27DB-BD31-4B8C-83A1-F6EECF244321}">
                <p14:modId xmlns:p14="http://schemas.microsoft.com/office/powerpoint/2010/main" val="1359583586"/>
              </p:ext>
            </p:extLst>
          </p:nvPr>
        </p:nvGraphicFramePr>
        <p:xfrm>
          <a:off x="231480" y="1310674"/>
          <a:ext cx="11329562" cy="2194306"/>
        </p:xfrm>
        <a:graphic>
          <a:graphicData uri="http://schemas.openxmlformats.org/drawingml/2006/table">
            <a:tbl>
              <a:tblPr firstRow="1" firstCol="1" bandRow="1"/>
              <a:tblGrid>
                <a:gridCol w="665162">
                  <a:extLst>
                    <a:ext uri="{9D8B030D-6E8A-4147-A177-3AD203B41FA5}">
                      <a16:colId xmlns:a16="http://schemas.microsoft.com/office/drawing/2014/main" val="4194956387"/>
                    </a:ext>
                  </a:extLst>
                </a:gridCol>
                <a:gridCol w="774700">
                  <a:extLst>
                    <a:ext uri="{9D8B030D-6E8A-4147-A177-3AD203B41FA5}">
                      <a16:colId xmlns:a16="http://schemas.microsoft.com/office/drawing/2014/main" val="3063606188"/>
                    </a:ext>
                  </a:extLst>
                </a:gridCol>
                <a:gridCol w="703262">
                  <a:extLst>
                    <a:ext uri="{9D8B030D-6E8A-4147-A177-3AD203B41FA5}">
                      <a16:colId xmlns:a16="http://schemas.microsoft.com/office/drawing/2014/main" val="3785529058"/>
                    </a:ext>
                  </a:extLst>
                </a:gridCol>
                <a:gridCol w="812800">
                  <a:extLst>
                    <a:ext uri="{9D8B030D-6E8A-4147-A177-3AD203B41FA5}">
                      <a16:colId xmlns:a16="http://schemas.microsoft.com/office/drawing/2014/main" val="1535159503"/>
                    </a:ext>
                  </a:extLst>
                </a:gridCol>
                <a:gridCol w="733425">
                  <a:extLst>
                    <a:ext uri="{9D8B030D-6E8A-4147-A177-3AD203B41FA5}">
                      <a16:colId xmlns:a16="http://schemas.microsoft.com/office/drawing/2014/main" val="3284687927"/>
                    </a:ext>
                  </a:extLst>
                </a:gridCol>
                <a:gridCol w="704850">
                  <a:extLst>
                    <a:ext uri="{9D8B030D-6E8A-4147-A177-3AD203B41FA5}">
                      <a16:colId xmlns:a16="http://schemas.microsoft.com/office/drawing/2014/main" val="3184828470"/>
                    </a:ext>
                  </a:extLst>
                </a:gridCol>
                <a:gridCol w="1736725">
                  <a:extLst>
                    <a:ext uri="{9D8B030D-6E8A-4147-A177-3AD203B41FA5}">
                      <a16:colId xmlns:a16="http://schemas.microsoft.com/office/drawing/2014/main" val="3684304107"/>
                    </a:ext>
                  </a:extLst>
                </a:gridCol>
                <a:gridCol w="941388">
                  <a:extLst>
                    <a:ext uri="{9D8B030D-6E8A-4147-A177-3AD203B41FA5}">
                      <a16:colId xmlns:a16="http://schemas.microsoft.com/office/drawing/2014/main" val="2470192439"/>
                    </a:ext>
                  </a:extLst>
                </a:gridCol>
                <a:gridCol w="882650">
                  <a:extLst>
                    <a:ext uri="{9D8B030D-6E8A-4147-A177-3AD203B41FA5}">
                      <a16:colId xmlns:a16="http://schemas.microsoft.com/office/drawing/2014/main" val="386987787"/>
                    </a:ext>
                  </a:extLst>
                </a:gridCol>
                <a:gridCol w="704850">
                  <a:extLst>
                    <a:ext uri="{9D8B030D-6E8A-4147-A177-3AD203B41FA5}">
                      <a16:colId xmlns:a16="http://schemas.microsoft.com/office/drawing/2014/main" val="1096644139"/>
                    </a:ext>
                  </a:extLst>
                </a:gridCol>
                <a:gridCol w="1217612">
                  <a:extLst>
                    <a:ext uri="{9D8B030D-6E8A-4147-A177-3AD203B41FA5}">
                      <a16:colId xmlns:a16="http://schemas.microsoft.com/office/drawing/2014/main" val="947332960"/>
                    </a:ext>
                  </a:extLst>
                </a:gridCol>
                <a:gridCol w="590550">
                  <a:extLst>
                    <a:ext uri="{9D8B030D-6E8A-4147-A177-3AD203B41FA5}">
                      <a16:colId xmlns:a16="http://schemas.microsoft.com/office/drawing/2014/main" val="1223662770"/>
                    </a:ext>
                  </a:extLst>
                </a:gridCol>
                <a:gridCol w="861588">
                  <a:extLst>
                    <a:ext uri="{9D8B030D-6E8A-4147-A177-3AD203B41FA5}">
                      <a16:colId xmlns:a16="http://schemas.microsoft.com/office/drawing/2014/main" val="1848759905"/>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933246761"/>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365541136"/>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45581307"/>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 12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147/12 920 (1,1 %)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115/9 350 (1,2 %)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0,94</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(0,74 à 1,21)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 de moins à 3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22733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rapport de risques instantanés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07216201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RRI 0,95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(0,66 à 1,37)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 de moins à 1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dirty="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835163"/>
                  </a:ext>
                </a:extLst>
              </a:tr>
            </a:tbl>
          </a:graphicData>
        </a:graphic>
      </p:graphicFrame>
      <p:sp>
        <p:nvSpPr>
          <p:cNvPr id="4" name="TextBox 3">
            <a:extLst>
              <a:ext uri="{FF2B5EF4-FFF2-40B4-BE49-F238E27FC236}">
                <a16:creationId xmlns:a16="http://schemas.microsoft.com/office/drawing/2014/main" id="{D757835A-8329-1534-5B38-4846F59C333D}"/>
              </a:ext>
            </a:extLst>
          </p:cNvPr>
          <p:cNvSpPr txBox="1"/>
          <p:nvPr>
            <p:custDataLst>
              <p:tags r:id="rId2"/>
            </p:custDataLst>
          </p:nvPr>
        </p:nvSpPr>
        <p:spPr>
          <a:xfrm>
            <a:off x="231479" y="1050043"/>
            <a:ext cx="6720649" cy="276999"/>
          </a:xfrm>
          <a:prstGeom prst="rect">
            <a:avLst/>
          </a:prstGeom>
          <a:noFill/>
        </p:spPr>
        <p:txBody>
          <a:bodyPr wrap="square">
            <a:spAutoFit/>
          </a:bodyPr>
          <a:lstStyle/>
          <a:p>
            <a:r>
              <a:rPr lang="fr-CA"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Question : Trithérapie combinée AMLA-BALA-CSI comparativement à une thérapie combinée CSI-BALA </a:t>
            </a:r>
          </a:p>
        </p:txBody>
      </p:sp>
      <p:sp>
        <p:nvSpPr>
          <p:cNvPr id="6" name="TextBox 5">
            <a:extLst>
              <a:ext uri="{FF2B5EF4-FFF2-40B4-BE49-F238E27FC236}">
                <a16:creationId xmlns:a16="http://schemas.microsoft.com/office/drawing/2014/main" id="{25E9CDA5-2121-71D3-31CB-F1A59D089505}"/>
              </a:ext>
            </a:extLst>
          </p:cNvPr>
          <p:cNvSpPr txBox="1"/>
          <p:nvPr>
            <p:custDataLst>
              <p:tags r:id="rId3"/>
            </p:custDataLst>
          </p:nvPr>
        </p:nvSpPr>
        <p:spPr>
          <a:xfrm>
            <a:off x="231479" y="3508318"/>
            <a:ext cx="8092249" cy="188193"/>
          </a:xfrm>
          <a:prstGeom prst="rect">
            <a:avLst/>
          </a:prstGeom>
          <a:noFill/>
        </p:spPr>
        <p:txBody>
          <a:bodyPr wrap="square">
            <a:spAutoFit/>
          </a:bodyPr>
          <a:lstStyle/>
          <a:p>
            <a:pPr>
              <a:lnSpc>
                <a:spcPts val="700"/>
              </a:lnSpc>
            </a:pPr>
            <a:r>
              <a:rPr lang="fr-CA" sz="1000" b="1" dirty="0">
                <a:solidFill>
                  <a:srgbClr val="000000"/>
                </a:solidFill>
                <a:effectLst/>
                <a:latin typeface="Arial Narrow" panose="020B0606020202030204" pitchFamily="34" charset="0"/>
                <a:ea typeface="Times New Roman" panose="02020603050405020304" pitchFamily="18" charset="0"/>
              </a:rPr>
              <a:t>IC</a:t>
            </a:r>
            <a:r>
              <a:rPr lang="fr-CA" sz="1000" dirty="0">
                <a:solidFill>
                  <a:srgbClr val="000000"/>
                </a:solidFill>
                <a:effectLst/>
                <a:latin typeface="Arial Narrow" panose="020B0606020202030204" pitchFamily="34" charset="0"/>
                <a:ea typeface="Times New Roman" panose="02020603050405020304" pitchFamily="18" charset="0"/>
              </a:rPr>
              <a:t> : intervalle de confiance; </a:t>
            </a:r>
            <a:r>
              <a:rPr lang="fr-CA" sz="1000" b="1" dirty="0">
                <a:solidFill>
                  <a:srgbClr val="000000"/>
                </a:solidFill>
                <a:effectLst/>
                <a:latin typeface="Arial Narrow" panose="020B0606020202030204" pitchFamily="34" charset="0"/>
                <a:ea typeface="Times New Roman" panose="02020603050405020304" pitchFamily="18" charset="0"/>
              </a:rPr>
              <a:t>RRI</a:t>
            </a:r>
            <a:r>
              <a:rPr lang="fr-CA" sz="1000" dirty="0">
                <a:solidFill>
                  <a:srgbClr val="000000"/>
                </a:solidFill>
                <a:effectLst/>
                <a:latin typeface="Arial Narrow" panose="020B0606020202030204" pitchFamily="34" charset="0"/>
                <a:ea typeface="Times New Roman" panose="02020603050405020304" pitchFamily="18" charset="0"/>
              </a:rPr>
              <a:t> : rapport de risques instantanés; </a:t>
            </a:r>
            <a:r>
              <a:rPr lang="fr-CA" sz="1000" b="1" dirty="0">
                <a:solidFill>
                  <a:srgbClr val="000000"/>
                </a:solidFill>
                <a:effectLst/>
                <a:latin typeface="Arial Narrow" panose="020B0606020202030204" pitchFamily="34" charset="0"/>
                <a:ea typeface="Times New Roman" panose="02020603050405020304" pitchFamily="18" charset="0"/>
              </a:rPr>
              <a:t>RR</a:t>
            </a:r>
            <a:r>
              <a:rPr lang="fr-CA" sz="1000" dirty="0">
                <a:solidFill>
                  <a:srgbClr val="000000"/>
                </a:solidFill>
                <a:effectLst/>
                <a:latin typeface="Arial Narrow" panose="020B0606020202030204" pitchFamily="34" charset="0"/>
                <a:ea typeface="Times New Roman" panose="02020603050405020304" pitchFamily="18" charset="0"/>
              </a:rPr>
              <a:t> : risque relatif;; a. larges intervalles de confiance; b. Une ECR a déclaré ce résultat</a:t>
            </a:r>
          </a:p>
        </p:txBody>
      </p:sp>
      <p:sp>
        <p:nvSpPr>
          <p:cNvPr id="8" name="Rectangle 3">
            <a:extLst>
              <a:ext uri="{FF2B5EF4-FFF2-40B4-BE49-F238E27FC236}">
                <a16:creationId xmlns:a16="http://schemas.microsoft.com/office/drawing/2014/main" id="{0E09FB79-132A-19A5-B6A2-64F52F7B66A6}"/>
              </a:ext>
            </a:extLst>
          </p:cNvPr>
          <p:cNvSpPr>
            <a:spLocks noChangeArrowheads="1"/>
          </p:cNvSpPr>
          <p:nvPr>
            <p:custDataLst>
              <p:tags r:id="rId4"/>
            </p:custDataLst>
          </p:nvPr>
        </p:nvSpPr>
        <p:spPr bwMode="auto">
          <a:xfrm>
            <a:off x="0"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5">
            <a:extLst>
              <a:ext uri="{FF2B5EF4-FFF2-40B4-BE49-F238E27FC236}">
                <a16:creationId xmlns:a16="http://schemas.microsoft.com/office/drawing/2014/main" id="{D6953D39-BF46-E340-4D77-A477281E7849}"/>
              </a:ext>
            </a:extLst>
          </p:cNvPr>
          <p:cNvSpPr>
            <a:spLocks noChangeArrowheads="1"/>
          </p:cNvSpPr>
          <p:nvPr>
            <p:custDataLst>
              <p:tags r:id="rId5"/>
            </p:custDataLst>
          </p:nvPr>
        </p:nvSpPr>
        <p:spPr bwMode="auto">
          <a:xfrm>
            <a:off x="152400" y="3619097"/>
            <a:ext cx="51106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risque relatif, trithérapie combinée AMLA-BALA-CSI comparativement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à une thérapie combinée CSI-BALA</a:t>
            </a:r>
          </a:p>
        </p:txBody>
      </p:sp>
      <p:pic>
        <p:nvPicPr>
          <p:cNvPr id="34820" name="Picture 278" descr="Table&#10;&#10;Description automatically generated">
            <a:extLst>
              <a:ext uri="{FF2B5EF4-FFF2-40B4-BE49-F238E27FC236}">
                <a16:creationId xmlns:a16="http://schemas.microsoft.com/office/drawing/2014/main" id="{347F255C-35C4-E183-68EE-6FFED9A41ECC}"/>
              </a:ext>
            </a:extLst>
          </p:cNvPr>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 y="4008521"/>
            <a:ext cx="5949950" cy="2730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4ABBD8F0-E80D-AE4B-A57E-69E099AF3363}"/>
              </a:ext>
            </a:extLst>
          </p:cNvPr>
          <p:cNvSpPr>
            <a:spLocks noChangeArrowheads="1"/>
          </p:cNvSpPr>
          <p:nvPr>
            <p:custDataLst>
              <p:tags r:id="rId7"/>
            </p:custDataLst>
          </p:nvPr>
        </p:nvSpPr>
        <p:spPr bwMode="auto">
          <a:xfrm>
            <a:off x="152400" y="6592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8">
            <a:extLst>
              <a:ext uri="{FF2B5EF4-FFF2-40B4-BE49-F238E27FC236}">
                <a16:creationId xmlns:a16="http://schemas.microsoft.com/office/drawing/2014/main" id="{CC5966CB-9763-DC25-2F78-F96B3B554FB6}"/>
              </a:ext>
            </a:extLst>
          </p:cNvPr>
          <p:cNvSpPr>
            <a:spLocks noChangeArrowheads="1"/>
          </p:cNvSpPr>
          <p:nvPr>
            <p:custDataLst>
              <p:tags r:id="rId8"/>
            </p:custDataLst>
          </p:nvPr>
        </p:nvSpPr>
        <p:spPr bwMode="auto">
          <a:xfrm>
            <a:off x="6159466" y="3613837"/>
            <a:ext cx="51828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ratio des taux, trithérapie combinée AMLA-BALA-CSI comparativement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à une thérapie combinée CSI-BALA</a:t>
            </a:r>
          </a:p>
        </p:txBody>
      </p:sp>
      <p:pic>
        <p:nvPicPr>
          <p:cNvPr id="34823" name="Picture 91" descr="Table&#10;&#10;Description automatically generated">
            <a:extLst>
              <a:ext uri="{FF2B5EF4-FFF2-40B4-BE49-F238E27FC236}">
                <a16:creationId xmlns:a16="http://schemas.microsoft.com/office/drawing/2014/main" id="{27F9C80D-E66B-321F-D51D-0065D1E94C8E}"/>
              </a:ext>
            </a:extLst>
          </p:cNvPr>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6159466" y="3993836"/>
            <a:ext cx="5943600" cy="15303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a:extLst>
              <a:ext uri="{FF2B5EF4-FFF2-40B4-BE49-F238E27FC236}">
                <a16:creationId xmlns:a16="http://schemas.microsoft.com/office/drawing/2014/main" id="{A674D8AD-8AB0-2536-F332-1449D57702C5}"/>
              </a:ext>
            </a:extLst>
          </p:cNvPr>
          <p:cNvSpPr>
            <a:spLocks noChangeArrowheads="1"/>
          </p:cNvSpPr>
          <p:nvPr>
            <p:custDataLst>
              <p:tags r:id="rId10"/>
            </p:custDataLst>
          </p:nvPr>
        </p:nvSpPr>
        <p:spPr bwMode="auto">
          <a:xfrm>
            <a:off x="6159466" y="53398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23858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7115308" y="1634744"/>
            <a:ext cx="3923414" cy="4524315"/>
          </a:xfrm>
          <a:prstGeom prst="rect">
            <a:avLst/>
          </a:prstGeom>
          <a:noFill/>
        </p:spPr>
        <p:txBody>
          <a:bodyPr wrap="square" rtlCol="0">
            <a:spAutoFit/>
          </a:bodyPr>
          <a:lstStyle/>
          <a:p>
            <a:pPr>
              <a:buClrTx/>
              <a:defRPr/>
            </a:pPr>
            <a:r>
              <a:rPr lang="fr-CA" sz="1800">
                <a:ea typeface="ＭＳ Ｐゴシック"/>
                <a:cs typeface="+mn-cs"/>
              </a:rPr>
              <a:t> </a:t>
            </a:r>
            <a:r>
              <a:rPr lang="fr-CA" sz="1800" b="1" u="sng">
                <a:ea typeface="ＭＳ Ｐゴシック"/>
                <a:cs typeface="+mn-cs"/>
              </a:rPr>
              <a:t>Test d’évaluation de la MPOC</a:t>
            </a:r>
          </a:p>
          <a:p>
            <a:pPr>
              <a:buClrTx/>
              <a:buFont typeface="Arial" pitchFamily="34" charset="0"/>
              <a:buChar char="•"/>
              <a:defRPr/>
            </a:pPr>
            <a:r>
              <a:rPr lang="fr-CA" sz="1800">
                <a:ea typeface="ＭＳ Ｐゴシック"/>
                <a:cs typeface="+mn-cs"/>
              </a:rPr>
              <a:t> Le test CAT est un questionnaire validé, concis (</a:t>
            </a:r>
            <a:r>
              <a:rPr lang="fr-CA" sz="1800" b="1">
                <a:solidFill>
                  <a:schemeClr val="bg2"/>
                </a:solidFill>
                <a:ea typeface="ＭＳ Ｐゴシック"/>
                <a:cs typeface="+mn-cs"/>
              </a:rPr>
              <a:t>8</a:t>
            </a:r>
            <a:r>
              <a:rPr lang="fr-CA" sz="1800">
                <a:ea typeface="ＭＳ Ｐゴシック"/>
                <a:cs typeface="+mn-cs"/>
              </a:rPr>
              <a:t> items) </a:t>
            </a:r>
          </a:p>
          <a:p>
            <a:pPr>
              <a:buClrTx/>
              <a:defRPr/>
            </a:pPr>
            <a:r>
              <a:rPr lang="fr-CA" sz="1800">
                <a:ea typeface="ＭＳ Ｐゴシック"/>
                <a:cs typeface="+mn-cs"/>
              </a:rPr>
              <a:t>  et simple auquel le patient</a:t>
            </a:r>
          </a:p>
          <a:p>
            <a:pPr>
              <a:buClrTx/>
              <a:defRPr/>
            </a:pPr>
            <a:r>
              <a:rPr lang="fr-CA" sz="1800">
                <a:ea typeface="ＭＳ Ｐゴシック"/>
                <a:cs typeface="+mn-cs"/>
              </a:rPr>
              <a:t>  répond.</a:t>
            </a:r>
          </a:p>
          <a:p>
            <a:pPr>
              <a:buClrTx/>
              <a:buFont typeface="Arial" pitchFamily="34" charset="0"/>
              <a:buChar char="•"/>
              <a:defRPr/>
            </a:pPr>
            <a:r>
              <a:rPr lang="fr-CA" sz="1800">
                <a:ea typeface="ＭＳ Ｐゴシック"/>
                <a:cs typeface="+mn-cs"/>
              </a:rPr>
              <a:t> Mesure fiable de l’impact</a:t>
            </a:r>
          </a:p>
          <a:p>
            <a:pPr>
              <a:buClrTx/>
              <a:defRPr/>
            </a:pPr>
            <a:r>
              <a:rPr lang="fr-CA" sz="1800">
                <a:ea typeface="ＭＳ Ｐゴシック"/>
                <a:cs typeface="+mn-cs"/>
              </a:rPr>
              <a:t>  de la MPOC sur l’état de santé</a:t>
            </a:r>
          </a:p>
          <a:p>
            <a:pPr>
              <a:buClrTx/>
              <a:defRPr/>
            </a:pPr>
            <a:r>
              <a:rPr lang="fr-CA" sz="1800">
                <a:ea typeface="ＭＳ Ｐゴシック"/>
                <a:cs typeface="+mn-cs"/>
              </a:rPr>
              <a:t>  du patient.</a:t>
            </a:r>
          </a:p>
          <a:p>
            <a:pPr>
              <a:buClrTx/>
              <a:buFont typeface="Arial" pitchFamily="34" charset="0"/>
              <a:buChar char="•"/>
              <a:defRPr/>
            </a:pPr>
            <a:r>
              <a:rPr lang="fr-CA" sz="1800">
                <a:ea typeface="ＭＳ Ｐゴシック"/>
                <a:cs typeface="+mn-cs"/>
              </a:rPr>
              <a:t> Pointage allant de 0 à 40.</a:t>
            </a:r>
          </a:p>
          <a:p>
            <a:pPr>
              <a:buClrTx/>
              <a:buFont typeface="Arial" pitchFamily="34" charset="0"/>
              <a:buChar char="•"/>
              <a:defRPr/>
            </a:pPr>
            <a:r>
              <a:rPr lang="fr-CA" sz="1800">
                <a:ea typeface="ＭＳ Ｐゴシック"/>
                <a:cs typeface="+mn-cs"/>
              </a:rPr>
              <a:t> Différence minimale cliniquement importante (DMCI) </a:t>
            </a:r>
            <a:r>
              <a:rPr lang="fr-CA" sz="1800" u="sng">
                <a:ea typeface="ＭＳ Ｐゴシック"/>
                <a:cs typeface="+mn-cs"/>
              </a:rPr>
              <a:t>&gt;</a:t>
            </a:r>
            <a:r>
              <a:rPr lang="fr-CA" sz="1800">
                <a:ea typeface="ＭＳ Ｐゴシック"/>
                <a:cs typeface="+mn-cs"/>
              </a:rPr>
              <a:t> 2.</a:t>
            </a:r>
          </a:p>
          <a:p>
            <a:pPr>
              <a:buClrTx/>
              <a:buFont typeface="Arial" pitchFamily="34" charset="0"/>
              <a:buChar char="•"/>
              <a:defRPr/>
            </a:pPr>
            <a:r>
              <a:rPr lang="fr-CA" sz="1800">
                <a:ea typeface="ＭＳ Ｐゴシック"/>
                <a:cs typeface="+mn-cs"/>
              </a:rPr>
              <a:t> Résultat &lt; 10 = faible impact de la</a:t>
            </a:r>
          </a:p>
          <a:p>
            <a:pPr>
              <a:buClrTx/>
              <a:defRPr/>
            </a:pPr>
            <a:r>
              <a:rPr lang="fr-CA" sz="1800">
                <a:ea typeface="ＭＳ Ｐゴシック"/>
                <a:cs typeface="+mn-cs"/>
              </a:rPr>
              <a:t>  MPOC sur l’état de santé.</a:t>
            </a:r>
          </a:p>
          <a:p>
            <a:pPr>
              <a:buClrTx/>
              <a:buFont typeface="Arial" pitchFamily="34" charset="0"/>
              <a:buChar char="•"/>
              <a:defRPr/>
            </a:pPr>
            <a:r>
              <a:rPr lang="fr-CA" sz="1800">
                <a:ea typeface="ＭＳ Ｐゴシック"/>
                <a:cs typeface="+mn-cs"/>
              </a:rPr>
              <a:t> 2 questions portent sur les limites</a:t>
            </a:r>
          </a:p>
          <a:p>
            <a:pPr>
              <a:buClrTx/>
              <a:defRPr/>
            </a:pPr>
            <a:r>
              <a:rPr lang="fr-CA" sz="1800">
                <a:ea typeface="ＭＳ Ｐゴシック"/>
                <a:cs typeface="+mn-cs"/>
              </a:rPr>
              <a:t>  dans l’accomplissement d’activités physiques.</a:t>
            </a:r>
          </a:p>
        </p:txBody>
      </p:sp>
      <p:sp>
        <p:nvSpPr>
          <p:cNvPr id="3" name="Rectangle 2">
            <a:extLst>
              <a:ext uri="{FF2B5EF4-FFF2-40B4-BE49-F238E27FC236}">
                <a16:creationId xmlns:a16="http://schemas.microsoft.com/office/drawing/2014/main" id="{0C4DE63B-53BD-4240-8BB5-7723D8C49595}"/>
              </a:ext>
            </a:extLst>
          </p:cNvPr>
          <p:cNvSpPr/>
          <p:nvPr>
            <p:custDataLst>
              <p:tags r:id="rId2"/>
            </p:custDataLst>
          </p:nvPr>
        </p:nvSpPr>
        <p:spPr bwMode="auto">
          <a:xfrm>
            <a:off x="1524000" y="221673"/>
            <a:ext cx="2937164" cy="720436"/>
          </a:xfrm>
          <a:prstGeom prst="rect">
            <a:avLst/>
          </a:prstGeom>
          <a:solidFill>
            <a:schemeClr val="bg1"/>
          </a:solidFill>
          <a:ln w="9525" cap="rnd" algn="ctr">
            <a:noFill/>
            <a:prstDash val="sysDot"/>
            <a:miter lim="800000"/>
            <a:headEnd/>
            <a:tailEnd/>
          </a:ln>
        </p:spPr>
        <p:txBody>
          <a:bodyPr wrap="none" rtlCol="0" anchor="ctr"/>
          <a:lstStyle/>
          <a:p>
            <a:pPr algn="ctr"/>
            <a:endParaRPr lang="en-US" dirty="0"/>
          </a:p>
        </p:txBody>
      </p:sp>
      <p:sp>
        <p:nvSpPr>
          <p:cNvPr id="10" name="Google Shape;124;p9">
            <a:extLst>
              <a:ext uri="{FF2B5EF4-FFF2-40B4-BE49-F238E27FC236}">
                <a16:creationId xmlns:a16="http://schemas.microsoft.com/office/drawing/2014/main" id="{195999D8-4C07-4668-A2C2-40B1C71DAA0F}"/>
              </a:ext>
            </a:extLst>
          </p:cNvPr>
          <p:cNvSpPr txBox="1">
            <a:spLocks/>
          </p:cNvSpPr>
          <p:nvPr>
            <p:custDataLst>
              <p:tags r:id="rId3"/>
            </p:custDataLst>
          </p:nvPr>
        </p:nvSpPr>
        <p:spPr>
          <a:xfrm>
            <a:off x="755924" y="288714"/>
            <a:ext cx="7422876" cy="762000"/>
          </a:xfrm>
          <a:prstGeom prst="rect">
            <a:avLst/>
          </a:pr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1"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00" b="1" i="1"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2"/>
                </a:solidFill>
                <a:latin typeface="Arial"/>
                <a:ea typeface="Arial"/>
                <a:cs typeface="Arial"/>
                <a:sym typeface="Arial"/>
              </a:defRPr>
            </a:lvl9pPr>
          </a:lstStyle>
          <a:p>
            <a:pPr>
              <a:defRPr/>
            </a:pPr>
            <a:r>
              <a:rPr lang="fr-CA" sz="2800">
                <a:solidFill>
                  <a:srgbClr val="000000"/>
                </a:solidFill>
                <a:latin typeface="Arial"/>
                <a:ea typeface="Arial"/>
                <a:cs typeface="Arial"/>
                <a:sym typeface="Arial"/>
              </a:rPr>
              <a:t>Test d’évaluation de la MPOC (test CAT)</a:t>
            </a:r>
          </a:p>
        </p:txBody>
      </p:sp>
      <p:pic>
        <p:nvPicPr>
          <p:cNvPr id="4" name="Picture 3">
            <a:extLst>
              <a:ext uri="{FF2B5EF4-FFF2-40B4-BE49-F238E27FC236}">
                <a16:creationId xmlns:a16="http://schemas.microsoft.com/office/drawing/2014/main" id="{A6EC6B89-490B-F694-FEF4-9F11947CEA92}"/>
              </a:ext>
            </a:extLst>
          </p:cNvPr>
          <p:cNvPicPr>
            <a:picLocks noChangeAspect="1"/>
          </p:cNvPicPr>
          <p:nvPr>
            <p:custDataLst>
              <p:tags r:id="rId4"/>
            </p:custDataLst>
          </p:nvPr>
        </p:nvPicPr>
        <p:blipFill>
          <a:blip r:embed="rId6"/>
          <a:stretch>
            <a:fillRect/>
          </a:stretch>
        </p:blipFill>
        <p:spPr>
          <a:xfrm>
            <a:off x="503970" y="1159319"/>
            <a:ext cx="6123658" cy="5313309"/>
          </a:xfrm>
          <a:prstGeom prst="rect">
            <a:avLst/>
          </a:prstGeom>
          <a:ln>
            <a:solidFill>
              <a:schemeClr val="accent6">
                <a:lumMod val="50000"/>
              </a:schemeClr>
            </a:solidFill>
          </a:ln>
        </p:spPr>
      </p:pic>
    </p:spTree>
    <p:extLst>
      <p:ext uri="{BB962C8B-B14F-4D97-AF65-F5344CB8AC3E}">
        <p14:creationId xmlns:p14="http://schemas.microsoft.com/office/powerpoint/2010/main" val="252376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70"/>
        <p:cNvGrpSpPr/>
        <p:nvPr/>
      </p:nvGrpSpPr>
      <p:grpSpPr>
        <a:xfrm>
          <a:off x="0" y="0"/>
          <a:ext cx="0" cy="0"/>
          <a:chOff x="0" y="0"/>
          <a:chExt cx="0" cy="0"/>
        </a:xfrm>
      </p:grpSpPr>
      <p:sp>
        <p:nvSpPr>
          <p:cNvPr id="71" name="Google Shape;71;p2"/>
          <p:cNvSpPr txBox="1"/>
          <p:nvPr>
            <p:custDataLst>
              <p:tags r:id="rId1"/>
            </p:custDataLst>
          </p:nvPr>
        </p:nvSpPr>
        <p:spPr>
          <a:xfrm>
            <a:off x="844154" y="279020"/>
            <a:ext cx="6315934" cy="752111"/>
          </a:xfrm>
          <a:prstGeom prst="rect">
            <a:avLst/>
          </a:prstGeom>
          <a:solidFill>
            <a:schemeClr val="lt1"/>
          </a:solidFill>
          <a:ln>
            <a:noFill/>
          </a:ln>
        </p:spPr>
        <p:txBody>
          <a:bodyPr spcFirstLastPara="1" wrap="square" lIns="91425" tIns="45700" rIns="91425" bIns="45700" anchor="t" anchorCtr="0">
            <a:noAutofit/>
          </a:bodyPr>
          <a:lstStyle/>
          <a:p>
            <a:r>
              <a:rPr lang="fr-CA" sz="2800" b="1">
                <a:solidFill>
                  <a:schemeClr val="dk1"/>
                </a:solidFill>
              </a:rPr>
              <a:t>Objectifs des lignes directrices</a:t>
            </a:r>
          </a:p>
        </p:txBody>
      </p:sp>
      <p:sp>
        <p:nvSpPr>
          <p:cNvPr id="3" name="Google Shape;71;p2">
            <a:extLst>
              <a:ext uri="{FF2B5EF4-FFF2-40B4-BE49-F238E27FC236}">
                <a16:creationId xmlns:a16="http://schemas.microsoft.com/office/drawing/2014/main" id="{8AAB4BC7-2DF3-B250-DD90-9AA5843F4D26}"/>
              </a:ext>
            </a:extLst>
          </p:cNvPr>
          <p:cNvSpPr txBox="1"/>
          <p:nvPr>
            <p:custDataLst>
              <p:tags r:id="rId2"/>
            </p:custDataLst>
          </p:nvPr>
        </p:nvSpPr>
        <p:spPr>
          <a:xfrm>
            <a:off x="844154" y="1297880"/>
            <a:ext cx="10980000" cy="3313813"/>
          </a:xfrm>
          <a:prstGeom prst="rect">
            <a:avLst/>
          </a:prstGeom>
          <a:solidFill>
            <a:schemeClr val="lt1"/>
          </a:solidFill>
          <a:ln>
            <a:noFill/>
          </a:ln>
        </p:spPr>
        <p:txBody>
          <a:bodyPr spcFirstLastPara="1" wrap="square" lIns="91425" tIns="45700" rIns="91425" bIns="45700" anchor="t" anchorCtr="0">
            <a:noAutofit/>
          </a:bodyPr>
          <a:lstStyle/>
          <a:p>
            <a:pPr marL="342900" marR="62230" indent="-342900">
              <a:buFont typeface="Arial" panose="020B0604020202020204" pitchFamily="34" charset="0"/>
              <a:buChar char="•"/>
            </a:pPr>
            <a:r>
              <a:rPr lang="fr-CA" sz="2200" dirty="0">
                <a:effectLst/>
                <a:latin typeface="+mn-lt"/>
                <a:ea typeface="Times New Roman" panose="02020603050405020304" pitchFamily="18" charset="0"/>
              </a:rPr>
              <a:t>Aider les cliniciens à</a:t>
            </a:r>
            <a:r>
              <a:rPr lang="fr-CA" sz="2200" dirty="0">
                <a:solidFill>
                  <a:schemeClr val="bg2"/>
                </a:solidFill>
                <a:effectLst/>
                <a:latin typeface="+mn-lt"/>
                <a:ea typeface="Times New Roman" panose="02020603050405020304" pitchFamily="18" charset="0"/>
              </a:rPr>
              <a:t> ajuster </a:t>
            </a:r>
            <a:r>
              <a:rPr lang="fr-CA" sz="2200" dirty="0">
                <a:effectLst/>
                <a:latin typeface="+mn-lt"/>
                <a:ea typeface="Times New Roman" panose="02020603050405020304" pitchFamily="18" charset="0"/>
              </a:rPr>
              <a:t>le traitement pharmacologique</a:t>
            </a:r>
            <a:r>
              <a:rPr lang="fr-CA" sz="2200" dirty="0">
                <a:solidFill>
                  <a:schemeClr val="bg2"/>
                </a:solidFill>
                <a:effectLst/>
                <a:latin typeface="+mn-lt"/>
                <a:ea typeface="Times New Roman" panose="02020603050405020304" pitchFamily="18" charset="0"/>
              </a:rPr>
              <a:t> selon </a:t>
            </a:r>
            <a:r>
              <a:rPr lang="fr-CA" sz="2200" dirty="0">
                <a:effectLst/>
                <a:latin typeface="+mn-lt"/>
                <a:ea typeface="Times New Roman" panose="02020603050405020304" pitchFamily="18" charset="0"/>
              </a:rPr>
              <a:t>l’état clinique des personnes atteint d’une MPOC stable. Il s’agit d’une étape importante vers la personnalisation du traitement en fonction des caractéristiques des patients.</a:t>
            </a:r>
          </a:p>
          <a:p>
            <a:pPr marR="62230"/>
            <a:r>
              <a:rPr lang="fr-CA" sz="2200" dirty="0">
                <a:effectLst/>
                <a:latin typeface="+mn-lt"/>
                <a:ea typeface="Times New Roman" panose="02020603050405020304" pitchFamily="18" charset="0"/>
              </a:rPr>
              <a:t> </a:t>
            </a:r>
          </a:p>
          <a:p>
            <a:pPr marL="342900" indent="-342900">
              <a:buFont typeface="Arial" panose="020B0604020202020204" pitchFamily="34" charset="0"/>
              <a:buChar char="•"/>
            </a:pPr>
            <a:r>
              <a:rPr lang="fr-CA" sz="2200" dirty="0">
                <a:effectLst/>
                <a:latin typeface="+mn-lt"/>
                <a:ea typeface="Times New Roman" panose="02020603050405020304" pitchFamily="18" charset="0"/>
              </a:rPr>
              <a:t>Offrir une orientation clinique avec recommandations fondées sur des données probantes découlant d’une revue systématique avec méta-analyses et des remarques cliniques </a:t>
            </a:r>
            <a:r>
              <a:rPr lang="fr-CA" sz="2200" dirty="0">
                <a:latin typeface="+mn-lt"/>
                <a:ea typeface="Times New Roman" panose="02020603050405020304" pitchFamily="18" charset="0"/>
              </a:rPr>
              <a:t>consensuelles</a:t>
            </a:r>
            <a:r>
              <a:rPr lang="fr-CA" sz="2200" dirty="0">
                <a:effectLst/>
                <a:latin typeface="+mn-lt"/>
                <a:ea typeface="Times New Roman" panose="02020603050405020304" pitchFamily="18" charset="0"/>
              </a:rPr>
              <a:t> par des experts afin d’optimiser </a:t>
            </a:r>
            <a:r>
              <a:rPr lang="fr-CA" sz="2200" dirty="0">
                <a:latin typeface="+mn-lt"/>
                <a:ea typeface="Times New Roman" panose="02020603050405020304" pitchFamily="18" charset="0"/>
              </a:rPr>
              <a:t>le</a:t>
            </a:r>
            <a:r>
              <a:rPr lang="fr-CA" sz="2200" dirty="0">
                <a:effectLst/>
                <a:latin typeface="+mn-lt"/>
                <a:ea typeface="Times New Roman" panose="02020603050405020304" pitchFamily="18" charset="0"/>
              </a:rPr>
              <a:t> traitement pharmacologique d’entretien visant à soulager la dyspnée et à améliorer l’état de santé, à prévenir les exacerbations et à réduire la mortalité chez les personnes atteintes d’une MPOC stable.</a:t>
            </a:r>
          </a:p>
          <a:p>
            <a:pPr marL="342900" indent="-342900">
              <a:buFont typeface="Arial" panose="020B0604020202020204" pitchFamily="34" charset="0"/>
              <a:buChar char="•"/>
            </a:pPr>
            <a:endParaRPr lang="en-US" sz="2000" dirty="0">
              <a:latin typeface="+mn-lt"/>
              <a:ea typeface="Times New Roman" panose="02020603050405020304" pitchFamily="18" charset="0"/>
            </a:endParaRPr>
          </a:p>
          <a:p>
            <a:endParaRPr dirty="0">
              <a:highlight>
                <a:srgbClr val="FFFF00"/>
              </a:highlight>
            </a:endParaRPr>
          </a:p>
        </p:txBody>
      </p:sp>
    </p:spTree>
    <p:extLst>
      <p:ext uri="{BB962C8B-B14F-4D97-AF65-F5344CB8AC3E}">
        <p14:creationId xmlns:p14="http://schemas.microsoft.com/office/powerpoint/2010/main" val="241608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ED98-D4E4-1201-7B7C-92E3024C598E}"/>
              </a:ext>
            </a:extLst>
          </p:cNvPr>
          <p:cNvSpPr>
            <a:spLocks noGrp="1"/>
          </p:cNvSpPr>
          <p:nvPr>
            <p:ph type="title"/>
            <p:custDataLst>
              <p:tags r:id="rId1"/>
            </p:custDataLst>
          </p:nvPr>
        </p:nvSpPr>
        <p:spPr>
          <a:xfrm>
            <a:off x="685800" y="207963"/>
            <a:ext cx="8864600" cy="762000"/>
          </a:xfrm>
          <a:solidFill>
            <a:schemeClr val="bg1"/>
          </a:solidFill>
        </p:spPr>
        <p:txBody>
          <a:bodyPr/>
          <a:lstStyle/>
          <a:p>
            <a:r>
              <a:rPr lang="fr-CA" sz="2800" i="0">
                <a:latin typeface="+mn-lt"/>
              </a:rPr>
              <a:t>Aspects non couverts par ces lignes directrices</a:t>
            </a:r>
          </a:p>
        </p:txBody>
      </p:sp>
      <p:sp>
        <p:nvSpPr>
          <p:cNvPr id="3" name="Text Placeholder 2">
            <a:extLst>
              <a:ext uri="{FF2B5EF4-FFF2-40B4-BE49-F238E27FC236}">
                <a16:creationId xmlns:a16="http://schemas.microsoft.com/office/drawing/2014/main" id="{0F635CBD-87BC-B4C9-3A65-91B8AE39BDF4}"/>
              </a:ext>
            </a:extLst>
          </p:cNvPr>
          <p:cNvSpPr>
            <a:spLocks noGrp="1"/>
          </p:cNvSpPr>
          <p:nvPr>
            <p:ph type="body" idx="1"/>
            <p:custDataLst>
              <p:tags r:id="rId2"/>
            </p:custDataLst>
          </p:nvPr>
        </p:nvSpPr>
        <p:spPr>
          <a:xfrm>
            <a:off x="606000" y="1300956"/>
            <a:ext cx="11232562" cy="4256088"/>
          </a:xfrm>
        </p:spPr>
        <p:txBody>
          <a:bodyPr/>
          <a:lstStyle/>
          <a:p>
            <a:pPr marL="114300" indent="0">
              <a:buNone/>
            </a:pPr>
            <a:r>
              <a:rPr lang="fr-CA" sz="2200">
                <a:effectLst/>
                <a:latin typeface="+mn-lt"/>
                <a:ea typeface="Times New Roman" panose="02020603050405020304" pitchFamily="18" charset="0"/>
              </a:rPr>
              <a:t>Les présentes</a:t>
            </a:r>
            <a:r>
              <a:rPr lang="fr-CA" sz="2200">
                <a:solidFill>
                  <a:srgbClr val="201F1E"/>
                </a:solidFill>
                <a:effectLst/>
                <a:latin typeface="+mn-lt"/>
                <a:ea typeface="Times New Roman" panose="02020603050405020304" pitchFamily="18" charset="0"/>
              </a:rPr>
              <a:t> </a:t>
            </a:r>
            <a:r>
              <a:rPr lang="fr-CA" sz="2200" b="1">
                <a:solidFill>
                  <a:srgbClr val="201F1E"/>
                </a:solidFill>
                <a:effectLst/>
                <a:latin typeface="+mn-lt"/>
                <a:ea typeface="Times New Roman" panose="02020603050405020304" pitchFamily="18" charset="0"/>
              </a:rPr>
              <a:t>lignes directrices n’abordent pas et ne formulent pas de recommandations fondées sur des données probantes concernant </a:t>
            </a:r>
            <a:r>
              <a:rPr lang="fr-CA" sz="2200" b="1">
                <a:effectLst/>
                <a:latin typeface="+mn-lt"/>
                <a:ea typeface="Times New Roman" panose="02020603050405020304" pitchFamily="18" charset="0"/>
              </a:rPr>
              <a:t>: </a:t>
            </a:r>
          </a:p>
          <a:p>
            <a:pPr marL="114300" indent="0">
              <a:buNone/>
            </a:pPr>
            <a:endParaRPr lang="en-US" sz="2200" b="1" dirty="0">
              <a:solidFill>
                <a:srgbClr val="201F1E"/>
              </a:solidFill>
              <a:effectLst/>
              <a:latin typeface="+mn-lt"/>
              <a:ea typeface="Times New Roman" panose="02020603050405020304" pitchFamily="18" charset="0"/>
            </a:endParaRPr>
          </a:p>
          <a:p>
            <a:pPr>
              <a:buClrTx/>
            </a:pPr>
            <a:r>
              <a:rPr lang="fr-CA" sz="2200" b="1">
                <a:solidFill>
                  <a:srgbClr val="201F1E"/>
                </a:solidFill>
                <a:latin typeface="+mn-lt"/>
                <a:ea typeface="Times New Roman" panose="02020603050405020304" pitchFamily="18" charset="0"/>
              </a:rPr>
              <a:t>Les interventions n</a:t>
            </a:r>
            <a:r>
              <a:rPr lang="fr-CA" sz="2200" b="1">
                <a:solidFill>
                  <a:srgbClr val="201F1E"/>
                </a:solidFill>
                <a:effectLst/>
                <a:latin typeface="+mn-lt"/>
                <a:ea typeface="Times New Roman" panose="02020603050405020304" pitchFamily="18" charset="0"/>
              </a:rPr>
              <a:t>on pharmacologiques </a:t>
            </a:r>
            <a:r>
              <a:rPr lang="fr-CA" sz="2200">
                <a:solidFill>
                  <a:srgbClr val="201F1E"/>
                </a:solidFill>
                <a:effectLst/>
                <a:latin typeface="+mn-lt"/>
                <a:ea typeface="Times New Roman" panose="02020603050405020304" pitchFamily="18" charset="0"/>
              </a:rPr>
              <a:t>(p. ex., services de counselling pour l’abandon du tabagisme, vaccins, éducation </a:t>
            </a:r>
            <a:r>
              <a:rPr lang="fr-CA" sz="2200">
                <a:solidFill>
                  <a:srgbClr val="201F1E"/>
                </a:solidFill>
                <a:latin typeface="+mn-lt"/>
                <a:ea typeface="Times New Roman" panose="02020603050405020304" pitchFamily="18" charset="0"/>
              </a:rPr>
              <a:t>avec</a:t>
            </a:r>
            <a:r>
              <a:rPr lang="fr-CA" sz="2200">
                <a:solidFill>
                  <a:srgbClr val="201F1E"/>
                </a:solidFill>
                <a:effectLst/>
                <a:latin typeface="+mn-lt"/>
                <a:ea typeface="Times New Roman" panose="02020603050405020304" pitchFamily="18" charset="0"/>
              </a:rPr>
              <a:t> auto-prise en charge, réadaptation pulmonaire), l’oxygénothérapie à long terme, la ventilation non invasive à domicile, la bronchoscopie ou la chirurgie interventionnelles, les soins palliatifs respiratoires ou la prise en charge d’exacerbations aiguës</a:t>
            </a:r>
          </a:p>
          <a:p>
            <a:pPr marL="114300" indent="0">
              <a:buNone/>
            </a:pPr>
            <a:endParaRPr lang="en-US" sz="2200" dirty="0">
              <a:effectLst/>
              <a:latin typeface="+mn-lt"/>
              <a:ea typeface="Times New Roman" panose="02020603050405020304" pitchFamily="18" charset="0"/>
            </a:endParaRPr>
          </a:p>
          <a:p>
            <a:pPr>
              <a:buClrTx/>
            </a:pPr>
            <a:r>
              <a:rPr lang="fr-CA" sz="2200" b="1">
                <a:effectLst/>
                <a:latin typeface="+mn-lt"/>
                <a:ea typeface="Times New Roman" panose="02020603050405020304" pitchFamily="18" charset="0"/>
              </a:rPr>
              <a:t>Les biomarqueurs</a:t>
            </a:r>
            <a:r>
              <a:rPr lang="fr-CA" sz="2200" b="1">
                <a:latin typeface="+mn-lt"/>
                <a:ea typeface="Times New Roman" panose="02020603050405020304" pitchFamily="18" charset="0"/>
              </a:rPr>
              <a:t> ou le taux d’éosinophiles dans le sang</a:t>
            </a:r>
          </a:p>
          <a:p>
            <a:endParaRPr lang="en-US" sz="2400" dirty="0">
              <a:effectLst/>
              <a:latin typeface="+mn-lt"/>
              <a:ea typeface="Times New Roman" panose="02020603050405020304" pitchFamily="18" charset="0"/>
            </a:endParaRPr>
          </a:p>
          <a:p>
            <a:endParaRPr lang="en-CA" dirty="0"/>
          </a:p>
        </p:txBody>
      </p:sp>
    </p:spTree>
    <p:extLst>
      <p:ext uri="{BB962C8B-B14F-4D97-AF65-F5344CB8AC3E}">
        <p14:creationId xmlns:p14="http://schemas.microsoft.com/office/powerpoint/2010/main" val="1212149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41cc520df3_0_0"/>
          <p:cNvSpPr txBox="1">
            <a:spLocks noGrp="1"/>
          </p:cNvSpPr>
          <p:nvPr>
            <p:ph type="body" idx="1"/>
            <p:custDataLst>
              <p:tags r:id="rId1"/>
            </p:custDataLst>
          </p:nvPr>
        </p:nvSpPr>
        <p:spPr>
          <a:xfrm>
            <a:off x="561974" y="1093965"/>
            <a:ext cx="11363325" cy="5391000"/>
          </a:xfrm>
          <a:prstGeom prst="rect">
            <a:avLst/>
          </a:prstGeom>
          <a:noFill/>
          <a:ln>
            <a:noFill/>
          </a:ln>
        </p:spPr>
        <p:txBody>
          <a:bodyPr spcFirstLastPara="1" wrap="square" lIns="91425" tIns="45700" rIns="91425" bIns="45700" anchor="t" anchorCtr="0">
            <a:noAutofit/>
          </a:bodyPr>
          <a:lstStyle/>
          <a:p>
            <a:pPr marL="0" indent="0">
              <a:lnSpc>
                <a:spcPct val="120000"/>
              </a:lnSpc>
              <a:spcBef>
                <a:spcPts val="0"/>
              </a:spcBef>
              <a:buSzPts val="2220"/>
              <a:buNone/>
            </a:pPr>
            <a:r>
              <a:rPr lang="fr-CA" sz="2300" b="1" i="1" dirty="0"/>
              <a:t>MPOC stable</a:t>
            </a:r>
            <a:endParaRPr lang="fr-CA" sz="2300" b="1" i="1" dirty="0">
              <a:solidFill>
                <a:srgbClr val="C00000"/>
              </a:solidFill>
            </a:endParaRPr>
          </a:p>
          <a:p>
            <a:pPr marL="0" indent="0">
              <a:lnSpc>
                <a:spcPct val="120000"/>
              </a:lnSpc>
              <a:spcBef>
                <a:spcPts val="0"/>
              </a:spcBef>
              <a:buSzPts val="2220"/>
              <a:buNone/>
            </a:pPr>
            <a:r>
              <a:rPr lang="fr-CA" sz="2100" dirty="0">
                <a:solidFill>
                  <a:srgbClr val="C00000"/>
                </a:solidFill>
              </a:rPr>
              <a:t>Tous les états cliniques autres qu’au cours de la période d’EAMPOC</a:t>
            </a:r>
            <a:r>
              <a:rPr lang="fr-CA" sz="2100" dirty="0"/>
              <a:t>.  Toutefois, les personnes ayant une « MPOC stable » peuvent présenter des symptômes progressifs ou avoir vécu une exacerbation antérieurement.</a:t>
            </a:r>
          </a:p>
          <a:p>
            <a:pPr marL="0" indent="0">
              <a:lnSpc>
                <a:spcPct val="115000"/>
              </a:lnSpc>
              <a:spcBef>
                <a:spcPts val="1200"/>
              </a:spcBef>
              <a:buClr>
                <a:schemeClr val="dk1"/>
              </a:buClr>
              <a:buSzPts val="1100"/>
              <a:buNone/>
            </a:pPr>
            <a:r>
              <a:rPr lang="fr-CA" sz="2300" b="1" i="1" dirty="0"/>
              <a:t>Exacerbations aiguës de la MPOC</a:t>
            </a:r>
            <a:r>
              <a:rPr lang="fr-CA" sz="2300" i="1" dirty="0"/>
              <a:t> </a:t>
            </a:r>
            <a:r>
              <a:rPr lang="fr-CA" sz="2200" i="1" dirty="0"/>
              <a:t>(EAMPOC) : </a:t>
            </a:r>
          </a:p>
          <a:p>
            <a:pPr marL="0" indent="0">
              <a:lnSpc>
                <a:spcPct val="115000"/>
              </a:lnSpc>
              <a:spcBef>
                <a:spcPts val="1200"/>
              </a:spcBef>
              <a:buClr>
                <a:schemeClr val="dk1"/>
              </a:buClr>
              <a:buSzPts val="1100"/>
              <a:buNone/>
            </a:pPr>
            <a:r>
              <a:rPr lang="fr-CA" sz="2100" dirty="0"/>
              <a:t>Les exacerbations sont des occurrences « basées sur un événement », c’est-à-dire, un ou des symptômes respiratoires qui s’aggravent au-delà de la variabilité quotidienne normale et qui peuvent exiger le recours à des antibiotiques, à des corticostéroïdes systémiques ou à des services de soins de santé. Les degrés de </a:t>
            </a:r>
            <a:r>
              <a:rPr lang="fr-CA" sz="2100" b="1" dirty="0"/>
              <a:t>gravité de l’exacerbation </a:t>
            </a:r>
            <a:r>
              <a:rPr lang="fr-CA" sz="2100" dirty="0"/>
              <a:t>sont les suivants :</a:t>
            </a:r>
          </a:p>
          <a:p>
            <a:pPr indent="-368300">
              <a:spcBef>
                <a:spcPts val="0"/>
              </a:spcBef>
              <a:buClrTx/>
              <a:buSzPts val="2200"/>
              <a:buChar char="●"/>
            </a:pPr>
            <a:r>
              <a:rPr lang="fr-CA" sz="1800" u="sng" dirty="0"/>
              <a:t>légère</a:t>
            </a:r>
            <a:r>
              <a:rPr lang="fr-CA" sz="1800" dirty="0"/>
              <a:t> (symptômes respiratoires qui s’aggravent ou nouveaux symptômes sans changement aux médicaments prescrits sauf l’utilisation de bronchodilatateur à courte durée d’action);</a:t>
            </a:r>
          </a:p>
          <a:p>
            <a:pPr indent="-368300">
              <a:spcBef>
                <a:spcPts val="0"/>
              </a:spcBef>
              <a:buClrTx/>
              <a:buSzPts val="2200"/>
              <a:buChar char="●"/>
            </a:pPr>
            <a:r>
              <a:rPr lang="fr-CA" sz="1800" u="sng" dirty="0"/>
              <a:t>modérée</a:t>
            </a:r>
            <a:r>
              <a:rPr lang="fr-CA" sz="1800" dirty="0"/>
              <a:t> (nécessitant une ordonnance d’antibiotique et/ou de corticostéroïdes oraux);</a:t>
            </a:r>
          </a:p>
          <a:p>
            <a:pPr indent="-368300">
              <a:spcBef>
                <a:spcPts val="0"/>
              </a:spcBef>
              <a:buClrTx/>
              <a:buSzPts val="2200"/>
              <a:buChar char="●"/>
            </a:pPr>
            <a:r>
              <a:rPr lang="fr-CA" sz="1800" u="sng" dirty="0"/>
              <a:t>grave</a:t>
            </a:r>
            <a:r>
              <a:rPr lang="fr-CA" sz="1800" dirty="0"/>
              <a:t> (nécessitant une hospitalisation ou une visite aux services des urgences (SU)).</a:t>
            </a:r>
          </a:p>
          <a:p>
            <a:pPr marL="0" indent="0">
              <a:lnSpc>
                <a:spcPct val="115000"/>
              </a:lnSpc>
              <a:spcBef>
                <a:spcPts val="1200"/>
              </a:spcBef>
              <a:buClr>
                <a:schemeClr val="dk1"/>
              </a:buClr>
              <a:buSzPts val="1100"/>
              <a:buNone/>
            </a:pPr>
            <a:r>
              <a:rPr lang="fr-CA" sz="1100" dirty="0"/>
              <a:t> </a:t>
            </a:r>
          </a:p>
          <a:p>
            <a:pPr marL="0" indent="0">
              <a:spcBef>
                <a:spcPts val="1200"/>
              </a:spcBef>
              <a:buSzPts val="2000"/>
              <a:buNone/>
            </a:pPr>
            <a:endParaRPr sz="2200" b="1" i="1" dirty="0"/>
          </a:p>
        </p:txBody>
      </p:sp>
      <p:sp>
        <p:nvSpPr>
          <p:cNvPr id="153" name="Google Shape;153;g41cc520df3_0_0"/>
          <p:cNvSpPr txBox="1">
            <a:spLocks noGrp="1"/>
          </p:cNvSpPr>
          <p:nvPr>
            <p:ph type="title"/>
            <p:custDataLst>
              <p:tags r:id="rId2"/>
            </p:custDataLst>
          </p:nvPr>
        </p:nvSpPr>
        <p:spPr>
          <a:xfrm>
            <a:off x="561974" y="230795"/>
            <a:ext cx="6514899"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Définitions </a:t>
            </a:r>
          </a:p>
        </p:txBody>
      </p:sp>
    </p:spTree>
    <p:extLst>
      <p:ext uri="{BB962C8B-B14F-4D97-AF65-F5344CB8AC3E}">
        <p14:creationId xmlns:p14="http://schemas.microsoft.com/office/powerpoint/2010/main" val="146236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hape 259">
            <a:extLst>
              <a:ext uri="{FF2B5EF4-FFF2-40B4-BE49-F238E27FC236}">
                <a16:creationId xmlns:a16="http://schemas.microsoft.com/office/drawing/2014/main" id="{B4BB5C03-44E4-44AC-8B63-B3BCD723FDF0}"/>
              </a:ext>
            </a:extLst>
          </p:cNvPr>
          <p:cNvSpPr txBox="1">
            <a:spLocks noGrp="1"/>
          </p:cNvSpPr>
          <p:nvPr>
            <p:ph type="body" idx="1"/>
            <p:custDataLst>
              <p:tags r:id="rId1"/>
            </p:custDataLst>
          </p:nvPr>
        </p:nvSpPr>
        <p:spPr>
          <a:xfrm>
            <a:off x="1168400" y="1343526"/>
            <a:ext cx="9210842" cy="4256088"/>
          </a:xfrm>
          <a:prstGeom prst="rect">
            <a:avLst/>
          </a:prstGeom>
          <a:noFill/>
          <a:ln>
            <a:noFill/>
          </a:ln>
        </p:spPr>
        <p:txBody>
          <a:bodyPr spcFirstLastPara="1" wrap="square" lIns="91425" tIns="45700" rIns="91425" bIns="45700" anchor="t" anchorCtr="0">
            <a:noAutofit/>
          </a:bodyPr>
          <a:lstStyle/>
          <a:p>
            <a:pPr marL="228600" indent="-228600">
              <a:spcBef>
                <a:spcPts val="0"/>
              </a:spcBef>
              <a:buSzPts val="2000"/>
              <a:buNone/>
            </a:pPr>
            <a:r>
              <a:rPr lang="fr-CA" sz="2000" b="1"/>
              <a:t>© 2023 Société canadienne de thoracologie et ses concédants</a:t>
            </a:r>
            <a:br>
              <a:rPr lang="fr-CA" sz="2000"/>
            </a:br>
            <a:r>
              <a:rPr lang="fr-CA" sz="2000"/>
              <a:t>Tous droits réservés. Aucune partie de cette publication ne peut être modifiée, affichée en ligne ou utilisée à des fins commerciales sans l’autorisation écrite préalable de la Société canadienne de thoracologie (SCT).  Ce fichier est la propriété intellectuelle de la SCT. Il est possible de se procurer un exemplaire du diaporama ou de certaines diapositives sur demande auprès de la SCT à des fins éducatives. Veuillez faire parvenir votre demande par courriel à l’adresse</a:t>
            </a:r>
          </a:p>
          <a:p>
            <a:pPr marL="228600" indent="-228600">
              <a:spcBef>
                <a:spcPts val="400"/>
              </a:spcBef>
              <a:buSzPts val="2000"/>
              <a:buNone/>
            </a:pPr>
            <a:r>
              <a:rPr lang="fr-CA" sz="2000"/>
              <a:t>	</a:t>
            </a:r>
            <a:r>
              <a:rPr lang="fr-CA" sz="2000" u="sng">
                <a:solidFill>
                  <a:schemeClr val="hlink"/>
                </a:solidFill>
                <a:hlinkClick r:id="rId3"/>
              </a:rPr>
              <a:t>info@cts-sct.ca</a:t>
            </a:r>
            <a:r>
              <a:rPr lang="fr-CA" sz="2000"/>
              <a:t> </a:t>
            </a:r>
          </a:p>
          <a:p>
            <a:pPr marL="228600" indent="-228600">
              <a:spcBef>
                <a:spcPts val="400"/>
              </a:spcBef>
              <a:buSzPts val="2000"/>
              <a:buNone/>
            </a:pPr>
            <a:endParaRPr sz="2000" dirty="0"/>
          </a:p>
          <a:p>
            <a:pPr marL="228600" indent="-228600">
              <a:spcBef>
                <a:spcPts val="400"/>
              </a:spcBef>
              <a:buSzPts val="2000"/>
              <a:buNone/>
            </a:pPr>
            <a:r>
              <a:rPr lang="fr-CA" sz="2000" b="1"/>
              <a:t>	Ces diapositives doivent être utilisées telles qu’elles sont présentées dans le gabarit de la SCT.</a:t>
            </a:r>
          </a:p>
          <a:p>
            <a:pPr marL="228600" indent="-50800">
              <a:spcBef>
                <a:spcPts val="560"/>
              </a:spcBef>
              <a:buSzPts val="2800"/>
              <a:buNone/>
            </a:pPr>
            <a:endParaRPr dirty="0"/>
          </a:p>
        </p:txBody>
      </p:sp>
    </p:spTree>
    <p:extLst>
      <p:ext uri="{BB962C8B-B14F-4D97-AF65-F5344CB8AC3E}">
        <p14:creationId xmlns:p14="http://schemas.microsoft.com/office/powerpoint/2010/main" val="307414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3"/>
          <p:cNvSpPr txBox="1">
            <a:spLocks noGrp="1"/>
          </p:cNvSpPr>
          <p:nvPr>
            <p:ph type="body" idx="1"/>
            <p:custDataLst>
              <p:tags r:id="rId1"/>
            </p:custDataLst>
          </p:nvPr>
        </p:nvSpPr>
        <p:spPr>
          <a:xfrm>
            <a:off x="828675" y="992795"/>
            <a:ext cx="10980000" cy="5046279"/>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endParaRPr lang="en-US" sz="2000" dirty="0"/>
          </a:p>
          <a:p>
            <a:pPr marL="0" indent="0">
              <a:spcBef>
                <a:spcPts val="0"/>
              </a:spcBef>
              <a:buSzPts val="2000"/>
              <a:buNone/>
            </a:pPr>
            <a:r>
              <a:rPr lang="fr-CA" sz="2000"/>
              <a:t>Le groupe d’experts des lignes directrices a choisi de classer les exacerbations selon le </a:t>
            </a:r>
            <a:r>
              <a:rPr lang="fr-CA" sz="2400" b="1"/>
              <a:t>risque faible ou élevé de futures exacerbations </a:t>
            </a:r>
            <a:r>
              <a:rPr lang="fr-CA" sz="2000"/>
              <a:t>pour s’harmoniser avec les résultats des essais cliniques randomisés ayant enrôlé des patients atteints d’une MPOC. </a:t>
            </a:r>
          </a:p>
          <a:p>
            <a:pPr marL="0" indent="0">
              <a:spcBef>
                <a:spcPts val="0"/>
              </a:spcBef>
              <a:buSzPts val="2200"/>
              <a:buNone/>
            </a:pPr>
            <a:endParaRPr sz="2000" dirty="0"/>
          </a:p>
          <a:p>
            <a:pPr marL="0" indent="0">
              <a:spcBef>
                <a:spcPts val="0"/>
              </a:spcBef>
              <a:buSzPts val="2200"/>
              <a:buNone/>
            </a:pPr>
            <a:r>
              <a:rPr lang="fr-CA" sz="2000"/>
              <a:t>On considère que les patients présentent un :</a:t>
            </a:r>
          </a:p>
          <a:p>
            <a:pPr marL="0" indent="0">
              <a:spcBef>
                <a:spcPts val="0"/>
              </a:spcBef>
              <a:buSzPts val="2200"/>
              <a:buNone/>
            </a:pPr>
            <a:endParaRPr sz="2000" dirty="0"/>
          </a:p>
          <a:p>
            <a:pPr marL="228600" indent="-228600">
              <a:spcBef>
                <a:spcPts val="0"/>
              </a:spcBef>
              <a:buClrTx/>
              <a:buSzPts val="2200"/>
            </a:pPr>
            <a:r>
              <a:rPr lang="fr-CA" sz="2000" b="1" u="sng"/>
              <a:t>faible risque d’exacerbations</a:t>
            </a:r>
            <a:r>
              <a:rPr lang="fr-CA" sz="2000" b="1"/>
              <a:t> </a:t>
            </a:r>
            <a:r>
              <a:rPr lang="fr-CA" sz="2000"/>
              <a:t>s’ils ont vécu ≤1 exacerbation modérée au cours de la dernière année </a:t>
            </a:r>
            <a:r>
              <a:rPr lang="fr-CA" sz="2000" u="sng"/>
              <a:t>et</a:t>
            </a:r>
            <a:r>
              <a:rPr lang="fr-CA" sz="2000"/>
              <a:t> qu’ils n’ont pas eu à se rendre aux urgences ou à être hospitalisés.</a:t>
            </a:r>
          </a:p>
          <a:p>
            <a:pPr marL="0" indent="0">
              <a:spcBef>
                <a:spcPts val="0"/>
              </a:spcBef>
              <a:buSzPts val="2200"/>
              <a:buNone/>
            </a:pPr>
            <a:endParaRPr sz="2000" dirty="0"/>
          </a:p>
          <a:p>
            <a:pPr marL="228600" indent="-228600">
              <a:spcBef>
                <a:spcPts val="0"/>
              </a:spcBef>
              <a:buClrTx/>
              <a:buSzPts val="2200"/>
            </a:pPr>
            <a:r>
              <a:rPr lang="fr-CA" sz="2000" b="1" u="sng"/>
              <a:t>risque élevé d’exacerbations</a:t>
            </a:r>
            <a:r>
              <a:rPr lang="fr-CA" sz="2000"/>
              <a:t> s’ils ont vécu ≥ 2 exacerbations modérées ou ≥ 1 exacerbation grave au cours de la dernière année ayant nécessité une hospitalisation </a:t>
            </a:r>
            <a:r>
              <a:rPr lang="fr-CA" sz="2000" u="sng"/>
              <a:t>ou</a:t>
            </a:r>
            <a:r>
              <a:rPr lang="fr-CA" sz="2000"/>
              <a:t> une visite aux SU.</a:t>
            </a:r>
          </a:p>
          <a:p>
            <a:pPr marL="0" indent="0" algn="ctr">
              <a:spcBef>
                <a:spcPts val="0"/>
              </a:spcBef>
              <a:buSzPts val="2000"/>
              <a:buNone/>
            </a:pPr>
            <a:endParaRPr lang="en-US" sz="2000" dirty="0"/>
          </a:p>
          <a:p>
            <a:pPr marL="0" indent="0">
              <a:spcBef>
                <a:spcPts val="0"/>
              </a:spcBef>
              <a:buSzPts val="2000"/>
              <a:buNone/>
            </a:pPr>
            <a:r>
              <a:rPr lang="fr-CA" sz="2000"/>
              <a:t>Le risque présenté par chaque personne détermine la colonne la plus appropriée pour la prise en charge de sa pharmacothérapie (</a:t>
            </a:r>
            <a:r>
              <a:rPr lang="fr-CA" sz="2000" b="1"/>
              <a:t>Figure 3</a:t>
            </a:r>
            <a:r>
              <a:rPr lang="fr-CA" sz="2000"/>
              <a:t>).</a:t>
            </a:r>
          </a:p>
        </p:txBody>
      </p:sp>
      <p:sp>
        <p:nvSpPr>
          <p:cNvPr id="3" name="Google Shape;153;g41cc520df3_0_0">
            <a:extLst>
              <a:ext uri="{FF2B5EF4-FFF2-40B4-BE49-F238E27FC236}">
                <a16:creationId xmlns:a16="http://schemas.microsoft.com/office/drawing/2014/main" id="{DDB48E1F-92E4-75FF-9F6C-87721CD5190F}"/>
              </a:ext>
            </a:extLst>
          </p:cNvPr>
          <p:cNvSpPr txBox="1">
            <a:spLocks noGrp="1"/>
          </p:cNvSpPr>
          <p:nvPr>
            <p:ph type="title"/>
            <p:custDataLst>
              <p:tags r:id="rId2"/>
            </p:custDataLst>
          </p:nvPr>
        </p:nvSpPr>
        <p:spPr>
          <a:xfrm>
            <a:off x="828675" y="230795"/>
            <a:ext cx="6248198"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Définitions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a:extLst>
              <a:ext uri="{FF2B5EF4-FFF2-40B4-BE49-F238E27FC236}">
                <a16:creationId xmlns:a16="http://schemas.microsoft.com/office/drawing/2014/main" id="{D63949A1-EF81-B544-8A6D-7BDAAC197050}"/>
              </a:ext>
            </a:extLst>
          </p:cNvPr>
          <p:cNvPicPr>
            <a:picLocks noChangeAspect="1"/>
          </p:cNvPicPr>
          <p:nvPr>
            <p:custDataLst>
              <p:tags r:id="rId1"/>
            </p:custDataLst>
          </p:nvPr>
        </p:nvPicPr>
        <p:blipFill>
          <a:blip r:embed="rId11"/>
          <a:stretch>
            <a:fillRect/>
          </a:stretch>
        </p:blipFill>
        <p:spPr>
          <a:xfrm>
            <a:off x="1859726" y="1501151"/>
            <a:ext cx="7852481" cy="4753650"/>
          </a:xfrm>
          <a:prstGeom prst="rect">
            <a:avLst/>
          </a:prstGeom>
        </p:spPr>
      </p:pic>
      <p:sp>
        <p:nvSpPr>
          <p:cNvPr id="166" name="Google Shape;166;p14"/>
          <p:cNvSpPr txBox="1">
            <a:spLocks noGrp="1"/>
          </p:cNvSpPr>
          <p:nvPr>
            <p:ph type="title"/>
            <p:custDataLst>
              <p:tags r:id="rId2"/>
            </p:custDataLst>
          </p:nvPr>
        </p:nvSpPr>
        <p:spPr>
          <a:xfrm>
            <a:off x="762002" y="233363"/>
            <a:ext cx="7846977"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6" name="Rectangle 5">
            <a:extLst>
              <a:ext uri="{FF2B5EF4-FFF2-40B4-BE49-F238E27FC236}">
                <a16:creationId xmlns:a16="http://schemas.microsoft.com/office/drawing/2014/main" id="{20EED6A8-4DE6-8679-6227-88D6C2C3097C}"/>
              </a:ext>
            </a:extLst>
          </p:cNvPr>
          <p:cNvSpPr/>
          <p:nvPr>
            <p:custDataLst>
              <p:tags r:id="rId3"/>
            </p:custDataLst>
          </p:nvPr>
        </p:nvSpPr>
        <p:spPr>
          <a:xfrm>
            <a:off x="7272338" y="4700589"/>
            <a:ext cx="2286000" cy="800094"/>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7" name="TextBox 6">
            <a:extLst>
              <a:ext uri="{FF2B5EF4-FFF2-40B4-BE49-F238E27FC236}">
                <a16:creationId xmlns:a16="http://schemas.microsoft.com/office/drawing/2014/main" id="{42ABF863-755A-7CEC-511D-8935EC9536CA}"/>
              </a:ext>
            </a:extLst>
          </p:cNvPr>
          <p:cNvSpPr txBox="1"/>
          <p:nvPr>
            <p:custDataLst>
              <p:tags r:id="rId4"/>
            </p:custDataLst>
          </p:nvPr>
        </p:nvSpPr>
        <p:spPr>
          <a:xfrm>
            <a:off x="9944099" y="5131351"/>
            <a:ext cx="1600201" cy="738664"/>
          </a:xfrm>
          <a:prstGeom prst="rect">
            <a:avLst/>
          </a:prstGeom>
          <a:noFill/>
        </p:spPr>
        <p:txBody>
          <a:bodyPr wrap="square" rtlCol="0">
            <a:spAutoFit/>
          </a:bodyPr>
          <a:lstStyle/>
          <a:p>
            <a:r>
              <a:rPr lang="fr-CA"/>
              <a:t>‡ Macrolides, roflumilast ou N-acétylcystéine</a:t>
            </a:r>
          </a:p>
        </p:txBody>
      </p:sp>
      <p:sp>
        <p:nvSpPr>
          <p:cNvPr id="8" name="Star: 6 Points 7">
            <a:extLst>
              <a:ext uri="{FF2B5EF4-FFF2-40B4-BE49-F238E27FC236}">
                <a16:creationId xmlns:a16="http://schemas.microsoft.com/office/drawing/2014/main" id="{855B452F-B878-4329-DEA8-DF3B81B38108}"/>
              </a:ext>
            </a:extLst>
          </p:cNvPr>
          <p:cNvSpPr/>
          <p:nvPr>
            <p:custDataLst>
              <p:tags r:id="rId5"/>
            </p:custDataLst>
          </p:nvPr>
        </p:nvSpPr>
        <p:spPr>
          <a:xfrm>
            <a:off x="8220071" y="209178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9" name="TextBox 8">
            <a:extLst>
              <a:ext uri="{FF2B5EF4-FFF2-40B4-BE49-F238E27FC236}">
                <a16:creationId xmlns:a16="http://schemas.microsoft.com/office/drawing/2014/main" id="{7AB8B93A-DB25-68FD-6D88-3731B7CB8DB4}"/>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dirty="0"/>
              <a:t>Évaluation de la MPOC de John </a:t>
            </a:r>
          </a:p>
        </p:txBody>
      </p:sp>
      <p:sp>
        <p:nvSpPr>
          <p:cNvPr id="10" name="Star: 6 Points 9">
            <a:extLst>
              <a:ext uri="{FF2B5EF4-FFF2-40B4-BE49-F238E27FC236}">
                <a16:creationId xmlns:a16="http://schemas.microsoft.com/office/drawing/2014/main" id="{9EFE5CB3-69EC-5A7B-5D25-F4C9D84A6C15}"/>
              </a:ext>
            </a:extLst>
          </p:cNvPr>
          <p:cNvSpPr/>
          <p:nvPr>
            <p:custDataLst>
              <p:tags r:id="rId7"/>
            </p:custDataLst>
          </p:nvPr>
        </p:nvSpPr>
        <p:spPr>
          <a:xfrm>
            <a:off x="9977444" y="27318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11" name="Star: 6 Points 10">
            <a:extLst>
              <a:ext uri="{FF2B5EF4-FFF2-40B4-BE49-F238E27FC236}">
                <a16:creationId xmlns:a16="http://schemas.microsoft.com/office/drawing/2014/main" id="{CC7D2BE8-BA12-99BE-F8BB-0EB9429FE76E}"/>
              </a:ext>
            </a:extLst>
          </p:cNvPr>
          <p:cNvSpPr/>
          <p:nvPr>
            <p:custDataLst>
              <p:tags r:id="rId8"/>
            </p:custDataLst>
          </p:nvPr>
        </p:nvSpPr>
        <p:spPr>
          <a:xfrm>
            <a:off x="8239375" y="3300412"/>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Tree>
    <p:extLst>
      <p:ext uri="{BB962C8B-B14F-4D97-AF65-F5344CB8AC3E}">
        <p14:creationId xmlns:p14="http://schemas.microsoft.com/office/powerpoint/2010/main" val="305409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Question PICO</a:t>
            </a:r>
          </a:p>
        </p:txBody>
      </p:sp>
      <p:sp>
        <p:nvSpPr>
          <p:cNvPr id="3" name="Text Placeholder 2"/>
          <p:cNvSpPr>
            <a:spLocks noGrp="1"/>
          </p:cNvSpPr>
          <p:nvPr>
            <p:ph type="body" idx="1"/>
          </p:nvPr>
        </p:nvSpPr>
        <p:spPr/>
        <p:txBody>
          <a:bodyPr/>
          <a:lstStyle/>
          <a:p>
            <a:r>
              <a:rPr lang="fr-CA" dirty="0"/>
              <a:t>Le formulaire PICO développé en recherche clinique permet d’identifier les 4 composantes d’une question clinique : </a:t>
            </a:r>
          </a:p>
          <a:p>
            <a:r>
              <a:rPr lang="fr-CA" dirty="0"/>
              <a:t>- P : chez les patients ( population ) avec …</a:t>
            </a:r>
          </a:p>
          <a:p>
            <a:r>
              <a:rPr lang="fr-CA" dirty="0"/>
              <a:t>-  I : Est-ce que cet intervention …</a:t>
            </a:r>
          </a:p>
          <a:p>
            <a:r>
              <a:rPr lang="fr-CA" dirty="0"/>
              <a:t>- C : </a:t>
            </a:r>
            <a:r>
              <a:rPr lang="fr-CA" dirty="0" err="1"/>
              <a:t>Comaparativement</a:t>
            </a:r>
            <a:r>
              <a:rPr lang="fr-CA" dirty="0"/>
              <a:t> à …</a:t>
            </a:r>
          </a:p>
          <a:p>
            <a:r>
              <a:rPr lang="fr-CA" dirty="0"/>
              <a:t>- O : </a:t>
            </a:r>
            <a:r>
              <a:rPr lang="fr-CA" dirty="0" err="1"/>
              <a:t>Outcome</a:t>
            </a:r>
            <a:r>
              <a:rPr lang="fr-CA" dirty="0"/>
              <a:t> …</a:t>
            </a:r>
          </a:p>
        </p:txBody>
      </p:sp>
    </p:spTree>
    <p:extLst>
      <p:ext uri="{BB962C8B-B14F-4D97-AF65-F5344CB8AC3E}">
        <p14:creationId xmlns:p14="http://schemas.microsoft.com/office/powerpoint/2010/main" val="361066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1"/>
        <p:cNvGrpSpPr/>
        <p:nvPr/>
      </p:nvGrpSpPr>
      <p:grpSpPr>
        <a:xfrm>
          <a:off x="0" y="0"/>
          <a:ext cx="0" cy="0"/>
          <a:chOff x="0" y="0"/>
          <a:chExt cx="0" cy="0"/>
        </a:xfrm>
      </p:grpSpPr>
      <p:sp>
        <p:nvSpPr>
          <p:cNvPr id="92" name="Google Shape;92;p5"/>
          <p:cNvSpPr/>
          <p:nvPr>
            <p:custDataLst>
              <p:tags r:id="rId1"/>
            </p:custDataLst>
          </p:nvPr>
        </p:nvSpPr>
        <p:spPr>
          <a:xfrm>
            <a:off x="1676400" y="883920"/>
            <a:ext cx="9144000" cy="814812"/>
          </a:xfrm>
          <a:prstGeom prst="rect">
            <a:avLst/>
          </a:prstGeom>
          <a:noFill/>
          <a:ln>
            <a:noFill/>
          </a:ln>
        </p:spPr>
        <p:txBody>
          <a:bodyPr spcFirstLastPara="1" wrap="square" lIns="91425" tIns="45700" rIns="91425" bIns="45700" anchor="ctr" anchorCtr="0">
            <a:noAutofit/>
          </a:bodyPr>
          <a:lstStyle/>
          <a:p>
            <a:pPr algn="ctr"/>
            <a:endParaRPr sz="2400" b="1" dirty="0"/>
          </a:p>
        </p:txBody>
      </p:sp>
      <p:sp>
        <p:nvSpPr>
          <p:cNvPr id="93" name="Google Shape;93;p5"/>
          <p:cNvSpPr/>
          <p:nvPr>
            <p:custDataLst>
              <p:tags r:id="rId2"/>
            </p:custDataLst>
          </p:nvPr>
        </p:nvSpPr>
        <p:spPr>
          <a:xfrm>
            <a:off x="640344" y="1003398"/>
            <a:ext cx="11452742" cy="6889025"/>
          </a:xfrm>
          <a:prstGeom prst="rect">
            <a:avLst/>
          </a:prstGeom>
          <a:noFill/>
          <a:ln>
            <a:noFill/>
          </a:ln>
        </p:spPr>
        <p:txBody>
          <a:bodyPr spcFirstLastPara="1" wrap="square" lIns="91425" tIns="45700" rIns="91425" bIns="45700" anchor="t" anchorCtr="0">
            <a:spAutoFit/>
          </a:bodyPr>
          <a:lstStyle/>
          <a:p>
            <a:pPr>
              <a:spcBef>
                <a:spcPts val="400"/>
              </a:spcBef>
              <a:buClr>
                <a:srgbClr val="2F7E20"/>
              </a:buClr>
              <a:buSzPts val="2400"/>
            </a:pPr>
            <a:r>
              <a:rPr lang="fr-CA" sz="2100">
                <a:solidFill>
                  <a:schemeClr val="dk1"/>
                </a:solidFill>
                <a:latin typeface="+mn-lt"/>
                <a:ea typeface="Times New Roman" panose="02020603050405020304" pitchFamily="18" charset="0"/>
              </a:rPr>
              <a:t>On a procédé à une </a:t>
            </a:r>
            <a:r>
              <a:rPr lang="fr-CA" sz="2100" b="1">
                <a:solidFill>
                  <a:schemeClr val="dk1"/>
                </a:solidFill>
                <a:latin typeface="+mn-lt"/>
                <a:ea typeface="Times New Roman" panose="02020603050405020304" pitchFamily="18" charset="0"/>
              </a:rPr>
              <a:t>méta-analyse pour chacun des résultats</a:t>
            </a:r>
            <a:r>
              <a:rPr lang="fr-CA" sz="2100" b="1">
                <a:latin typeface="+mn-lt"/>
                <a:ea typeface="Times New Roman" panose="02020603050405020304" pitchFamily="18" charset="0"/>
              </a:rPr>
              <a:t> (ECR seulement)</a:t>
            </a:r>
            <a:r>
              <a:rPr lang="fr-CA" sz="2100">
                <a:latin typeface="+mn-lt"/>
                <a:ea typeface="Times New Roman" panose="02020603050405020304" pitchFamily="18" charset="0"/>
              </a:rPr>
              <a:t>.</a:t>
            </a:r>
          </a:p>
          <a:p>
            <a:pPr>
              <a:spcBef>
                <a:spcPts val="400"/>
              </a:spcBef>
              <a:buClr>
                <a:srgbClr val="2F7E20"/>
              </a:buClr>
              <a:buSzPts val="2400"/>
            </a:pPr>
            <a:endParaRPr lang="en-US" sz="800" dirty="0">
              <a:latin typeface="+mn-lt"/>
              <a:ea typeface="Calibri" panose="020F0502020204030204" pitchFamily="34" charset="0"/>
            </a:endParaRPr>
          </a:p>
          <a:p>
            <a:pPr>
              <a:spcBef>
                <a:spcPts val="400"/>
              </a:spcBef>
              <a:buClr>
                <a:srgbClr val="2F7E20"/>
              </a:buClr>
              <a:buSzPts val="2400"/>
            </a:pPr>
            <a:r>
              <a:rPr lang="fr-CA" sz="2100">
                <a:latin typeface="+mn-lt"/>
                <a:ea typeface="Calibri" panose="020F0502020204030204" pitchFamily="34" charset="0"/>
              </a:rPr>
              <a:t>Les </a:t>
            </a:r>
            <a:r>
              <a:rPr lang="fr-CA" sz="2100" b="1">
                <a:latin typeface="+mn-lt"/>
                <a:ea typeface="Calibri" panose="020F0502020204030204" pitchFamily="34" charset="0"/>
              </a:rPr>
              <a:t>résultats de données probantes pris en compte </a:t>
            </a:r>
            <a:r>
              <a:rPr lang="fr-CA" sz="2100">
                <a:latin typeface="+mn-lt"/>
                <a:ea typeface="Calibri" panose="020F0502020204030204" pitchFamily="34" charset="0"/>
              </a:rPr>
              <a:t>pour ces lignes directrices sont les suivants : </a:t>
            </a:r>
          </a:p>
          <a:p>
            <a:pPr lvl="3">
              <a:spcBef>
                <a:spcPts val="400"/>
              </a:spcBef>
              <a:buClr>
                <a:srgbClr val="2F7E20"/>
              </a:buClr>
              <a:buSzPts val="2400"/>
            </a:pPr>
            <a:r>
              <a:rPr lang="fr-CA" sz="2000">
                <a:latin typeface="+mn-lt"/>
                <a:ea typeface="Calibri" panose="020F0502020204030204" pitchFamily="34" charset="0"/>
              </a:rPr>
              <a:t>		</a:t>
            </a:r>
            <a:r>
              <a:rPr lang="fr-CA" sz="1900" b="1">
                <a:latin typeface="+mn-lt"/>
                <a:ea typeface="Calibri" panose="020F0502020204030204" pitchFamily="34" charset="0"/>
              </a:rPr>
              <a:t>PICO 1- </a:t>
            </a:r>
            <a:r>
              <a:rPr lang="fr-CA" sz="1900">
                <a:latin typeface="+mn-lt"/>
                <a:ea typeface="Calibri" panose="020F0502020204030204" pitchFamily="34" charset="0"/>
              </a:rPr>
              <a:t>dyspnée, état de santé, tolérance à l’effort, activité physique</a:t>
            </a:r>
          </a:p>
          <a:p>
            <a:pPr lvl="3">
              <a:spcBef>
                <a:spcPts val="400"/>
              </a:spcBef>
              <a:buClr>
                <a:srgbClr val="2F7E20"/>
              </a:buClr>
              <a:buSzPts val="2400"/>
            </a:pPr>
            <a:r>
              <a:rPr lang="fr-CA" sz="1900">
                <a:latin typeface="+mn-lt"/>
                <a:ea typeface="Calibri" panose="020F0502020204030204" pitchFamily="34" charset="0"/>
              </a:rPr>
              <a:t>		</a:t>
            </a:r>
            <a:r>
              <a:rPr lang="fr-CA" sz="1900" b="1">
                <a:latin typeface="+mn-lt"/>
                <a:ea typeface="Calibri" panose="020F0502020204030204" pitchFamily="34" charset="0"/>
              </a:rPr>
              <a:t>PICO 2- </a:t>
            </a:r>
            <a:r>
              <a:rPr lang="fr-CA" sz="1900">
                <a:latin typeface="+mn-lt"/>
                <a:ea typeface="Calibri" panose="020F0502020204030204" pitchFamily="34" charset="0"/>
              </a:rPr>
              <a:t>exacerbations</a:t>
            </a:r>
          </a:p>
          <a:p>
            <a:pPr lvl="3">
              <a:spcBef>
                <a:spcPts val="400"/>
              </a:spcBef>
              <a:buClr>
                <a:srgbClr val="2F7E20"/>
              </a:buClr>
              <a:buSzPts val="2400"/>
            </a:pPr>
            <a:r>
              <a:rPr lang="fr-CA" sz="1900">
                <a:latin typeface="+mn-lt"/>
                <a:ea typeface="Calibri" panose="020F0502020204030204" pitchFamily="34" charset="0"/>
              </a:rPr>
              <a:t>		</a:t>
            </a:r>
            <a:r>
              <a:rPr lang="fr-CA" sz="1900" b="1">
                <a:latin typeface="+mn-lt"/>
                <a:ea typeface="Calibri" panose="020F0502020204030204" pitchFamily="34" charset="0"/>
              </a:rPr>
              <a:t>PICO 3-</a:t>
            </a:r>
            <a:r>
              <a:rPr lang="fr-CA" sz="1900">
                <a:latin typeface="+mn-lt"/>
                <a:ea typeface="Calibri" panose="020F0502020204030204" pitchFamily="34" charset="0"/>
              </a:rPr>
              <a:t> mortalité </a:t>
            </a:r>
            <a:r>
              <a:rPr lang="fr-CA" sz="1900" b="1">
                <a:latin typeface="+mn-lt"/>
                <a:ea typeface="Calibri" panose="020F0502020204030204" pitchFamily="34" charset="0"/>
              </a:rPr>
              <a:t>(NOUVEAU)</a:t>
            </a:r>
          </a:p>
          <a:p>
            <a:pPr>
              <a:spcBef>
                <a:spcPts val="400"/>
              </a:spcBef>
              <a:buClr>
                <a:srgbClr val="2F7E20"/>
              </a:buClr>
              <a:buSzPts val="2400"/>
            </a:pPr>
            <a:endParaRPr lang="en-US" sz="800" dirty="0">
              <a:latin typeface="+mn-lt"/>
              <a:ea typeface="Calibri" panose="020F0502020204030204" pitchFamily="34" charset="0"/>
            </a:endParaRPr>
          </a:p>
          <a:p>
            <a:pPr>
              <a:buClr>
                <a:srgbClr val="2F7E20"/>
              </a:buClr>
              <a:buSzPts val="2400"/>
            </a:pPr>
            <a:r>
              <a:rPr lang="fr-CA" sz="2100" b="1">
                <a:effectLst/>
                <a:latin typeface="+mn-lt"/>
                <a:ea typeface="Times New Roman" panose="02020603050405020304" pitchFamily="18" charset="0"/>
                <a:cs typeface="Times New Roman" panose="02020603050405020304" pitchFamily="18" charset="0"/>
              </a:rPr>
              <a:t>Système GRADE</a:t>
            </a:r>
            <a:r>
              <a:rPr lang="fr-CA" sz="2100" b="1" baseline="30000">
                <a:effectLst/>
                <a:latin typeface="+mn-lt"/>
                <a:ea typeface="Times New Roman" panose="02020603050405020304" pitchFamily="18" charset="0"/>
                <a:cs typeface="Times New Roman" panose="02020603050405020304" pitchFamily="18" charset="0"/>
              </a:rPr>
              <a:t>1</a:t>
            </a:r>
            <a:r>
              <a:rPr lang="fr-CA" sz="2000">
                <a:effectLst/>
                <a:latin typeface="+mn-lt"/>
                <a:ea typeface="Times New Roman" panose="02020603050405020304" pitchFamily="18" charset="0"/>
                <a:cs typeface="Times New Roman" panose="02020603050405020304" pitchFamily="18" charset="0"/>
              </a:rPr>
              <a:t>, </a:t>
            </a:r>
            <a:r>
              <a:rPr lang="fr-CA" sz="1900">
                <a:effectLst/>
                <a:latin typeface="+mn-lt"/>
                <a:ea typeface="Times New Roman" panose="02020603050405020304" pitchFamily="18" charset="0"/>
                <a:cs typeface="Times New Roman" panose="02020603050405020304" pitchFamily="18" charset="0"/>
              </a:rPr>
              <a:t>par exemple, conception de l’étude, risque de biais, incohérence, manière indirecte, imprécision, et autres considérations. </a:t>
            </a:r>
            <a:r>
              <a:rPr lang="fr-CA" sz="1900">
                <a:latin typeface="+mn-lt"/>
                <a:ea typeface="Times New Roman" panose="02020603050405020304" pitchFamily="18" charset="0"/>
                <a:cs typeface="Times New Roman" panose="02020603050405020304" pitchFamily="18" charset="0"/>
              </a:rPr>
              <a:t>L’outil d’élaboration de lignes directrices </a:t>
            </a:r>
            <a:r>
              <a:rPr lang="fr-CA" sz="2200" b="1">
                <a:latin typeface="+mn-lt"/>
                <a:ea typeface="Times New Roman" panose="02020603050405020304" pitchFamily="18" charset="0"/>
                <a:cs typeface="Times New Roman" panose="02020603050405020304" pitchFamily="18" charset="0"/>
              </a:rPr>
              <a:t>GRADEpro</a:t>
            </a:r>
            <a:r>
              <a:rPr lang="fr-CA" sz="2200" b="1" baseline="30000">
                <a:latin typeface="+mn-lt"/>
                <a:ea typeface="Times New Roman" panose="02020603050405020304" pitchFamily="18" charset="0"/>
                <a:cs typeface="Times New Roman" panose="02020603050405020304" pitchFamily="18" charset="0"/>
              </a:rPr>
              <a:t>2</a:t>
            </a:r>
            <a:r>
              <a:rPr lang="fr-CA" sz="2000">
                <a:latin typeface="+mn-lt"/>
                <a:ea typeface="Times New Roman" panose="02020603050405020304" pitchFamily="18" charset="0"/>
                <a:cs typeface="Times New Roman" panose="02020603050405020304" pitchFamily="18" charset="0"/>
              </a:rPr>
              <a:t> </a:t>
            </a:r>
            <a:r>
              <a:rPr lang="fr-CA" sz="1900">
                <a:latin typeface="+mn-lt"/>
                <a:ea typeface="Times New Roman" panose="02020603050405020304" pitchFamily="18" charset="0"/>
                <a:cs typeface="Times New Roman" panose="02020603050405020304" pitchFamily="18" charset="0"/>
              </a:rPr>
              <a:t>a été utilisé pour évaluer le degré de certitude des données probantes pour chaque </a:t>
            </a:r>
            <a:r>
              <a:rPr lang="fr-CA" sz="2100" b="1">
                <a:effectLst/>
                <a:latin typeface="+mn-lt"/>
                <a:ea typeface="Times New Roman" panose="02020603050405020304" pitchFamily="18" charset="0"/>
                <a:cs typeface="Times New Roman" panose="02020603050405020304" pitchFamily="18" charset="0"/>
              </a:rPr>
              <a:t>résultat de question PICO</a:t>
            </a:r>
            <a:r>
              <a:rPr lang="fr-CA" sz="2000">
                <a:effectLst/>
                <a:latin typeface="+mn-lt"/>
                <a:ea typeface="Times New Roman" panose="02020603050405020304" pitchFamily="18" charset="0"/>
                <a:cs typeface="Times New Roman" panose="02020603050405020304" pitchFamily="18" charset="0"/>
              </a:rPr>
              <a:t>, </a:t>
            </a:r>
            <a:r>
              <a:rPr lang="fr-CA" sz="1900">
                <a:effectLst/>
                <a:latin typeface="+mn-lt"/>
                <a:ea typeface="Times New Roman" panose="02020603050405020304" pitchFamily="18" charset="0"/>
                <a:cs typeface="Times New Roman" panose="02020603050405020304" pitchFamily="18" charset="0"/>
              </a:rPr>
              <a:t>et a été classé comme étant élevé, modéré, faible ou très faible.</a:t>
            </a:r>
          </a:p>
          <a:p>
            <a:pPr>
              <a:buClr>
                <a:srgbClr val="2F7E20"/>
              </a:buClr>
              <a:buSzPts val="2400"/>
            </a:pPr>
            <a:endParaRPr lang="en-US" sz="800" b="1" dirty="0">
              <a:latin typeface="+mn-lt"/>
              <a:ea typeface="Times New Roman" panose="02020603050405020304" pitchFamily="18" charset="0"/>
            </a:endParaRPr>
          </a:p>
          <a:p>
            <a:pPr>
              <a:spcBef>
                <a:spcPts val="400"/>
              </a:spcBef>
              <a:buClr>
                <a:srgbClr val="2F7E20"/>
              </a:buClr>
              <a:buSzPts val="2400"/>
            </a:pPr>
            <a:r>
              <a:rPr lang="fr-CA" sz="2100" b="1">
                <a:latin typeface="+mn-lt"/>
                <a:ea typeface="Times New Roman" panose="02020603050405020304" pitchFamily="18" charset="0"/>
              </a:rPr>
              <a:t>Force de chaque </a:t>
            </a:r>
            <a:r>
              <a:rPr lang="fr-CA" sz="2100" b="1">
                <a:effectLst/>
                <a:latin typeface="+mn-lt"/>
                <a:ea typeface="Times New Roman" panose="02020603050405020304" pitchFamily="18" charset="0"/>
              </a:rPr>
              <a:t>recommandation </a:t>
            </a:r>
            <a:r>
              <a:rPr lang="fr-CA" sz="2100">
                <a:effectLst/>
                <a:latin typeface="+mn-lt"/>
                <a:ea typeface="Times New Roman" panose="02020603050405020304" pitchFamily="18" charset="0"/>
              </a:rPr>
              <a:t>(forte ou faible) </a:t>
            </a:r>
          </a:p>
          <a:p>
            <a:pPr marL="342900" lvl="2" indent="-342900">
              <a:spcBef>
                <a:spcPts val="400"/>
              </a:spcBef>
              <a:buClrTx/>
              <a:buSzPts val="2400"/>
              <a:buFont typeface="Arial" panose="020B0604020202020204" pitchFamily="34" charset="0"/>
              <a:buChar char="•"/>
            </a:pPr>
            <a:r>
              <a:rPr lang="fr-CA" sz="1900">
                <a:effectLst/>
                <a:latin typeface="+mn-lt"/>
                <a:ea typeface="Times New Roman" panose="02020603050405020304" pitchFamily="18" charset="0"/>
              </a:rPr>
              <a:t>les données probantes (résumé des tableaux de résultats, graphiques en forêt, qualité des évaluations des données probantes) ont été présentées à l’ensemble du groupe d’experts; </a:t>
            </a:r>
          </a:p>
          <a:p>
            <a:pPr marL="342900" lvl="2" indent="-342900">
              <a:spcBef>
                <a:spcPts val="400"/>
              </a:spcBef>
              <a:buClrTx/>
              <a:buSzPts val="2400"/>
              <a:buFont typeface="Arial" panose="020B0604020202020204" pitchFamily="34" charset="0"/>
              <a:buChar char="•"/>
            </a:pPr>
            <a:r>
              <a:rPr lang="fr-CA" sz="1900">
                <a:effectLst/>
                <a:latin typeface="+mn-lt"/>
                <a:ea typeface="Times New Roman" panose="02020603050405020304" pitchFamily="18" charset="0"/>
              </a:rPr>
              <a:t>en cas d’absence de données, le groupe d’experts a indiqué et utilisé un consensus d’experts. </a:t>
            </a:r>
          </a:p>
          <a:p>
            <a:pPr marL="342900" indent="-342900">
              <a:spcBef>
                <a:spcPts val="400"/>
              </a:spcBef>
              <a:buClr>
                <a:srgbClr val="2F7E20"/>
              </a:buClr>
              <a:buSzPts val="2400"/>
              <a:buFont typeface="Arial" panose="020B0604020202020204" pitchFamily="34" charset="0"/>
              <a:buChar char="•"/>
            </a:pPr>
            <a:endParaRPr lang="en-US" sz="1900" dirty="0">
              <a:effectLst/>
              <a:latin typeface="+mn-lt"/>
              <a:ea typeface="Times New Roman" panose="02020603050405020304" pitchFamily="18" charset="0"/>
              <a:cs typeface="Times New Roman" panose="02020603050405020304" pitchFamily="18" charset="0"/>
            </a:endParaRPr>
          </a:p>
          <a:p>
            <a:pPr marL="342900" indent="-342900">
              <a:spcBef>
                <a:spcPts val="400"/>
              </a:spcBef>
              <a:buClr>
                <a:srgbClr val="2F7E20"/>
              </a:buClr>
              <a:buSzPts val="2400"/>
              <a:buFont typeface="Arial" panose="020B0604020202020204" pitchFamily="34" charset="0"/>
              <a:buChar char="•"/>
            </a:pPr>
            <a:endParaRPr lang="en-US" sz="1900" dirty="0">
              <a:effectLst/>
              <a:latin typeface="+mn-lt"/>
              <a:ea typeface="Times New Roman" panose="02020603050405020304" pitchFamily="18" charset="0"/>
              <a:cs typeface="Times New Roman" panose="02020603050405020304" pitchFamily="18" charset="0"/>
            </a:endParaRPr>
          </a:p>
          <a:p>
            <a:pPr>
              <a:spcBef>
                <a:spcPts val="400"/>
              </a:spcBef>
              <a:buClr>
                <a:srgbClr val="2F7E20"/>
              </a:buClr>
              <a:buSzPts val="2400"/>
            </a:pPr>
            <a:endParaRPr lang="en-US" sz="2400" b="1" dirty="0">
              <a:solidFill>
                <a:schemeClr val="dk1"/>
              </a:solidFill>
              <a:latin typeface="+mn-lt"/>
            </a:endParaRPr>
          </a:p>
          <a:p>
            <a:pPr>
              <a:spcBef>
                <a:spcPts val="400"/>
              </a:spcBef>
              <a:buClr>
                <a:srgbClr val="2F7E20"/>
              </a:buClr>
              <a:buSzPts val="2400"/>
            </a:pPr>
            <a:endParaRPr lang="en-US" sz="800" dirty="0">
              <a:latin typeface="+mn-lt"/>
              <a:ea typeface="Calibri" panose="020F0502020204030204" pitchFamily="34" charset="0"/>
            </a:endParaRPr>
          </a:p>
        </p:txBody>
      </p:sp>
      <p:sp>
        <p:nvSpPr>
          <p:cNvPr id="95" name="Google Shape;95;p5"/>
          <p:cNvSpPr txBox="1"/>
          <p:nvPr>
            <p:custDataLst>
              <p:tags r:id="rId3"/>
            </p:custDataLst>
          </p:nvPr>
        </p:nvSpPr>
        <p:spPr>
          <a:xfrm>
            <a:off x="640345" y="264775"/>
            <a:ext cx="6373548" cy="738623"/>
          </a:xfrm>
          <a:prstGeom prst="rect">
            <a:avLst/>
          </a:prstGeom>
          <a:solidFill>
            <a:schemeClr val="lt1"/>
          </a:solidFill>
          <a:ln>
            <a:noFill/>
          </a:ln>
        </p:spPr>
        <p:txBody>
          <a:bodyPr spcFirstLastPara="1" wrap="square" lIns="91425" tIns="45700" rIns="91425" bIns="45700" anchor="t" anchorCtr="0">
            <a:spAutoFit/>
          </a:bodyPr>
          <a:lstStyle/>
          <a:p>
            <a:r>
              <a:rPr lang="fr-CA" sz="2800" b="1">
                <a:solidFill>
                  <a:schemeClr val="dk1"/>
                </a:solidFill>
              </a:rPr>
              <a:t>Méthodologie  </a:t>
            </a:r>
          </a:p>
          <a:p>
            <a:endParaRPr b="1" dirty="0">
              <a:solidFill>
                <a:schemeClr val="dk1"/>
              </a:solidFill>
            </a:endParaRPr>
          </a:p>
        </p:txBody>
      </p:sp>
      <p:sp>
        <p:nvSpPr>
          <p:cNvPr id="97" name="Google Shape;97;p5"/>
          <p:cNvSpPr txBox="1"/>
          <p:nvPr>
            <p:custDataLst>
              <p:tags r:id="rId4"/>
            </p:custDataLst>
          </p:nvPr>
        </p:nvSpPr>
        <p:spPr>
          <a:xfrm>
            <a:off x="98914" y="6396479"/>
            <a:ext cx="8389487" cy="415458"/>
          </a:xfrm>
          <a:prstGeom prst="rect">
            <a:avLst/>
          </a:prstGeom>
          <a:solidFill>
            <a:schemeClr val="bg1"/>
          </a:solidFill>
          <a:ln>
            <a:noFill/>
          </a:ln>
        </p:spPr>
        <p:txBody>
          <a:bodyPr spcFirstLastPara="1" wrap="square" lIns="91425" tIns="45700" rIns="91425" bIns="45700" anchor="t" anchorCtr="0">
            <a:spAutoFit/>
          </a:bodyPr>
          <a:lstStyle/>
          <a:p>
            <a:pPr marL="228600" lvl="0" indent="-228600">
              <a:buAutoNum type="arabicPeriod"/>
            </a:pPr>
            <a:r>
              <a:rPr lang="fr-CA" sz="1050">
                <a:effectLst/>
                <a:latin typeface="+mn-lt"/>
                <a:ea typeface="Times New Roman" panose="02020603050405020304" pitchFamily="18" charset="0"/>
              </a:rPr>
              <a:t>GRADE guidelines: a new series of articles in the Journal of Clinical Epidemiology. </a:t>
            </a:r>
            <a:r>
              <a:rPr lang="fr-CA" sz="1050" i="1">
                <a:effectLst/>
                <a:latin typeface="+mn-lt"/>
                <a:ea typeface="Times New Roman" panose="02020603050405020304" pitchFamily="18" charset="0"/>
              </a:rPr>
              <a:t>J Clin Epidemiol </a:t>
            </a:r>
            <a:r>
              <a:rPr lang="fr-CA" sz="1050">
                <a:effectLst/>
                <a:latin typeface="+mn-lt"/>
                <a:ea typeface="Times New Roman" panose="02020603050405020304" pitchFamily="18" charset="0"/>
              </a:rPr>
              <a:t>2011; 64:380-382.</a:t>
            </a:r>
          </a:p>
          <a:p>
            <a:pPr marL="228600" indent="-228600">
              <a:buFont typeface="Arial"/>
              <a:buAutoNum type="arabicPeriod"/>
            </a:pPr>
            <a:r>
              <a:rPr lang="fr-CA" sz="1050">
                <a:solidFill>
                  <a:srgbClr val="000000"/>
                </a:solidFill>
                <a:effectLst/>
                <a:latin typeface="+mn-lt"/>
                <a:ea typeface="Calibri" panose="020F0502020204030204" pitchFamily="34" charset="0"/>
                <a:cs typeface="Times New Roman" panose="02020603050405020304" pitchFamily="18" charset="0"/>
              </a:rPr>
              <a:t>GRADEPro GDT. </a:t>
            </a:r>
            <a:r>
              <a:rPr lang="fr-CA" sz="1050">
                <a:effectLst/>
                <a:latin typeface="+mn-lt"/>
                <a:ea typeface="Times New Roman" panose="02020603050405020304" pitchFamily="18" charset="0"/>
                <a:cs typeface="Times New Roman" panose="02020603050405020304" pitchFamily="18" charset="0"/>
              </a:rPr>
              <a:t>McMaster University, 2015, Evidence Prime, Inc</a:t>
            </a:r>
            <a:r>
              <a:rPr lang="fr-CA" sz="1050">
                <a:solidFill>
                  <a:srgbClr val="000000"/>
                </a:solidFill>
                <a:effectLst/>
                <a:latin typeface="+mn-lt"/>
                <a:ea typeface="Calibri" panose="020F0502020204030204" pitchFamily="34" charset="0"/>
                <a:cs typeface="Times New Roman" panose="02020603050405020304" pitchFamily="18" charset="0"/>
              </a:rPr>
              <a:t>., Available at:  </a:t>
            </a:r>
            <a:r>
              <a:rPr lang="fr-CA" sz="1050" u="sng">
                <a:solidFill>
                  <a:srgbClr val="0563C1"/>
                </a:solidFill>
                <a:effectLst/>
                <a:latin typeface="+mn-lt"/>
                <a:ea typeface="Calibri" panose="020F0502020204030204" pitchFamily="34" charset="0"/>
                <a:cs typeface="Times New Roman" panose="02020603050405020304" pitchFamily="18" charset="0"/>
                <a:hlinkClick r:id="rId7"/>
              </a:rPr>
              <a:t>https://www.evidenceprime.com/</a:t>
            </a:r>
            <a:r>
              <a:rPr lang="fr-CA" sz="1050">
                <a:solidFill>
                  <a:srgbClr val="000000"/>
                </a:solidFill>
                <a:effectLst/>
                <a:latin typeface="+mn-lt"/>
                <a:ea typeface="Calibri" panose="020F0502020204030204" pitchFamily="34" charset="0"/>
                <a:cs typeface="Times New Roman" panose="02020603050405020304"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1"/>
        <p:cNvGrpSpPr/>
        <p:nvPr/>
      </p:nvGrpSpPr>
      <p:grpSpPr>
        <a:xfrm>
          <a:off x="0" y="0"/>
          <a:ext cx="0" cy="0"/>
          <a:chOff x="0" y="0"/>
          <a:chExt cx="0" cy="0"/>
        </a:xfrm>
      </p:grpSpPr>
      <p:sp>
        <p:nvSpPr>
          <p:cNvPr id="102" name="Google Shape;102;p6"/>
          <p:cNvSpPr txBox="1"/>
          <p:nvPr>
            <p:custDataLst>
              <p:tags r:id="rId1"/>
            </p:custDataLst>
          </p:nvPr>
        </p:nvSpPr>
        <p:spPr>
          <a:xfrm>
            <a:off x="781051" y="267513"/>
            <a:ext cx="6553200" cy="800219"/>
          </a:xfrm>
          <a:prstGeom prst="rect">
            <a:avLst/>
          </a:prstGeom>
          <a:solidFill>
            <a:schemeClr val="lt1"/>
          </a:solidFill>
          <a:ln>
            <a:noFill/>
          </a:ln>
        </p:spPr>
        <p:txBody>
          <a:bodyPr spcFirstLastPara="1" wrap="square" lIns="91425" tIns="45700" rIns="91425" bIns="45700" anchor="t" anchorCtr="0">
            <a:spAutoFit/>
          </a:bodyPr>
          <a:lstStyle/>
          <a:p>
            <a:r>
              <a:rPr lang="fr-CA" sz="2800" b="1">
                <a:solidFill>
                  <a:schemeClr val="dk1"/>
                </a:solidFill>
              </a:rPr>
              <a:t>Résultats de recherche – diagramme PRISMA</a:t>
            </a:r>
          </a:p>
          <a:p>
            <a:endParaRPr sz="1800" dirty="0">
              <a:solidFill>
                <a:schemeClr val="dk1"/>
              </a:solidFill>
            </a:endParaRPr>
          </a:p>
        </p:txBody>
      </p:sp>
      <p:pic>
        <p:nvPicPr>
          <p:cNvPr id="2" name="Picture 1" descr="Diagram&#10;&#10;Description automatically generated">
            <a:extLst>
              <a:ext uri="{FF2B5EF4-FFF2-40B4-BE49-F238E27FC236}">
                <a16:creationId xmlns:a16="http://schemas.microsoft.com/office/drawing/2014/main" id="{906D3E1E-F616-9A70-3966-502928AA69F6}"/>
              </a:ext>
            </a:extLst>
          </p:cNvPr>
          <p:cNvPicPr>
            <a:picLocks noChangeAspect="1"/>
          </p:cNvPicPr>
          <p:nvPr>
            <p:custDataLst>
              <p:tags r:id="rId2"/>
            </p:custDataLst>
          </p:nvPr>
        </p:nvPicPr>
        <p:blipFill>
          <a:blip r:embed="rId6"/>
          <a:stretch>
            <a:fillRect/>
          </a:stretch>
        </p:blipFill>
        <p:spPr>
          <a:xfrm>
            <a:off x="781051" y="1183935"/>
            <a:ext cx="5522472" cy="5319354"/>
          </a:xfrm>
          <a:prstGeom prst="rect">
            <a:avLst/>
          </a:prstGeom>
        </p:spPr>
      </p:pic>
      <p:sp>
        <p:nvSpPr>
          <p:cNvPr id="4" name="TextBox 3">
            <a:extLst>
              <a:ext uri="{FF2B5EF4-FFF2-40B4-BE49-F238E27FC236}">
                <a16:creationId xmlns:a16="http://schemas.microsoft.com/office/drawing/2014/main" id="{4ADEADEC-9228-4AEB-AABC-F2C58F63C04B}"/>
              </a:ext>
            </a:extLst>
          </p:cNvPr>
          <p:cNvSpPr txBox="1"/>
          <p:nvPr>
            <p:custDataLst>
              <p:tags r:id="rId3"/>
            </p:custDataLst>
          </p:nvPr>
        </p:nvSpPr>
        <p:spPr>
          <a:xfrm>
            <a:off x="6634264" y="1613118"/>
            <a:ext cx="5223753" cy="3908762"/>
          </a:xfrm>
          <a:prstGeom prst="rect">
            <a:avLst/>
          </a:prstGeom>
          <a:noFill/>
        </p:spPr>
        <p:txBody>
          <a:bodyPr wrap="square" rtlCol="0">
            <a:spAutoFit/>
          </a:bodyPr>
          <a:lstStyle/>
          <a:p>
            <a:pPr marL="285750" indent="-285750">
              <a:buSzPct val="150000"/>
              <a:buFont typeface="Arial" panose="020B0604020202020204" pitchFamily="34" charset="0"/>
              <a:buChar char="•"/>
            </a:pPr>
            <a:r>
              <a:rPr lang="fr-CA" sz="1800"/>
              <a:t>On a procédé à une recherche exhaustive des écrits à partir de la date de fin des recherches des lignes directrices de 2019 (18 octobre 2018 au 9 juin 2022) pour les questions PICO 1 et 2.  </a:t>
            </a:r>
          </a:p>
          <a:p>
            <a:endParaRPr lang="en-US" sz="1800" dirty="0"/>
          </a:p>
          <a:p>
            <a:pPr marL="285750" indent="-285750">
              <a:buSzPct val="150000"/>
              <a:buFont typeface="Arial" panose="020B0604020202020204" pitchFamily="34" charset="0"/>
              <a:buChar char="•"/>
            </a:pPr>
            <a:r>
              <a:rPr lang="fr-CA" sz="1800"/>
              <a:t>Pour la question PICO 3, une recherche semblable a été réalisée pour évaluer le rôle </a:t>
            </a:r>
            <a:r>
              <a:rPr lang="fr-CA" sz="1800">
                <a:solidFill>
                  <a:schemeClr val="bg2"/>
                </a:solidFill>
              </a:rPr>
              <a:t>de la pharmacothérapie sur </a:t>
            </a:r>
            <a:r>
              <a:rPr lang="fr-CA" sz="1800"/>
              <a:t>la mortalité chez les personnes ayant une MPOC.</a:t>
            </a:r>
          </a:p>
          <a:p>
            <a:pPr marL="285750" indent="-285750">
              <a:buFont typeface="Arial" panose="020B0604020202020204" pitchFamily="34" charset="0"/>
              <a:buChar char="•"/>
            </a:pPr>
            <a:endParaRPr lang="en-US" sz="1800" dirty="0"/>
          </a:p>
          <a:p>
            <a:pPr marL="285750" indent="-285750">
              <a:buSzPct val="150000"/>
              <a:buFont typeface="Arial" panose="020B0604020202020204" pitchFamily="34" charset="0"/>
              <a:buChar char="•"/>
            </a:pPr>
            <a:r>
              <a:rPr lang="fr-CA" sz="1800"/>
              <a:t>203 études ont été incluses cette revue avec synthèse quantitative (méta-analyses)</a:t>
            </a:r>
          </a:p>
          <a:p>
            <a:pPr marL="285750" indent="-285750">
              <a:buFont typeface="Arial" panose="020B0604020202020204" pitchFamily="34" charset="0"/>
              <a:buChar char="•"/>
            </a:pPr>
            <a:endParaRPr lang="en-C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C3CD9-E645-2B9C-7AD5-2B7F75B61A92}"/>
              </a:ext>
            </a:extLst>
          </p:cNvPr>
          <p:cNvSpPr>
            <a:spLocks noGrp="1"/>
          </p:cNvSpPr>
          <p:nvPr>
            <p:ph type="title"/>
            <p:custDataLst>
              <p:tags r:id="rId1"/>
            </p:custDataLst>
          </p:nvPr>
        </p:nvSpPr>
        <p:spPr/>
        <p:txBody>
          <a:bodyPr/>
          <a:lstStyle/>
          <a:p>
            <a:endParaRPr lang="en-US" dirty="0"/>
          </a:p>
        </p:txBody>
      </p:sp>
      <p:sp>
        <p:nvSpPr>
          <p:cNvPr id="4" name="Google Shape;195;p18">
            <a:extLst>
              <a:ext uri="{FF2B5EF4-FFF2-40B4-BE49-F238E27FC236}">
                <a16:creationId xmlns:a16="http://schemas.microsoft.com/office/drawing/2014/main" id="{C49E4589-39A2-641C-12CE-42FD41E2CFF3}"/>
              </a:ext>
            </a:extLst>
          </p:cNvPr>
          <p:cNvSpPr>
            <a:spLocks noGrp="1"/>
          </p:cNvSpPr>
          <p:nvPr>
            <p:ph type="body" idx="1"/>
            <p:custDataLst>
              <p:tags r:id="rId2"/>
            </p:custDataLst>
          </p:nvPr>
        </p:nvSpPr>
        <p:spPr>
          <a:xfrm>
            <a:off x="0" y="1085085"/>
            <a:ext cx="12192000" cy="4256088"/>
          </a:xfrm>
          <a:prstGeom prst="rect">
            <a:avLst/>
          </a:prstGeom>
          <a:solidFill>
            <a:schemeClr val="lt1"/>
          </a:solidFill>
          <a:ln>
            <a:noFill/>
          </a:ln>
        </p:spPr>
        <p:txBody>
          <a:bodyPr spcFirstLastPara="1" wrap="square" lIns="91425" tIns="45700" rIns="91425" bIns="45700" anchor="ctr" anchorCtr="0">
            <a:noAutofit/>
          </a:bodyPr>
          <a:lstStyle/>
          <a:p>
            <a:pPr marL="114300" indent="0" algn="ctr">
              <a:buNone/>
            </a:pPr>
            <a:r>
              <a:rPr lang="fr-CA" sz="3600" b="1">
                <a:latin typeface="+mn-lt"/>
                <a:ea typeface="Times New Roman" panose="02020603050405020304" pitchFamily="18" charset="0"/>
              </a:rPr>
              <a:t>Recommandations </a:t>
            </a:r>
            <a:r>
              <a:rPr lang="fr-CA" sz="3600" b="1">
                <a:effectLst/>
                <a:latin typeface="+mn-lt"/>
                <a:ea typeface="Times New Roman" panose="02020603050405020304" pitchFamily="18" charset="0"/>
              </a:rPr>
              <a:t>2023 et changements par rapport </a:t>
            </a:r>
            <a:r>
              <a:rPr lang="fr-CA" sz="3600" b="1">
                <a:solidFill>
                  <a:schemeClr val="tx1"/>
                </a:solidFill>
                <a:effectLst/>
                <a:latin typeface="+mn-lt"/>
                <a:ea typeface="Times New Roman" panose="02020603050405020304" pitchFamily="18" charset="0"/>
              </a:rPr>
              <a:t>aux lignes directrices 2019 de la SCT sur la pharmacothérapie chez les patients </a:t>
            </a:r>
            <a:r>
              <a:rPr lang="fr-CA" sz="3600" b="1">
                <a:solidFill>
                  <a:schemeClr val="tx1"/>
                </a:solidFill>
                <a:latin typeface="+mn-lt"/>
                <a:ea typeface="Times New Roman" panose="02020603050405020304" pitchFamily="18" charset="0"/>
              </a:rPr>
              <a:t>atteints d’</a:t>
            </a:r>
            <a:r>
              <a:rPr lang="fr-CA" sz="3600" b="1">
                <a:solidFill>
                  <a:schemeClr val="tx1"/>
                </a:solidFill>
                <a:effectLst/>
                <a:latin typeface="+mn-lt"/>
                <a:ea typeface="Times New Roman" panose="02020603050405020304" pitchFamily="18" charset="0"/>
              </a:rPr>
              <a:t>une MPOC stable</a:t>
            </a:r>
          </a:p>
        </p:txBody>
      </p:sp>
    </p:spTree>
    <p:extLst>
      <p:ext uri="{BB962C8B-B14F-4D97-AF65-F5344CB8AC3E}">
        <p14:creationId xmlns:p14="http://schemas.microsoft.com/office/powerpoint/2010/main" val="776347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6"/>
          <p:cNvSpPr/>
          <p:nvPr>
            <p:custDataLst>
              <p:tags r:id="rId1"/>
            </p:custDataLst>
          </p:nvPr>
        </p:nvSpPr>
        <p:spPr>
          <a:xfrm>
            <a:off x="5084461" y="1159669"/>
            <a:ext cx="2218340" cy="670561"/>
          </a:xfrm>
          <a:prstGeom prst="rect">
            <a:avLst/>
          </a:prstGeom>
          <a:solidFill>
            <a:schemeClr val="lt1"/>
          </a:solidFill>
          <a:ln>
            <a:noFill/>
          </a:ln>
        </p:spPr>
        <p:txBody>
          <a:bodyPr spcFirstLastPara="1" wrap="square" lIns="91425" tIns="45700" rIns="91425" bIns="45700" anchor="ctr" anchorCtr="0">
            <a:noAutofit/>
          </a:bodyPr>
          <a:lstStyle/>
          <a:p>
            <a:pPr algn="ctr"/>
            <a:r>
              <a:rPr lang="fr-CA" sz="2800" b="1"/>
              <a:t>PICO 1</a:t>
            </a:r>
          </a:p>
        </p:txBody>
      </p:sp>
      <p:sp>
        <p:nvSpPr>
          <p:cNvPr id="180" name="Google Shape;180;p16"/>
          <p:cNvSpPr/>
          <p:nvPr>
            <p:custDataLst>
              <p:tags r:id="rId2"/>
            </p:custDataLst>
          </p:nvPr>
        </p:nvSpPr>
        <p:spPr>
          <a:xfrm>
            <a:off x="1414462" y="1657509"/>
            <a:ext cx="9558337" cy="3985666"/>
          </a:xfrm>
          <a:prstGeom prst="rect">
            <a:avLst/>
          </a:prstGeom>
          <a:noFill/>
          <a:ln>
            <a:noFill/>
          </a:ln>
        </p:spPr>
        <p:txBody>
          <a:bodyPr spcFirstLastPara="1" wrap="square" lIns="91425" tIns="45700" rIns="91425" bIns="45700" anchor="t" anchorCtr="0">
            <a:spAutoFit/>
          </a:bodyPr>
          <a:lstStyle/>
          <a:p>
            <a:pPr marL="1168400" indent="-1168400">
              <a:lnSpc>
                <a:spcPct val="115000"/>
              </a:lnSpc>
            </a:pPr>
            <a:r>
              <a:rPr lang="fr-CA" sz="2400" b="1" dirty="0">
                <a:solidFill>
                  <a:schemeClr val="dk1"/>
                </a:solidFill>
              </a:rPr>
              <a:t> </a:t>
            </a:r>
          </a:p>
          <a:p>
            <a:pPr>
              <a:lnSpc>
                <a:spcPct val="115000"/>
              </a:lnSpc>
            </a:pPr>
            <a:r>
              <a:rPr lang="fr-CA" sz="2800" b="1" i="1" dirty="0">
                <a:solidFill>
                  <a:schemeClr val="dk1"/>
                </a:solidFill>
              </a:rPr>
              <a:t>Comment un clinicien choisit-il des pharmacothérapies d’entretien appropriées pour des personnes atteintes d’une MPOC stable afin </a:t>
            </a:r>
          </a:p>
          <a:p>
            <a:pPr marL="457200" indent="-457200">
              <a:lnSpc>
                <a:spcPct val="115000"/>
              </a:lnSpc>
              <a:buFont typeface="Arial" panose="020B0604020202020204" pitchFamily="34" charset="0"/>
              <a:buChar char="•"/>
            </a:pPr>
            <a:r>
              <a:rPr lang="fr-CA" sz="2800" b="1" i="1" dirty="0">
                <a:solidFill>
                  <a:schemeClr val="dk1"/>
                </a:solidFill>
              </a:rPr>
              <a:t>de réduire le fardeau des symptômes : p. ex., dyspnée et intolérance à l’effort </a:t>
            </a:r>
          </a:p>
          <a:p>
            <a:pPr marL="457200" indent="-457200">
              <a:lnSpc>
                <a:spcPct val="115000"/>
              </a:lnSpc>
              <a:buFont typeface="Arial" panose="020B0604020202020204" pitchFamily="34" charset="0"/>
              <a:buChar char="•"/>
            </a:pPr>
            <a:r>
              <a:rPr lang="fr-CA" sz="2800" b="1" i="1" dirty="0">
                <a:solidFill>
                  <a:schemeClr val="dk1"/>
                </a:solidFill>
              </a:rPr>
              <a:t>d’améliorer l’état de santé</a:t>
            </a:r>
          </a:p>
          <a:p>
            <a:pPr marL="1168400" indent="-1168400">
              <a:lnSpc>
                <a:spcPct val="115000"/>
              </a:lnSpc>
            </a:pPr>
            <a:endParaRPr sz="2800"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p:nvPr>
            <p:custDataLst>
              <p:tags r:id="rId1"/>
            </p:custDataLst>
          </p:nvPr>
        </p:nvSpPr>
        <p:spPr>
          <a:xfrm>
            <a:off x="741680" y="195873"/>
            <a:ext cx="8963957" cy="870927"/>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t>
            </a:r>
            <a:r>
              <a:rPr lang="fr-CA" sz="2000" b="1">
                <a:solidFill>
                  <a:schemeClr val="tx1"/>
                </a:solidFill>
                <a:effectLst/>
                <a:latin typeface="+mn-lt"/>
                <a:ea typeface="Times New Roman" panose="02020603050405020304" pitchFamily="18" charset="0"/>
              </a:rPr>
              <a:t>aux lignes directrices 2019 de la SCT sur la pharmacothérapie chez les patients atteint d’une MPOC stable </a:t>
            </a:r>
            <a:r>
              <a:rPr lang="fr-CA" sz="2000" b="1">
                <a:solidFill>
                  <a:schemeClr val="tx1"/>
                </a:solidFill>
                <a:latin typeface="+mn-lt"/>
                <a:ea typeface="Times New Roman" panose="02020603050405020304" pitchFamily="18" charset="0"/>
              </a:rPr>
              <a:t>concernant </a:t>
            </a:r>
            <a:r>
              <a:rPr lang="fr-CA" sz="2000" b="1">
                <a:effectLst/>
                <a:latin typeface="+mn-lt"/>
                <a:ea typeface="Times New Roman" panose="02020603050405020304" pitchFamily="18" charset="0"/>
              </a:rPr>
              <a:t>la dyspnée et l’état de santé</a:t>
            </a:r>
          </a:p>
        </p:txBody>
      </p:sp>
      <p:sp>
        <p:nvSpPr>
          <p:cNvPr id="3" name="TextBox 2">
            <a:extLst>
              <a:ext uri="{FF2B5EF4-FFF2-40B4-BE49-F238E27FC236}">
                <a16:creationId xmlns:a16="http://schemas.microsoft.com/office/drawing/2014/main" id="{D3B36FFA-6FF6-A9BC-1EDF-7B5B5C5B444F}"/>
              </a:ext>
            </a:extLst>
          </p:cNvPr>
          <p:cNvSpPr txBox="1"/>
          <p:nvPr>
            <p:custDataLst>
              <p:tags r:id="rId2"/>
            </p:custDataLst>
          </p:nvPr>
        </p:nvSpPr>
        <p:spPr>
          <a:xfrm>
            <a:off x="187569" y="1525563"/>
            <a:ext cx="11816861" cy="5509200"/>
          </a:xfrm>
          <a:prstGeom prst="rect">
            <a:avLst/>
          </a:prstGeom>
          <a:noFill/>
        </p:spPr>
        <p:txBody>
          <a:bodyPr wrap="square">
            <a:spAutoFit/>
          </a:bodyPr>
          <a:lstStyle/>
          <a:p>
            <a:r>
              <a:rPr lang="fr-CA" sz="2000" b="1" dirty="0"/>
              <a:t>Chez les personnes ayant un faible </a:t>
            </a:r>
            <a:r>
              <a:rPr lang="fr-CA" sz="2000" dirty="0"/>
              <a:t>fardeau de symptômes, atteinte de l’état de santé (</a:t>
            </a:r>
            <a:r>
              <a:rPr lang="fr-CA" sz="2000" dirty="0" err="1"/>
              <a:t>mMRC</a:t>
            </a:r>
            <a:r>
              <a:rPr lang="fr-CA" sz="2000" dirty="0"/>
              <a:t> 1, CAT&lt;10), </a:t>
            </a:r>
            <a:r>
              <a:rPr lang="fr-CA" sz="2000" b="1" dirty="0"/>
              <a:t>une fonction pulmonaire légèrement déficiente</a:t>
            </a:r>
            <a:r>
              <a:rPr lang="fr-CA" sz="2000" dirty="0"/>
              <a:t> (VEMS ≥80 % prédit) : </a:t>
            </a:r>
          </a:p>
          <a:p>
            <a:endParaRPr lang="en-US" sz="2000" b="1" u="sng" dirty="0"/>
          </a:p>
          <a:p>
            <a:r>
              <a:rPr lang="fr-CA" sz="2000" b="1" u="sng" dirty="0"/>
              <a:t>Nous recommandons fortement</a:t>
            </a:r>
            <a:r>
              <a:rPr lang="fr-CA" sz="2000" dirty="0"/>
              <a:t> </a:t>
            </a:r>
            <a:r>
              <a:rPr lang="fr-CA" sz="2000" b="1" dirty="0"/>
              <a:t>d’entreprendre un traitement d’entretien par bronchodilatateur inhalé à longue durée d’action (BILA) : </a:t>
            </a:r>
            <a:r>
              <a:rPr lang="fr-CA" sz="2000" dirty="0">
                <a:solidFill>
                  <a:schemeClr val="bg2"/>
                </a:solidFill>
              </a:rPr>
              <a:t>sans préférence pour </a:t>
            </a:r>
            <a:r>
              <a:rPr lang="fr-CA" sz="2000" dirty="0"/>
              <a:t>un AMLA ou un BALA inhalé </a:t>
            </a:r>
            <a:r>
              <a:rPr lang="fr-CA" sz="2000" b="1" dirty="0"/>
              <a:t>administré en monothérapie</a:t>
            </a:r>
            <a:r>
              <a:rPr lang="fr-CA" sz="2400" b="1" dirty="0"/>
              <a:t>.</a:t>
            </a:r>
          </a:p>
          <a:p>
            <a:endParaRPr lang="en-US" sz="800" b="1" dirty="0"/>
          </a:p>
          <a:p>
            <a:r>
              <a:rPr lang="fr-CA" sz="2000" dirty="0">
                <a:solidFill>
                  <a:srgbClr val="FF0000"/>
                </a:solidFill>
              </a:rPr>
              <a:t>Changement : La recommandation précédente consistait à entreprendre un traitement par BACA </a:t>
            </a:r>
            <a:r>
              <a:rPr lang="fr-CA" sz="2000" dirty="0" err="1">
                <a:solidFill>
                  <a:srgbClr val="FF0000"/>
                </a:solidFill>
              </a:rPr>
              <a:t>prn</a:t>
            </a:r>
            <a:endParaRPr lang="fr-CA" sz="2000" dirty="0">
              <a:solidFill>
                <a:srgbClr val="FF0000"/>
              </a:solidFill>
            </a:endParaRPr>
          </a:p>
          <a:p>
            <a:endParaRPr lang="en-US" sz="2400" b="1" dirty="0"/>
          </a:p>
          <a:p>
            <a:r>
              <a:rPr lang="fr-CA" sz="2000" b="1" i="1" dirty="0">
                <a:effectLst/>
                <a:latin typeface="+mn-lt"/>
                <a:ea typeface="Times New Roman" panose="02020603050405020304" pitchFamily="18" charset="0"/>
                <a:cs typeface="Times New Roman" panose="02020603050405020304" pitchFamily="18" charset="0"/>
              </a:rPr>
              <a:t>Remarque clinique :</a:t>
            </a:r>
          </a:p>
          <a:p>
            <a:r>
              <a:rPr lang="fr-CA" sz="1800" dirty="0">
                <a:effectLst/>
                <a:latin typeface="+mn-lt"/>
                <a:ea typeface="Times New Roman" panose="02020603050405020304" pitchFamily="18" charset="0"/>
                <a:cs typeface="Times New Roman" panose="02020603050405020304" pitchFamily="18" charset="0"/>
              </a:rPr>
              <a:t>Toutes les études ont caractérisé les personnes ayant une MPOC diagnostiquée par spirométrie, bien qu’elles n’aient pas toutes comparé un AMLA ou BALA administré en monothérapie à un placebo en fonction de la gravité de la maladie (déterminée par VEMS, </a:t>
            </a:r>
            <a:r>
              <a:rPr lang="fr-CA" sz="1800" dirty="0" err="1">
                <a:effectLst/>
                <a:latin typeface="+mn-lt"/>
                <a:ea typeface="Times New Roman" panose="02020603050405020304" pitchFamily="18" charset="0"/>
                <a:cs typeface="Times New Roman" panose="02020603050405020304" pitchFamily="18" charset="0"/>
              </a:rPr>
              <a:t>mMRC</a:t>
            </a:r>
            <a:r>
              <a:rPr lang="fr-CA" sz="1800" dirty="0">
                <a:effectLst/>
                <a:latin typeface="+mn-lt"/>
                <a:ea typeface="Times New Roman" panose="02020603050405020304" pitchFamily="18" charset="0"/>
                <a:cs typeface="Times New Roman" panose="02020603050405020304" pitchFamily="18" charset="0"/>
              </a:rPr>
              <a:t> ou CAT) exactement comme nous l’avons fait; toutefois, le </a:t>
            </a:r>
            <a:r>
              <a:rPr lang="fr-CA" sz="1800" b="1" i="1" dirty="0">
                <a:effectLst/>
                <a:latin typeface="+mn-lt"/>
                <a:ea typeface="Times New Roman" panose="02020603050405020304" pitchFamily="18" charset="0"/>
                <a:cs typeface="Times New Roman" panose="02020603050405020304" pitchFamily="18" charset="0"/>
              </a:rPr>
              <a:t>groupe d’experts a souligné l'importance de fournir une définition de travail précise et consensuelle de la MPOC avec fardeau de symptômes léger afin de recommander un traitement régulier par bronchodilatateur à longue durée d’action.</a:t>
            </a:r>
          </a:p>
          <a:p>
            <a:endParaRPr lang="en-CA" sz="2400" b="1" dirty="0"/>
          </a:p>
          <a:p>
            <a:endParaRPr lang="en-CA" sz="2400" b="1" dirty="0"/>
          </a:p>
        </p:txBody>
      </p:sp>
    </p:spTree>
    <p:extLst>
      <p:ext uri="{BB962C8B-B14F-4D97-AF65-F5344CB8AC3E}">
        <p14:creationId xmlns:p14="http://schemas.microsoft.com/office/powerpoint/2010/main" val="19309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BC4E13D-AE11-F541-BB80-F0D9286B57A6}"/>
              </a:ext>
            </a:extLst>
          </p:cNvPr>
          <p:cNvSpPr>
            <a:spLocks noChangeArrowheads="1"/>
          </p:cNvSpPr>
          <p:nvPr>
            <p:custDataLst>
              <p:tags r:id="rId1"/>
            </p:custDataLst>
          </p:nvPr>
        </p:nvSpPr>
        <p:spPr bwMode="auto">
          <a:xfrm>
            <a:off x="185161" y="1111004"/>
            <a:ext cx="33775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TDI général, AMLA administré en monothérapie comparativement à un placebo</a:t>
            </a:r>
          </a:p>
        </p:txBody>
      </p:sp>
      <p:sp>
        <p:nvSpPr>
          <p:cNvPr id="6" name="Rectangle 8">
            <a:extLst>
              <a:ext uri="{FF2B5EF4-FFF2-40B4-BE49-F238E27FC236}">
                <a16:creationId xmlns:a16="http://schemas.microsoft.com/office/drawing/2014/main" id="{8C02FEBE-D519-0160-E909-31D90CA4E9D1}"/>
              </a:ext>
            </a:extLst>
          </p:cNvPr>
          <p:cNvSpPr>
            <a:spLocks noChangeArrowheads="1"/>
          </p:cNvSpPr>
          <p:nvPr>
            <p:custDataLst>
              <p:tags r:id="rId2"/>
            </p:custDataLst>
          </p:nvPr>
        </p:nvSpPr>
        <p:spPr bwMode="auto">
          <a:xfrm>
            <a:off x="6172200" y="1088902"/>
            <a:ext cx="549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SGRQ général, AMLA administré en monothérapie comparativement à un placebo</a:t>
            </a:r>
          </a:p>
        </p:txBody>
      </p:sp>
      <p:sp>
        <p:nvSpPr>
          <p:cNvPr id="9" name="Rectangle 12">
            <a:extLst>
              <a:ext uri="{FF2B5EF4-FFF2-40B4-BE49-F238E27FC236}">
                <a16:creationId xmlns:a16="http://schemas.microsoft.com/office/drawing/2014/main" id="{6CAD9129-61FD-BAB9-6AA3-E38F9057084C}"/>
              </a:ext>
            </a:extLst>
          </p:cNvPr>
          <p:cNvSpPr>
            <a:spLocks noChangeArrowheads="1"/>
          </p:cNvSpPr>
          <p:nvPr>
            <p:custDataLst>
              <p:tags r:id="rId3"/>
            </p:custDataLst>
          </p:nvPr>
        </p:nvSpPr>
        <p:spPr bwMode="auto">
          <a:xfrm>
            <a:off x="2397760" y="654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endPar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p:txBody>
      </p:sp>
      <p:sp>
        <p:nvSpPr>
          <p:cNvPr id="4" name="Rectangle 2">
            <a:extLst>
              <a:ext uri="{FF2B5EF4-FFF2-40B4-BE49-F238E27FC236}">
                <a16:creationId xmlns:a16="http://schemas.microsoft.com/office/drawing/2014/main" id="{A670BC15-C659-9F33-2989-5B43EE6EA7C5}"/>
              </a:ext>
            </a:extLst>
          </p:cNvPr>
          <p:cNvSpPr>
            <a:spLocks noChangeArrowheads="1"/>
          </p:cNvSpPr>
          <p:nvPr>
            <p:custDataLst>
              <p:tags r:id="rId4"/>
            </p:custDataLst>
          </p:nvPr>
        </p:nvSpPr>
        <p:spPr bwMode="auto">
          <a:xfrm>
            <a:off x="2722567" y="3401585"/>
            <a:ext cx="32496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VEMS général, AMLA administré en monothérapie comparativement à un placebo</a:t>
            </a:r>
          </a:p>
        </p:txBody>
      </p:sp>
      <p:sp>
        <p:nvSpPr>
          <p:cNvPr id="10" name="Rectangle 3">
            <a:extLst>
              <a:ext uri="{FF2B5EF4-FFF2-40B4-BE49-F238E27FC236}">
                <a16:creationId xmlns:a16="http://schemas.microsoft.com/office/drawing/2014/main" id="{648446A3-E95D-E7B1-E0B0-87ABB87FFD6C}"/>
              </a:ext>
            </a:extLst>
          </p:cNvPr>
          <p:cNvSpPr>
            <a:spLocks noChangeArrowheads="1"/>
          </p:cNvSpPr>
          <p:nvPr>
            <p:custDataLst>
              <p:tags r:id="rId5"/>
            </p:custDataLst>
          </p:nvPr>
        </p:nvSpPr>
        <p:spPr bwMode="auto">
          <a:xfrm>
            <a:off x="6096000" y="6833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pic>
        <p:nvPicPr>
          <p:cNvPr id="17" name="Picture 16">
            <a:extLst>
              <a:ext uri="{FF2B5EF4-FFF2-40B4-BE49-F238E27FC236}">
                <a16:creationId xmlns:a16="http://schemas.microsoft.com/office/drawing/2014/main" id="{45F4326E-7C1C-891D-ADE3-1AC766ABABA0}"/>
              </a:ext>
            </a:extLst>
          </p:cNvPr>
          <p:cNvPicPr>
            <a:picLocks noChangeAspect="1"/>
          </p:cNvPicPr>
          <p:nvPr>
            <p:custDataLst>
              <p:tags r:id="rId6"/>
            </p:custDataLst>
          </p:nvPr>
        </p:nvPicPr>
        <p:blipFill>
          <a:blip r:embed="rId11"/>
          <a:stretch>
            <a:fillRect/>
          </a:stretch>
        </p:blipFill>
        <p:spPr>
          <a:xfrm>
            <a:off x="5972175" y="1335190"/>
            <a:ext cx="6034664" cy="2106646"/>
          </a:xfrm>
          <a:prstGeom prst="rect">
            <a:avLst/>
          </a:prstGeom>
        </p:spPr>
      </p:pic>
      <p:pic>
        <p:nvPicPr>
          <p:cNvPr id="19" name="Picture 18">
            <a:extLst>
              <a:ext uri="{FF2B5EF4-FFF2-40B4-BE49-F238E27FC236}">
                <a16:creationId xmlns:a16="http://schemas.microsoft.com/office/drawing/2014/main" id="{5F137705-0DBC-823F-4946-C42CE6190377}"/>
              </a:ext>
            </a:extLst>
          </p:cNvPr>
          <p:cNvPicPr>
            <a:picLocks noChangeAspect="1"/>
          </p:cNvPicPr>
          <p:nvPr>
            <p:custDataLst>
              <p:tags r:id="rId7"/>
            </p:custDataLst>
          </p:nvPr>
        </p:nvPicPr>
        <p:blipFill>
          <a:blip r:embed="rId12"/>
          <a:stretch>
            <a:fillRect/>
          </a:stretch>
        </p:blipFill>
        <p:spPr>
          <a:xfrm>
            <a:off x="2657855" y="3688124"/>
            <a:ext cx="5420175" cy="3112062"/>
          </a:xfrm>
          <a:prstGeom prst="rect">
            <a:avLst/>
          </a:prstGeom>
        </p:spPr>
      </p:pic>
      <p:pic>
        <p:nvPicPr>
          <p:cNvPr id="5" name="Picture 4">
            <a:extLst>
              <a:ext uri="{FF2B5EF4-FFF2-40B4-BE49-F238E27FC236}">
                <a16:creationId xmlns:a16="http://schemas.microsoft.com/office/drawing/2014/main" id="{9E739B8D-8B7F-B1BF-775C-D6D3EE015970}"/>
              </a:ext>
            </a:extLst>
          </p:cNvPr>
          <p:cNvPicPr>
            <a:picLocks noChangeAspect="1"/>
          </p:cNvPicPr>
          <p:nvPr>
            <p:custDataLst>
              <p:tags r:id="rId8"/>
            </p:custDataLst>
          </p:nvPr>
        </p:nvPicPr>
        <p:blipFill>
          <a:blip r:embed="rId13"/>
          <a:stretch>
            <a:fillRect/>
          </a:stretch>
        </p:blipFill>
        <p:spPr>
          <a:xfrm>
            <a:off x="185161" y="1402843"/>
            <a:ext cx="5622100" cy="1790121"/>
          </a:xfrm>
          <a:prstGeom prst="rect">
            <a:avLst/>
          </a:prstGeom>
        </p:spPr>
      </p:pic>
    </p:spTree>
    <p:extLst>
      <p:ext uri="{BB962C8B-B14F-4D97-AF65-F5344CB8AC3E}">
        <p14:creationId xmlns:p14="http://schemas.microsoft.com/office/powerpoint/2010/main" val="2864342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BC4E13D-AE11-F541-BB80-F0D9286B57A6}"/>
              </a:ext>
            </a:extLst>
          </p:cNvPr>
          <p:cNvSpPr>
            <a:spLocks noChangeArrowheads="1"/>
          </p:cNvSpPr>
          <p:nvPr>
            <p:custDataLst>
              <p:tags r:id="rId1"/>
            </p:custDataLst>
          </p:nvPr>
        </p:nvSpPr>
        <p:spPr bwMode="auto">
          <a:xfrm>
            <a:off x="213360" y="1135945"/>
            <a:ext cx="594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SGRQ général, BALA administré en monothérapie comparativement à un placebo</a:t>
            </a:r>
          </a:p>
        </p:txBody>
      </p:sp>
      <p:sp>
        <p:nvSpPr>
          <p:cNvPr id="3" name="Rectangle 3">
            <a:extLst>
              <a:ext uri="{FF2B5EF4-FFF2-40B4-BE49-F238E27FC236}">
                <a16:creationId xmlns:a16="http://schemas.microsoft.com/office/drawing/2014/main" id="{EDBDEA9C-EAC3-D77F-DF12-7087DC4E32B1}"/>
              </a:ext>
            </a:extLst>
          </p:cNvPr>
          <p:cNvSpPr>
            <a:spLocks noChangeArrowheads="1"/>
          </p:cNvSpPr>
          <p:nvPr>
            <p:custDataLst>
              <p:tags r:id="rId2"/>
            </p:custDataLst>
          </p:nvPr>
        </p:nvSpPr>
        <p:spPr bwMode="auto">
          <a:xfrm>
            <a:off x="213360" y="3896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8">
            <a:extLst>
              <a:ext uri="{FF2B5EF4-FFF2-40B4-BE49-F238E27FC236}">
                <a16:creationId xmlns:a16="http://schemas.microsoft.com/office/drawing/2014/main" id="{8C02FEBE-D519-0160-E909-31D90CA4E9D1}"/>
              </a:ext>
            </a:extLst>
          </p:cNvPr>
          <p:cNvSpPr>
            <a:spLocks noChangeArrowheads="1"/>
          </p:cNvSpPr>
          <p:nvPr>
            <p:custDataLst>
              <p:tags r:id="rId3"/>
            </p:custDataLst>
          </p:nvPr>
        </p:nvSpPr>
        <p:spPr bwMode="auto">
          <a:xfrm>
            <a:off x="5862320" y="1120739"/>
            <a:ext cx="61163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Répondants au SGRQ général, BALA administré en monothérapie comparativement à un placebo</a:t>
            </a:r>
          </a:p>
        </p:txBody>
      </p:sp>
      <p:sp>
        <p:nvSpPr>
          <p:cNvPr id="7" name="Rectangle 9">
            <a:extLst>
              <a:ext uri="{FF2B5EF4-FFF2-40B4-BE49-F238E27FC236}">
                <a16:creationId xmlns:a16="http://schemas.microsoft.com/office/drawing/2014/main" id="{8C7EFE46-F295-90EC-0B51-757FF7AB540D}"/>
              </a:ext>
            </a:extLst>
          </p:cNvPr>
          <p:cNvSpPr>
            <a:spLocks noChangeArrowheads="1"/>
          </p:cNvSpPr>
          <p:nvPr>
            <p:custDataLst>
              <p:tags r:id="rId4"/>
            </p:custDataLst>
          </p:nvPr>
        </p:nvSpPr>
        <p:spPr bwMode="auto">
          <a:xfrm>
            <a:off x="7741920" y="3948103"/>
            <a:ext cx="10698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sp>
        <p:nvSpPr>
          <p:cNvPr id="9" name="Rectangle 12">
            <a:extLst>
              <a:ext uri="{FF2B5EF4-FFF2-40B4-BE49-F238E27FC236}">
                <a16:creationId xmlns:a16="http://schemas.microsoft.com/office/drawing/2014/main" id="{6CAD9129-61FD-BAB9-6AA3-E38F9057084C}"/>
              </a:ext>
            </a:extLst>
          </p:cNvPr>
          <p:cNvSpPr>
            <a:spLocks noChangeArrowheads="1"/>
          </p:cNvSpPr>
          <p:nvPr>
            <p:custDataLst>
              <p:tags r:id="rId5"/>
            </p:custDataLst>
          </p:nvPr>
        </p:nvSpPr>
        <p:spPr bwMode="auto">
          <a:xfrm>
            <a:off x="2397760" y="654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b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br>
            <a:endPar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p:txBody>
      </p:sp>
      <p:sp>
        <p:nvSpPr>
          <p:cNvPr id="4" name="Rectangle 2">
            <a:extLst>
              <a:ext uri="{FF2B5EF4-FFF2-40B4-BE49-F238E27FC236}">
                <a16:creationId xmlns:a16="http://schemas.microsoft.com/office/drawing/2014/main" id="{A670BC15-C659-9F33-2989-5B43EE6EA7C5}"/>
              </a:ext>
            </a:extLst>
          </p:cNvPr>
          <p:cNvSpPr>
            <a:spLocks noChangeArrowheads="1"/>
          </p:cNvSpPr>
          <p:nvPr>
            <p:custDataLst>
              <p:tags r:id="rId6"/>
            </p:custDataLst>
          </p:nvPr>
        </p:nvSpPr>
        <p:spPr bwMode="auto">
          <a:xfrm>
            <a:off x="6248400" y="3580648"/>
            <a:ext cx="3453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Figure : VEMS (ml) général, BALA administré en monothérapie comparativement à un placebo</a:t>
            </a:r>
          </a:p>
        </p:txBody>
      </p:sp>
      <p:sp>
        <p:nvSpPr>
          <p:cNvPr id="10" name="Rectangle 3">
            <a:extLst>
              <a:ext uri="{FF2B5EF4-FFF2-40B4-BE49-F238E27FC236}">
                <a16:creationId xmlns:a16="http://schemas.microsoft.com/office/drawing/2014/main" id="{648446A3-E95D-E7B1-E0B0-87ABB87FFD6C}"/>
              </a:ext>
            </a:extLst>
          </p:cNvPr>
          <p:cNvSpPr>
            <a:spLocks noChangeArrowheads="1"/>
          </p:cNvSpPr>
          <p:nvPr>
            <p:custDataLst>
              <p:tags r:id="rId7"/>
            </p:custDataLst>
          </p:nvPr>
        </p:nvSpPr>
        <p:spPr bwMode="auto">
          <a:xfrm>
            <a:off x="6096000" y="6833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200" b="0" i="0" u="none" strike="noStrike" kern="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0" i="0" u="none" strike="noStrike" cap="none" normalizeH="0" baseline="0" noProof="0">
                <a:ln>
                  <a:noFill/>
                </a:ln>
                <a:solidFill>
                  <a:srgbClr val="000000"/>
                </a:solidFill>
                <a:effectLst/>
                <a:uLnTx/>
                <a:uFillTx/>
                <a:latin typeface="Arial Narrow" panose="020B0606020202030204" pitchFamily="34" charset="0"/>
                <a:ea typeface="Calibri" panose="020F0502020204030204" pitchFamily="34" charset="0"/>
                <a:cs typeface="Calibri" panose="020F0502020204030204" pitchFamily="34" charset="0"/>
                <a:sym typeface="Arial"/>
              </a:rPr>
              <a:t> </a:t>
            </a:r>
            <a:r>
              <a:rPr kumimoji="0" lang="fr-CA" sz="800" b="0" i="0" u="none" strike="noStrike" cap="none" normalizeH="0" baseline="0" noProof="0">
                <a:ln>
                  <a:noFill/>
                </a:ln>
                <a:solidFill>
                  <a:srgbClr val="000000"/>
                </a:solidFill>
                <a:effectLst/>
                <a:uLnTx/>
                <a:uFillTx/>
                <a:latin typeface="Arial"/>
                <a:ea typeface="Calibri" panose="020F0502020204030204" pitchFamily="34" charset="0"/>
                <a:cs typeface="Arial"/>
                <a:sym typeface="Arial"/>
              </a:rPr>
              <a:t> </a:t>
            </a:r>
          </a:p>
        </p:txBody>
      </p:sp>
      <p:pic>
        <p:nvPicPr>
          <p:cNvPr id="12" name="Picture 11">
            <a:extLst>
              <a:ext uri="{FF2B5EF4-FFF2-40B4-BE49-F238E27FC236}">
                <a16:creationId xmlns:a16="http://schemas.microsoft.com/office/drawing/2014/main" id="{81871C48-A2E7-6FC2-27D4-321B8EE304DB}"/>
              </a:ext>
            </a:extLst>
          </p:cNvPr>
          <p:cNvPicPr>
            <a:picLocks noChangeAspect="1"/>
          </p:cNvPicPr>
          <p:nvPr>
            <p:custDataLst>
              <p:tags r:id="rId8"/>
            </p:custDataLst>
          </p:nvPr>
        </p:nvPicPr>
        <p:blipFill>
          <a:blip r:embed="rId13"/>
          <a:stretch>
            <a:fillRect/>
          </a:stretch>
        </p:blipFill>
        <p:spPr>
          <a:xfrm>
            <a:off x="121920" y="1382532"/>
            <a:ext cx="5764530" cy="3509441"/>
          </a:xfrm>
          <a:prstGeom prst="rect">
            <a:avLst/>
          </a:prstGeom>
        </p:spPr>
      </p:pic>
      <p:pic>
        <p:nvPicPr>
          <p:cNvPr id="16" name="Picture 15">
            <a:extLst>
              <a:ext uri="{FF2B5EF4-FFF2-40B4-BE49-F238E27FC236}">
                <a16:creationId xmlns:a16="http://schemas.microsoft.com/office/drawing/2014/main" id="{1840D3F1-5CC6-4E37-8C41-94713CBC9B00}"/>
              </a:ext>
            </a:extLst>
          </p:cNvPr>
          <p:cNvPicPr>
            <a:picLocks noChangeAspect="1"/>
          </p:cNvPicPr>
          <p:nvPr>
            <p:custDataLst>
              <p:tags r:id="rId9"/>
            </p:custDataLst>
          </p:nvPr>
        </p:nvPicPr>
        <p:blipFill>
          <a:blip r:embed="rId14"/>
          <a:stretch>
            <a:fillRect/>
          </a:stretch>
        </p:blipFill>
        <p:spPr>
          <a:xfrm>
            <a:off x="6096000" y="3983160"/>
            <a:ext cx="5724586" cy="2079305"/>
          </a:xfrm>
          <a:prstGeom prst="rect">
            <a:avLst/>
          </a:prstGeom>
        </p:spPr>
      </p:pic>
      <p:pic>
        <p:nvPicPr>
          <p:cNvPr id="8" name="Picture 7">
            <a:extLst>
              <a:ext uri="{FF2B5EF4-FFF2-40B4-BE49-F238E27FC236}">
                <a16:creationId xmlns:a16="http://schemas.microsoft.com/office/drawing/2014/main" id="{7A8998EC-D81D-C5DC-6AA3-00A1A05DB08D}"/>
              </a:ext>
            </a:extLst>
          </p:cNvPr>
          <p:cNvPicPr>
            <a:picLocks noChangeAspect="1"/>
          </p:cNvPicPr>
          <p:nvPr>
            <p:custDataLst>
              <p:tags r:id="rId10"/>
            </p:custDataLst>
          </p:nvPr>
        </p:nvPicPr>
        <p:blipFill>
          <a:blip r:embed="rId15"/>
          <a:stretch>
            <a:fillRect/>
          </a:stretch>
        </p:blipFill>
        <p:spPr>
          <a:xfrm>
            <a:off x="6087427" y="1350936"/>
            <a:ext cx="5882640" cy="1389724"/>
          </a:xfrm>
          <a:prstGeom prst="rect">
            <a:avLst/>
          </a:prstGeom>
        </p:spPr>
      </p:pic>
    </p:spTree>
    <p:extLst>
      <p:ext uri="{BB962C8B-B14F-4D97-AF65-F5344CB8AC3E}">
        <p14:creationId xmlns:p14="http://schemas.microsoft.com/office/powerpoint/2010/main" val="262770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p:nvPr>
            <p:custDataLst>
              <p:tags r:id="rId1"/>
            </p:custDataLst>
          </p:nvPr>
        </p:nvSpPr>
        <p:spPr>
          <a:xfrm>
            <a:off x="1773889" y="1561551"/>
            <a:ext cx="8961120" cy="2616060"/>
          </a:xfrm>
          <a:prstGeom prst="rect">
            <a:avLst/>
          </a:prstGeom>
          <a:solidFill>
            <a:schemeClr val="accent3"/>
          </a:solidFill>
          <a:ln>
            <a:noFill/>
          </a:ln>
        </p:spPr>
        <p:txBody>
          <a:bodyPr spcFirstLastPara="1" wrap="square" lIns="91425" tIns="45700" rIns="91425" bIns="45700" anchor="t" anchorCtr="0">
            <a:spAutoFit/>
          </a:bodyPr>
          <a:lstStyle/>
          <a:p>
            <a:pPr algn="ctr"/>
            <a:r>
              <a:rPr lang="fr-CA" sz="2800" b="1">
                <a:solidFill>
                  <a:schemeClr val="dk1"/>
                </a:solidFill>
              </a:rPr>
              <a:t>Lignes directrices 2023 de la Société canadienne de thoracologie en matière de pharmacothérapie chez les patients atteints d’une MPOC stable </a:t>
            </a:r>
          </a:p>
          <a:p>
            <a:endParaRPr sz="800" b="1" dirty="0">
              <a:solidFill>
                <a:schemeClr val="dk1"/>
              </a:solidFill>
            </a:endParaRPr>
          </a:p>
          <a:p>
            <a:r>
              <a:rPr lang="fr-CA" sz="1800">
                <a:solidFill>
                  <a:schemeClr val="dk1"/>
                </a:solidFill>
              </a:rPr>
              <a:t>Jean Bourbeau*, Mohit Bhutani*, Paul Hernandez*, Shawn D. Aaron, Marie-France Beauchesne, Sophie B. Kermelly, Anthony D’Urzo, Avtar Lal, François Maltais, Jeffrey D. Marciniuk, Sunita Mulpuru, Erika Penz, Don D. Sin, Anne Van Dam, Joshua Wald, Brandie L. Walker et Darcy D. Marciniuk*</a:t>
            </a:r>
          </a:p>
        </p:txBody>
      </p:sp>
      <p:sp>
        <p:nvSpPr>
          <p:cNvPr id="79" name="Google Shape;79;p3"/>
          <p:cNvSpPr txBox="1"/>
          <p:nvPr>
            <p:custDataLst>
              <p:tags r:id="rId2"/>
            </p:custDataLst>
          </p:nvPr>
        </p:nvSpPr>
        <p:spPr>
          <a:xfrm>
            <a:off x="1773889" y="4276764"/>
            <a:ext cx="2682240" cy="369332"/>
          </a:xfrm>
          <a:prstGeom prst="rect">
            <a:avLst/>
          </a:prstGeom>
          <a:noFill/>
          <a:ln>
            <a:noFill/>
          </a:ln>
        </p:spPr>
        <p:txBody>
          <a:bodyPr spcFirstLastPara="1" wrap="square" lIns="91425" tIns="45700" rIns="91425" bIns="45700" anchor="t" anchorCtr="0">
            <a:spAutoFit/>
          </a:bodyPr>
          <a:lstStyle/>
          <a:p>
            <a:r>
              <a:rPr lang="fr-CA" sz="1800">
                <a:solidFill>
                  <a:schemeClr val="dk1"/>
                </a:solidFill>
              </a:rPr>
              <a:t>* Comité exécutif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05154" y="1449057"/>
            <a:ext cx="11781692" cy="4909036"/>
          </a:xfrm>
          <a:prstGeom prst="rect">
            <a:avLst/>
          </a:prstGeom>
          <a:solidFill>
            <a:schemeClr val="bg1"/>
          </a:solidFill>
        </p:spPr>
        <p:txBody>
          <a:bodyPr wrap="square">
            <a:spAutoFit/>
          </a:bodyPr>
          <a:lstStyle/>
          <a:p>
            <a:r>
              <a:rPr lang="fr-CA" sz="1900" b="1"/>
              <a:t>Chez les personnes ayant </a:t>
            </a:r>
            <a:r>
              <a:rPr lang="fr-CA" sz="1900"/>
              <a:t>un fardeau de symptômes </a:t>
            </a:r>
            <a:r>
              <a:rPr lang="fr-CA" sz="1900" b="1"/>
              <a:t>modéré à élevé, </a:t>
            </a:r>
            <a:r>
              <a:rPr lang="fr-CA" sz="1900"/>
              <a:t>at</a:t>
            </a:r>
            <a:r>
              <a:rPr lang="fr-CA" sz="1800"/>
              <a:t>teinte de l’état de santé </a:t>
            </a:r>
            <a:r>
              <a:rPr lang="fr-CA" sz="1900"/>
              <a:t>(mMRC ≥2, CAT ≥10), </a:t>
            </a:r>
            <a:r>
              <a:rPr lang="fr-CA" sz="1900" b="1"/>
              <a:t>une fonction pulmonaire déficiente </a:t>
            </a:r>
            <a:r>
              <a:rPr lang="fr-CA" sz="1900"/>
              <a:t>VEMS &lt; 80 % prédit, </a:t>
            </a:r>
            <a:r>
              <a:rPr lang="fr-CA" sz="1900">
                <a:solidFill>
                  <a:schemeClr val="tx1"/>
                </a:solidFill>
              </a:rPr>
              <a:t>avec un </a:t>
            </a:r>
            <a:r>
              <a:rPr lang="fr-CA" sz="1900" b="1">
                <a:solidFill>
                  <a:srgbClr val="008000"/>
                </a:solidFill>
              </a:rPr>
              <a:t>FAIBLE RISQUE</a:t>
            </a:r>
            <a:r>
              <a:rPr lang="fr-CA" sz="1900">
                <a:solidFill>
                  <a:schemeClr val="tx1"/>
                </a:solidFill>
              </a:rPr>
              <a:t> d’EAMPOC</a:t>
            </a:r>
            <a:r>
              <a:rPr lang="fr-CA" sz="1900" b="1">
                <a:solidFill>
                  <a:schemeClr val="tx1"/>
                </a:solidFill>
              </a:rPr>
              <a:t> :</a:t>
            </a:r>
          </a:p>
          <a:p>
            <a:endParaRPr lang="en-US" sz="800" b="1" u="sng" dirty="0">
              <a:solidFill>
                <a:srgbClr val="00B0F0"/>
              </a:solidFill>
            </a:endParaRPr>
          </a:p>
          <a:p>
            <a:endParaRPr lang="en-US" sz="800" b="1" u="sng" dirty="0"/>
          </a:p>
          <a:p>
            <a:r>
              <a:rPr lang="fr-CA" sz="2000" b="1" u="sng"/>
              <a:t>Nous recommandons fortement</a:t>
            </a:r>
            <a:r>
              <a:rPr lang="fr-CA" sz="2000"/>
              <a:t> d’entreprendre un traitement d’entretien à l’aide d’une </a:t>
            </a:r>
            <a:r>
              <a:rPr lang="fr-CA" sz="2000" b="1"/>
              <a:t>bithérapie AMLA-BALA.</a:t>
            </a:r>
          </a:p>
          <a:p>
            <a:endParaRPr lang="en-US" sz="800" b="1" dirty="0"/>
          </a:p>
          <a:p>
            <a:endParaRPr lang="en-US" sz="800" b="1" dirty="0"/>
          </a:p>
          <a:p>
            <a:r>
              <a:rPr lang="fr-CA" sz="2000">
                <a:solidFill>
                  <a:srgbClr val="FF0000"/>
                </a:solidFill>
              </a:rPr>
              <a:t>Changement : La recommandation précédente consistait à entreprendre un traitement par AMLA ou BALA administré en monothérapie.</a:t>
            </a:r>
          </a:p>
          <a:p>
            <a:endParaRPr lang="en-CA" sz="800" b="1" dirty="0"/>
          </a:p>
          <a:p>
            <a:pPr marL="381635" indent="-381635">
              <a:spcBef>
                <a:spcPts val="0"/>
              </a:spcBef>
              <a:spcAft>
                <a:spcPts val="0"/>
              </a:spcAft>
            </a:pPr>
            <a:endParaRPr lang="en-US" sz="800" b="0" dirty="0">
              <a:effectLst/>
              <a:latin typeface="+mn-lt"/>
              <a:ea typeface="Times New Roman" panose="02020603050405020304" pitchFamily="18" charset="0"/>
              <a:cs typeface="Times New Roman" panose="02020603050405020304" pitchFamily="18" charset="0"/>
            </a:endParaRPr>
          </a:p>
          <a:p>
            <a:pPr marL="0" indent="0">
              <a:spcBef>
                <a:spcPts val="0"/>
              </a:spcBef>
              <a:spcAft>
                <a:spcPts val="0"/>
              </a:spcAft>
            </a:pPr>
            <a:r>
              <a:rPr lang="fr-CA" sz="2000" b="1" i="1">
                <a:effectLst/>
                <a:latin typeface="+mn-lt"/>
                <a:ea typeface="Times New Roman" panose="02020603050405020304" pitchFamily="18" charset="0"/>
                <a:cs typeface="Times New Roman" panose="02020603050405020304" pitchFamily="18" charset="0"/>
              </a:rPr>
              <a:t>Autres remarques cliniques </a:t>
            </a:r>
            <a:r>
              <a:rPr lang="fr-CA" sz="2000" b="1" i="1">
                <a:latin typeface="+mn-lt"/>
                <a:ea typeface="Times New Roman" panose="02020603050405020304" pitchFamily="18" charset="0"/>
                <a:cs typeface="Times New Roman" panose="02020603050405020304" pitchFamily="18" charset="0"/>
              </a:rPr>
              <a:t>:</a:t>
            </a:r>
          </a:p>
          <a:p>
            <a:pPr marL="342900" indent="-342900">
              <a:spcBef>
                <a:spcPts val="0"/>
              </a:spcBef>
              <a:spcAft>
                <a:spcPts val="0"/>
              </a:spcAft>
              <a:buFont typeface="Arial" panose="020B0604020202020204" pitchFamily="34" charset="0"/>
              <a:buChar char="•"/>
            </a:pPr>
            <a:r>
              <a:rPr lang="fr-CA" sz="1800" b="0">
                <a:effectLst/>
                <a:latin typeface="+mn-lt"/>
                <a:ea typeface="Times New Roman" panose="02020603050405020304" pitchFamily="18" charset="0"/>
                <a:cs typeface="Times New Roman" panose="02020603050405020304" pitchFamily="18" charset="0"/>
              </a:rPr>
              <a:t>Une amélioration de la capacité à l’effort pourrait ne pas mener à une amélioration de l’activité physique sans l’ajout d’une intervention comportementale.</a:t>
            </a:r>
          </a:p>
          <a:p>
            <a:pPr marL="342900" indent="-342900">
              <a:spcBef>
                <a:spcPts val="0"/>
              </a:spcBef>
              <a:spcAft>
                <a:spcPts val="0"/>
              </a:spcAft>
              <a:buFont typeface="Arial" panose="020B0604020202020204" pitchFamily="34" charset="0"/>
              <a:buChar char="•"/>
            </a:pPr>
            <a:r>
              <a:rPr lang="fr-CA" sz="1800" b="0">
                <a:effectLst/>
                <a:latin typeface="+mn-lt"/>
                <a:ea typeface="Times New Roman" panose="02020603050405020304" pitchFamily="18" charset="0"/>
                <a:cs typeface="Times New Roman" panose="02020603050405020304" pitchFamily="18" charset="0"/>
              </a:rPr>
              <a:t>Une bithérapie AMLA-BALA est préférable à une thérapie combinée CSI-BALA en raison de l’amélioration considérable de la fonction pulmonaire et des taux moins élevés d’effets indésirables comme </a:t>
            </a:r>
            <a:r>
              <a:rPr lang="fr-CA" sz="1800">
                <a:latin typeface="+mn-lt"/>
                <a:ea typeface="Times New Roman" panose="02020603050405020304" pitchFamily="18" charset="0"/>
                <a:cs typeface="Times New Roman" panose="02020603050405020304" pitchFamily="18" charset="0"/>
              </a:rPr>
              <a:t>les</a:t>
            </a:r>
            <a:r>
              <a:rPr lang="fr-CA" sz="1800" b="0">
                <a:effectLst/>
                <a:latin typeface="+mn-lt"/>
                <a:ea typeface="Times New Roman" panose="02020603050405020304" pitchFamily="18" charset="0"/>
                <a:cs typeface="Times New Roman" panose="02020603050405020304" pitchFamily="18" charset="0"/>
              </a:rPr>
              <a:t> pneumonies. Toutefois, une thérapie combinée CSI-BALA est préférable à une bithérapie AMLA-BALA chez les personnes ayant une MPOC avec asthme concomitant.</a:t>
            </a:r>
          </a:p>
        </p:txBody>
      </p:sp>
      <p:sp>
        <p:nvSpPr>
          <p:cNvPr id="5" name="Google Shape;195;p18">
            <a:extLst>
              <a:ext uri="{FF2B5EF4-FFF2-40B4-BE49-F238E27FC236}">
                <a16:creationId xmlns:a16="http://schemas.microsoft.com/office/drawing/2014/main" id="{86D0B594-42DE-E2F3-ED0E-B12D1EC78024}"/>
              </a:ext>
            </a:extLst>
          </p:cNvPr>
          <p:cNvSpPr/>
          <p:nvPr>
            <p:custDataLst>
              <p:tags r:id="rId2"/>
            </p:custDataLst>
          </p:nvPr>
        </p:nvSpPr>
        <p:spPr>
          <a:xfrm>
            <a:off x="741680" y="195873"/>
            <a:ext cx="8963957" cy="870927"/>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t>
            </a:r>
            <a:r>
              <a:rPr lang="fr-CA" sz="2000" b="1">
                <a:solidFill>
                  <a:schemeClr val="tx1"/>
                </a:solidFill>
                <a:effectLst/>
                <a:latin typeface="+mn-lt"/>
                <a:ea typeface="Times New Roman" panose="02020603050405020304" pitchFamily="18" charset="0"/>
              </a:rPr>
              <a:t>aux lignes directrices 2019 de la SCT sur la pharmacothérapie chez les patients atteint d’une MPOC stable </a:t>
            </a:r>
            <a:r>
              <a:rPr lang="fr-CA" sz="2000" b="1">
                <a:solidFill>
                  <a:schemeClr val="tx1"/>
                </a:solidFill>
                <a:latin typeface="+mn-lt"/>
                <a:ea typeface="Times New Roman" panose="02020603050405020304" pitchFamily="18" charset="0"/>
              </a:rPr>
              <a:t>concernant </a:t>
            </a:r>
            <a:r>
              <a:rPr lang="fr-CA" sz="2000" b="1">
                <a:effectLst/>
                <a:latin typeface="+mn-lt"/>
                <a:ea typeface="Times New Roman" panose="02020603050405020304" pitchFamily="18" charset="0"/>
              </a:rPr>
              <a:t>la dyspnée et l’état de santé</a:t>
            </a:r>
          </a:p>
        </p:txBody>
      </p:sp>
    </p:spTree>
    <p:extLst>
      <p:ext uri="{BB962C8B-B14F-4D97-AF65-F5344CB8AC3E}">
        <p14:creationId xmlns:p14="http://schemas.microsoft.com/office/powerpoint/2010/main" val="33378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Box 2">
            <a:extLst>
              <a:ext uri="{FF2B5EF4-FFF2-40B4-BE49-F238E27FC236}">
                <a16:creationId xmlns:a16="http://schemas.microsoft.com/office/drawing/2014/main" id="{B5D346EC-5CEE-90CD-03D3-D9AA0164C0FE}"/>
              </a:ext>
            </a:extLst>
          </p:cNvPr>
          <p:cNvSpPr txBox="1"/>
          <p:nvPr>
            <p:custDataLst>
              <p:tags r:id="rId1"/>
            </p:custDataLst>
          </p:nvPr>
        </p:nvSpPr>
        <p:spPr>
          <a:xfrm>
            <a:off x="233312" y="1156505"/>
            <a:ext cx="6103854" cy="279885"/>
          </a:xfrm>
          <a:prstGeom prst="rect">
            <a:avLst/>
          </a:prstGeom>
          <a:noFill/>
        </p:spPr>
        <p:txBody>
          <a:bodyPr wrap="square">
            <a:spAutoFit/>
          </a:bodyPr>
          <a:lstStyle/>
          <a:p>
            <a:pPr>
              <a:lnSpc>
                <a:spcPct val="107000"/>
              </a:lnSpc>
              <a:spcAft>
                <a:spcPts val="800"/>
              </a:spcAft>
            </a:pPr>
            <a:r>
              <a:rPr lang="fr-CA" sz="1200">
                <a:effectLst/>
                <a:latin typeface="Arial Narrow" panose="020B0606020202030204" pitchFamily="34" charset="0"/>
                <a:ea typeface="Calibri" panose="020F0502020204030204" pitchFamily="34" charset="0"/>
                <a:cs typeface="Calibri" panose="020F0502020204030204" pitchFamily="34" charset="0"/>
              </a:rPr>
              <a:t>Figure : TDI, changement par rapport aux données de référence, bithérapie AMLA-BALA par rapport à AMLA administré en monothérapie, à 6 mois</a:t>
            </a:r>
          </a:p>
        </p:txBody>
      </p:sp>
      <p:sp>
        <p:nvSpPr>
          <p:cNvPr id="4" name="Rectangle 2">
            <a:extLst>
              <a:ext uri="{FF2B5EF4-FFF2-40B4-BE49-F238E27FC236}">
                <a16:creationId xmlns:a16="http://schemas.microsoft.com/office/drawing/2014/main" id="{28677765-4BF5-F22A-3805-AD116E0DDDF1}"/>
              </a:ext>
            </a:extLst>
          </p:cNvPr>
          <p:cNvSpPr>
            <a:spLocks noChangeArrowheads="1"/>
          </p:cNvSpPr>
          <p:nvPr>
            <p:custDataLst>
              <p:tags r:id="rId2"/>
            </p:custDataLst>
          </p:nvPr>
        </p:nvSpPr>
        <p:spPr bwMode="auto">
          <a:xfrm>
            <a:off x="6152562" y="1148780"/>
            <a:ext cx="4328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bithérapie AMLA-BALA par rapport à AMLA administré en monothérapie</a:t>
            </a:r>
          </a:p>
        </p:txBody>
      </p:sp>
      <p:pic>
        <p:nvPicPr>
          <p:cNvPr id="16385" name="Picture 22" descr="Text&#10;&#10;Description automatically generated">
            <a:extLst>
              <a:ext uri="{FF2B5EF4-FFF2-40B4-BE49-F238E27FC236}">
                <a16:creationId xmlns:a16="http://schemas.microsoft.com/office/drawing/2014/main" id="{15D31709-34BE-5BAC-B2B6-F51E2BCF3BEA}"/>
              </a:ext>
            </a:extLst>
          </p:cNvPr>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152562" y="1541280"/>
            <a:ext cx="5943600" cy="1225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EAB04E4-0F89-4AB6-C7F0-777811BEBBF0}"/>
              </a:ext>
            </a:extLst>
          </p:cNvPr>
          <p:cNvSpPr>
            <a:spLocks noChangeArrowheads="1"/>
          </p:cNvSpPr>
          <p:nvPr>
            <p:custDataLst>
              <p:tags r:id="rId4"/>
            </p:custDataLst>
          </p:nvPr>
        </p:nvSpPr>
        <p:spPr bwMode="auto">
          <a:xfrm>
            <a:off x="6096000" y="30684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7" name="TextBox 6">
            <a:extLst>
              <a:ext uri="{FF2B5EF4-FFF2-40B4-BE49-F238E27FC236}">
                <a16:creationId xmlns:a16="http://schemas.microsoft.com/office/drawing/2014/main" id="{75A74C21-6831-7E9C-2F6F-88C55B21446A}"/>
              </a:ext>
            </a:extLst>
          </p:cNvPr>
          <p:cNvSpPr txBox="1"/>
          <p:nvPr>
            <p:custDataLst>
              <p:tags r:id="rId5"/>
            </p:custDataLst>
          </p:nvPr>
        </p:nvSpPr>
        <p:spPr>
          <a:xfrm>
            <a:off x="289874" y="3522567"/>
            <a:ext cx="6103854" cy="279885"/>
          </a:xfrm>
          <a:prstGeom prst="rect">
            <a:avLst/>
          </a:prstGeom>
          <a:noFill/>
        </p:spPr>
        <p:txBody>
          <a:bodyPr wrap="square">
            <a:spAutoFit/>
          </a:bodyPr>
          <a:lstStyle/>
          <a:p>
            <a:pPr>
              <a:lnSpc>
                <a:spcPct val="107000"/>
              </a:lnSpc>
              <a:spcAft>
                <a:spcPts val="800"/>
              </a:spcAft>
            </a:pPr>
            <a:r>
              <a:rPr lang="fr-CA" sz="1200">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bithérapie AMLA-BALA par rapport à AMLA administré en monothérapie, à 6 mois</a:t>
            </a:r>
          </a:p>
        </p:txBody>
      </p:sp>
      <p:sp>
        <p:nvSpPr>
          <p:cNvPr id="9" name="TextBox 8">
            <a:extLst>
              <a:ext uri="{FF2B5EF4-FFF2-40B4-BE49-F238E27FC236}">
                <a16:creationId xmlns:a16="http://schemas.microsoft.com/office/drawing/2014/main" id="{1C540089-C423-62B5-32C5-D317AEB32971}"/>
              </a:ext>
            </a:extLst>
          </p:cNvPr>
          <p:cNvSpPr txBox="1"/>
          <p:nvPr>
            <p:custDataLst>
              <p:tags r:id="rId6"/>
            </p:custDataLst>
          </p:nvPr>
        </p:nvSpPr>
        <p:spPr>
          <a:xfrm>
            <a:off x="6210300" y="3516759"/>
            <a:ext cx="6103854" cy="279885"/>
          </a:xfrm>
          <a:prstGeom prst="rect">
            <a:avLst/>
          </a:prstGeom>
          <a:noFill/>
        </p:spPr>
        <p:txBody>
          <a:bodyPr wrap="square">
            <a:spAutoFit/>
          </a:bodyPr>
          <a:lstStyle/>
          <a:p>
            <a:pPr>
              <a:lnSpc>
                <a:spcPct val="107000"/>
              </a:lnSpc>
              <a:spcAft>
                <a:spcPts val="800"/>
              </a:spcAft>
            </a:pPr>
            <a:r>
              <a:rPr lang="fr-CA" sz="1200">
                <a:effectLst/>
                <a:latin typeface="Arial Narrow" panose="020B0606020202030204" pitchFamily="34" charset="0"/>
                <a:ea typeface="Calibri" panose="020F0502020204030204" pitchFamily="34" charset="0"/>
                <a:cs typeface="Calibri" panose="020F0502020204030204" pitchFamily="34" charset="0"/>
              </a:rPr>
              <a:t>Figure : Répondants au SGRQ, sous-groupe, bithérapie AMLA-BALA par rapport à AMLA administré en monothérapie, à 6 mois</a:t>
            </a:r>
          </a:p>
        </p:txBody>
      </p:sp>
      <p:pic>
        <p:nvPicPr>
          <p:cNvPr id="11" name="Picture 10">
            <a:extLst>
              <a:ext uri="{FF2B5EF4-FFF2-40B4-BE49-F238E27FC236}">
                <a16:creationId xmlns:a16="http://schemas.microsoft.com/office/drawing/2014/main" id="{84380995-DC72-5F83-6728-F05EC88DE797}"/>
              </a:ext>
            </a:extLst>
          </p:cNvPr>
          <p:cNvPicPr>
            <a:picLocks noChangeAspect="1"/>
          </p:cNvPicPr>
          <p:nvPr>
            <p:custDataLst>
              <p:tags r:id="rId7"/>
            </p:custDataLst>
          </p:nvPr>
        </p:nvPicPr>
        <p:blipFill>
          <a:blip r:embed="rId13"/>
          <a:stretch>
            <a:fillRect/>
          </a:stretch>
        </p:blipFill>
        <p:spPr>
          <a:xfrm>
            <a:off x="199252" y="4025741"/>
            <a:ext cx="6156768" cy="2218655"/>
          </a:xfrm>
          <a:prstGeom prst="rect">
            <a:avLst/>
          </a:prstGeom>
        </p:spPr>
      </p:pic>
      <p:pic>
        <p:nvPicPr>
          <p:cNvPr id="13" name="Picture 12">
            <a:extLst>
              <a:ext uri="{FF2B5EF4-FFF2-40B4-BE49-F238E27FC236}">
                <a16:creationId xmlns:a16="http://schemas.microsoft.com/office/drawing/2014/main" id="{D89413B2-E69D-DFA4-8769-1BED10506F1D}"/>
              </a:ext>
            </a:extLst>
          </p:cNvPr>
          <p:cNvPicPr>
            <a:picLocks noChangeAspect="1"/>
          </p:cNvPicPr>
          <p:nvPr>
            <p:custDataLst>
              <p:tags r:id="rId8"/>
            </p:custDataLst>
          </p:nvPr>
        </p:nvPicPr>
        <p:blipFill>
          <a:blip r:embed="rId14"/>
          <a:stretch>
            <a:fillRect/>
          </a:stretch>
        </p:blipFill>
        <p:spPr>
          <a:xfrm>
            <a:off x="163087" y="1568253"/>
            <a:ext cx="6059701" cy="1774924"/>
          </a:xfrm>
          <a:prstGeom prst="rect">
            <a:avLst/>
          </a:prstGeom>
        </p:spPr>
      </p:pic>
      <p:pic>
        <p:nvPicPr>
          <p:cNvPr id="15" name="Picture 14">
            <a:extLst>
              <a:ext uri="{FF2B5EF4-FFF2-40B4-BE49-F238E27FC236}">
                <a16:creationId xmlns:a16="http://schemas.microsoft.com/office/drawing/2014/main" id="{7E05E8F2-D20E-C3D2-5D2D-3DA13212DB93}"/>
              </a:ext>
            </a:extLst>
          </p:cNvPr>
          <p:cNvPicPr>
            <a:picLocks noChangeAspect="1"/>
          </p:cNvPicPr>
          <p:nvPr>
            <p:custDataLst>
              <p:tags r:id="rId9"/>
            </p:custDataLst>
          </p:nvPr>
        </p:nvPicPr>
        <p:blipFill>
          <a:blip r:embed="rId15"/>
          <a:stretch>
            <a:fillRect/>
          </a:stretch>
        </p:blipFill>
        <p:spPr>
          <a:xfrm>
            <a:off x="6393728" y="4023201"/>
            <a:ext cx="5713036" cy="2107722"/>
          </a:xfrm>
          <a:prstGeom prst="rect">
            <a:avLst/>
          </a:prstGeom>
        </p:spPr>
      </p:pic>
    </p:spTree>
    <p:extLst>
      <p:ext uri="{BB962C8B-B14F-4D97-AF65-F5344CB8AC3E}">
        <p14:creationId xmlns:p14="http://schemas.microsoft.com/office/powerpoint/2010/main" val="963380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310662" y="1383323"/>
            <a:ext cx="11570676" cy="4770537"/>
          </a:xfrm>
          <a:prstGeom prst="rect">
            <a:avLst/>
          </a:prstGeom>
          <a:noFill/>
        </p:spPr>
        <p:txBody>
          <a:bodyPr wrap="square">
            <a:spAutoFit/>
          </a:bodyPr>
          <a:lstStyle/>
          <a:p>
            <a:r>
              <a:rPr lang="fr-CA" sz="2000" b="1" dirty="0"/>
              <a:t>Chez les personnes présentant </a:t>
            </a:r>
            <a:r>
              <a:rPr lang="fr-CA" sz="2000" dirty="0"/>
              <a:t>un fardeau de symptômes </a:t>
            </a:r>
            <a:r>
              <a:rPr lang="fr-CA" sz="2000" b="1" dirty="0"/>
              <a:t>modéré à élevé, </a:t>
            </a:r>
            <a:r>
              <a:rPr lang="fr-CA" sz="2000" dirty="0"/>
              <a:t>atteinte de l’état de santé (</a:t>
            </a:r>
            <a:r>
              <a:rPr lang="fr-CA" sz="2000" dirty="0" err="1"/>
              <a:t>mMRC</a:t>
            </a:r>
            <a:r>
              <a:rPr lang="fr-CA" sz="2000" dirty="0"/>
              <a:t> ≥2, CAT ≥10), </a:t>
            </a:r>
            <a:r>
              <a:rPr lang="fr-CA" sz="2000" b="1" dirty="0"/>
              <a:t>une fonction pulmonaire déficiente </a:t>
            </a:r>
            <a:r>
              <a:rPr lang="fr-CA" sz="2000" dirty="0"/>
              <a:t>(VEMS &lt; 80 % prédit), avec un</a:t>
            </a:r>
            <a:r>
              <a:rPr lang="fr-CA" sz="2000" dirty="0">
                <a:solidFill>
                  <a:schemeClr val="tx1"/>
                </a:solidFill>
              </a:rPr>
              <a:t> </a:t>
            </a:r>
            <a:r>
              <a:rPr lang="fr-CA" sz="2000" b="1" dirty="0">
                <a:solidFill>
                  <a:srgbClr val="008000"/>
                </a:solidFill>
              </a:rPr>
              <a:t>FAIBLE RISQUE </a:t>
            </a:r>
            <a:r>
              <a:rPr lang="fr-CA" sz="2000" dirty="0">
                <a:solidFill>
                  <a:schemeClr val="tx1"/>
                </a:solidFill>
              </a:rPr>
              <a:t>d’EAMPOC, </a:t>
            </a:r>
            <a:r>
              <a:rPr lang="fr-CA" sz="2000" b="1" dirty="0">
                <a:solidFill>
                  <a:schemeClr val="tx1"/>
                </a:solidFill>
              </a:rPr>
              <a:t>sous </a:t>
            </a:r>
            <a:r>
              <a:rPr lang="fr-CA" sz="2000" dirty="0"/>
              <a:t>bithérapie AMLA-BALA ou sous thérapie combinée CSI-BALA et qui continuent de présenter des symptômes</a:t>
            </a:r>
          </a:p>
          <a:p>
            <a:endParaRPr lang="fr-CA" sz="800" dirty="0"/>
          </a:p>
          <a:p>
            <a:r>
              <a:rPr lang="fr-CA" sz="2000" b="1" u="sng" dirty="0"/>
              <a:t>Nous recommandons une intensification</a:t>
            </a:r>
            <a:r>
              <a:rPr lang="fr-CA" sz="2000" dirty="0"/>
              <a:t> avec une </a:t>
            </a:r>
            <a:r>
              <a:rPr lang="fr-CA" sz="2000" b="1" dirty="0"/>
              <a:t>trithérapie combinée AMLA-BALA-CSI</a:t>
            </a:r>
            <a:r>
              <a:rPr lang="fr-CA" sz="2000" dirty="0"/>
              <a:t>.</a:t>
            </a:r>
          </a:p>
          <a:p>
            <a:endParaRPr lang="en-US" sz="800" dirty="0"/>
          </a:p>
          <a:p>
            <a:r>
              <a:rPr lang="fr-CA" sz="2000" dirty="0">
                <a:solidFill>
                  <a:srgbClr val="FF0000"/>
                </a:solidFill>
              </a:rPr>
              <a:t>Aucun changement par rapport à 2019</a:t>
            </a:r>
          </a:p>
          <a:p>
            <a:endParaRPr lang="en-US" sz="2000" dirty="0"/>
          </a:p>
          <a:p>
            <a:r>
              <a:rPr lang="fr-CA" sz="2000" b="1" i="1" dirty="0"/>
              <a:t>Remarques cliniques :</a:t>
            </a:r>
          </a:p>
          <a:p>
            <a:pPr marL="342900" indent="-342900">
              <a:buFont typeface="Arial" panose="020B0604020202020204" pitchFamily="34" charset="0"/>
              <a:buChar char="•"/>
            </a:pPr>
            <a:r>
              <a:rPr lang="fr-CA" sz="1800" dirty="0"/>
              <a:t>Deux vastes études, ETHOS et IMPACT, réalisées auprès de personnes ayant une MPOC et présentant un risque élevé de futures exacerbations, ont fourni des données probantes démontrant une amélioration de la dyspnée avec une trithérapie combinée AMLA-BALA-CSI</a:t>
            </a:r>
            <a:r>
              <a:rPr lang="fr-CA" sz="1800" b="1" dirty="0"/>
              <a:t> </a:t>
            </a:r>
            <a:r>
              <a:rPr lang="fr-CA" sz="1800" dirty="0"/>
              <a:t>comparativement à une bithérapie AMLA-BALA ou thérapie combinée CSI-BALA, entraînant par conséquent une forte recommandation pour cette thérapie.</a:t>
            </a:r>
          </a:p>
          <a:p>
            <a:pPr marL="342900" indent="-342900">
              <a:buFont typeface="Arial" panose="020B0604020202020204" pitchFamily="34" charset="0"/>
              <a:buChar char="•"/>
            </a:pPr>
            <a:r>
              <a:rPr lang="fr-CA" sz="1800" b="1" dirty="0"/>
              <a:t>À noter que nous avons extrapolé ce résultat à une population présentant un faible risque d’exacerbations</a:t>
            </a:r>
            <a:r>
              <a:rPr lang="fr-CA" sz="1800" dirty="0"/>
              <a:t>, mais avec un fardeau de symptômes possiblement semblable</a:t>
            </a:r>
            <a:r>
              <a:rPr lang="fr-CA" sz="1600" dirty="0"/>
              <a:t>.</a:t>
            </a:r>
          </a:p>
          <a:p>
            <a:endParaRPr lang="en-US" sz="2000" b="1" dirty="0"/>
          </a:p>
        </p:txBody>
      </p:sp>
      <p:sp>
        <p:nvSpPr>
          <p:cNvPr id="5" name="Google Shape;195;p18">
            <a:extLst>
              <a:ext uri="{FF2B5EF4-FFF2-40B4-BE49-F238E27FC236}">
                <a16:creationId xmlns:a16="http://schemas.microsoft.com/office/drawing/2014/main" id="{34525AA2-DFE1-651A-C1C0-6A5270F2E5EC}"/>
              </a:ext>
            </a:extLst>
          </p:cNvPr>
          <p:cNvSpPr/>
          <p:nvPr>
            <p:custDataLst>
              <p:tags r:id="rId2"/>
            </p:custDataLst>
          </p:nvPr>
        </p:nvSpPr>
        <p:spPr>
          <a:xfrm>
            <a:off x="741680" y="195873"/>
            <a:ext cx="8963957" cy="870927"/>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t>
            </a:r>
            <a:r>
              <a:rPr lang="fr-CA" sz="2000" b="1">
                <a:solidFill>
                  <a:schemeClr val="tx1"/>
                </a:solidFill>
                <a:effectLst/>
                <a:latin typeface="+mn-lt"/>
                <a:ea typeface="Times New Roman" panose="02020603050405020304" pitchFamily="18" charset="0"/>
              </a:rPr>
              <a:t>aux lignes directrices 2019 de la SCT sur la pharmacothérapie chez les patients atteint d’une MPOC stable </a:t>
            </a:r>
            <a:r>
              <a:rPr lang="fr-CA" sz="2000" b="1">
                <a:solidFill>
                  <a:schemeClr val="tx1"/>
                </a:solidFill>
                <a:latin typeface="+mn-lt"/>
                <a:ea typeface="Times New Roman" panose="02020603050405020304" pitchFamily="18" charset="0"/>
              </a:rPr>
              <a:t>concernant </a:t>
            </a:r>
            <a:r>
              <a:rPr lang="fr-CA" sz="2000" b="1">
                <a:effectLst/>
                <a:latin typeface="+mn-lt"/>
                <a:ea typeface="Times New Roman" panose="02020603050405020304" pitchFamily="18" charset="0"/>
              </a:rPr>
              <a:t>la dyspnée et l’état de santé</a:t>
            </a:r>
          </a:p>
        </p:txBody>
      </p:sp>
    </p:spTree>
    <p:extLst>
      <p:ext uri="{BB962C8B-B14F-4D97-AF65-F5344CB8AC3E}">
        <p14:creationId xmlns:p14="http://schemas.microsoft.com/office/powerpoint/2010/main" val="419481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AE254E2B-D5DA-1C06-C4AB-8A44BC1003E8}"/>
              </a:ext>
            </a:extLst>
          </p:cNvPr>
          <p:cNvSpPr>
            <a:spLocks noChangeArrowheads="1"/>
          </p:cNvSpPr>
          <p:nvPr>
            <p:custDataLst>
              <p:tags r:id="rId1"/>
            </p:custDataLst>
          </p:nvPr>
        </p:nvSpPr>
        <p:spPr bwMode="auto">
          <a:xfrm>
            <a:off x="-9426" y="1147835"/>
            <a:ext cx="59843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Figure : TDI, changement par rapport aux données de référence, trithérapie combinée AMLA-BALA-CSI par rapport à une bithérapie AMLA-BALA</a:t>
            </a:r>
          </a:p>
        </p:txBody>
      </p:sp>
      <p:pic>
        <p:nvPicPr>
          <p:cNvPr id="7169" name="Picture 143" descr="Table&#10;&#10;Description automatically generated">
            <a:extLst>
              <a:ext uri="{FF2B5EF4-FFF2-40B4-BE49-F238E27FC236}">
                <a16:creationId xmlns:a16="http://schemas.microsoft.com/office/drawing/2014/main" id="{F0ECF428-121A-53CA-59FE-CF4FEA36A321}"/>
              </a:ext>
            </a:extLst>
          </p:cNvPr>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37710" y="1701538"/>
            <a:ext cx="5937250" cy="1568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463B9E9-42D6-332E-766F-8872D7767F98}"/>
              </a:ext>
            </a:extLst>
          </p:cNvPr>
          <p:cNvSpPr>
            <a:spLocks noChangeArrowheads="1"/>
          </p:cNvSpPr>
          <p:nvPr>
            <p:custDataLst>
              <p:tags r:id="rId3"/>
            </p:custDataLst>
          </p:nvPr>
        </p:nvSpPr>
        <p:spPr bwMode="auto">
          <a:xfrm>
            <a:off x="-84841" y="3269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4" name="Rectangle 5">
            <a:extLst>
              <a:ext uri="{FF2B5EF4-FFF2-40B4-BE49-F238E27FC236}">
                <a16:creationId xmlns:a16="http://schemas.microsoft.com/office/drawing/2014/main" id="{EFFBE214-FD8C-FCAD-08F8-8CDDD777FC90}"/>
              </a:ext>
            </a:extLst>
          </p:cNvPr>
          <p:cNvSpPr>
            <a:spLocks noChangeArrowheads="1"/>
          </p:cNvSpPr>
          <p:nvPr>
            <p:custDataLst>
              <p:tags r:id="rId4"/>
            </p:custDataLst>
          </p:nvPr>
        </p:nvSpPr>
        <p:spPr bwMode="auto">
          <a:xfrm>
            <a:off x="6004809" y="1163564"/>
            <a:ext cx="5866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Répondants au TDI, trithérapie combinée AMLA-BALA-CSI par rapport à une bithérapie AMLA-BALA</a:t>
            </a:r>
          </a:p>
        </p:txBody>
      </p:sp>
      <p:pic>
        <p:nvPicPr>
          <p:cNvPr id="7172" name="Picture 150" descr="A picture containing table&#10;&#10;Description automatically generated">
            <a:extLst>
              <a:ext uri="{FF2B5EF4-FFF2-40B4-BE49-F238E27FC236}">
                <a16:creationId xmlns:a16="http://schemas.microsoft.com/office/drawing/2014/main" id="{7FC3995C-1F91-3CFA-63F7-74728FB97060}"/>
              </a:ext>
            </a:extLst>
          </p:cNvPr>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117934" y="1570190"/>
            <a:ext cx="5866745" cy="964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4BB3DD5E-3000-66F2-3942-827D65524C2B}"/>
              </a:ext>
            </a:extLst>
          </p:cNvPr>
          <p:cNvSpPr>
            <a:spLocks noChangeArrowheads="1"/>
          </p:cNvSpPr>
          <p:nvPr>
            <p:custDataLst>
              <p:tags r:id="rId6"/>
            </p:custDataLst>
          </p:nvPr>
        </p:nvSpPr>
        <p:spPr bwMode="auto">
          <a:xfrm>
            <a:off x="-97541" y="4838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r>
              <a:rPr kumimoji="0" lang="fr-CA" sz="800" b="0" i="0" u="none" strike="noStrike" cap="none" normalizeH="0" baseline="0">
                <a:ln>
                  <a:noFill/>
                </a:ln>
                <a:solidFill>
                  <a:schemeClr val="tx1"/>
                </a:solidFill>
                <a:effectLst/>
              </a:rPr>
              <a:t> </a:t>
            </a:r>
          </a:p>
        </p:txBody>
      </p:sp>
      <p:sp>
        <p:nvSpPr>
          <p:cNvPr id="6" name="Rectangle 8">
            <a:extLst>
              <a:ext uri="{FF2B5EF4-FFF2-40B4-BE49-F238E27FC236}">
                <a16:creationId xmlns:a16="http://schemas.microsoft.com/office/drawing/2014/main" id="{D0A148ED-FF09-1E08-4FC0-472103A4D690}"/>
              </a:ext>
            </a:extLst>
          </p:cNvPr>
          <p:cNvSpPr>
            <a:spLocks noChangeArrowheads="1"/>
          </p:cNvSpPr>
          <p:nvPr>
            <p:custDataLst>
              <p:tags r:id="rId7"/>
            </p:custDataLst>
          </p:nvPr>
        </p:nvSpPr>
        <p:spPr bwMode="auto">
          <a:xfrm>
            <a:off x="0" y="3561100"/>
            <a:ext cx="6221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SGRQ, changement par rapport aux données de référence, trithérapie combinée AMLA-BALA-CSI par rapport à une bithérapie AMLA-BALA</a:t>
            </a:r>
          </a:p>
        </p:txBody>
      </p:sp>
      <p:pic>
        <p:nvPicPr>
          <p:cNvPr id="7175" name="Picture 151" descr="Text, table&#10;&#10;Description automatically generated">
            <a:extLst>
              <a:ext uri="{FF2B5EF4-FFF2-40B4-BE49-F238E27FC236}">
                <a16:creationId xmlns:a16="http://schemas.microsoft.com/office/drawing/2014/main" id="{0FE3A270-A91F-BB47-53DB-B651CE88C528}"/>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47135" y="4020533"/>
            <a:ext cx="5943600" cy="1758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EAB3D0D9-C932-216C-706C-44DA44C1E47F}"/>
              </a:ext>
            </a:extLst>
          </p:cNvPr>
          <p:cNvSpPr>
            <a:spLocks noChangeArrowheads="1"/>
          </p:cNvSpPr>
          <p:nvPr>
            <p:custDataLst>
              <p:tags r:id="rId9"/>
            </p:custDataLst>
          </p:nvPr>
        </p:nvSpPr>
        <p:spPr bwMode="auto">
          <a:xfrm>
            <a:off x="0" y="5779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6D10C516-D2DC-9586-5CBE-39A72C94EEDC}"/>
              </a:ext>
            </a:extLst>
          </p:cNvPr>
          <p:cNvSpPr txBox="1"/>
          <p:nvPr>
            <p:custDataLst>
              <p:tags r:id="rId10"/>
            </p:custDataLst>
          </p:nvPr>
        </p:nvSpPr>
        <p:spPr>
          <a:xfrm>
            <a:off x="6045724" y="3669936"/>
            <a:ext cx="5842271" cy="276999"/>
          </a:xfrm>
          <a:prstGeom prst="rect">
            <a:avLst/>
          </a:prstGeom>
          <a:noFill/>
        </p:spPr>
        <p:txBody>
          <a:bodyPr wrap="square">
            <a:spAutoFit/>
          </a:bodyPr>
          <a:lstStyle/>
          <a:p>
            <a:r>
              <a:rPr lang="fr-CA" sz="1200">
                <a:effectLst/>
                <a:latin typeface="Arial Narrow" panose="020B0606020202030204" pitchFamily="34" charset="0"/>
                <a:ea typeface="Calibri" panose="020F0502020204030204" pitchFamily="34" charset="0"/>
                <a:cs typeface="Calibri" panose="020F0502020204030204" pitchFamily="34" charset="0"/>
              </a:rPr>
              <a:t>Figure : Répondants au SGRQ, trithérapie combinée AMLA-BALA-CSI par rapport à une bithérapie AMLA-BALA</a:t>
            </a:r>
          </a:p>
        </p:txBody>
      </p:sp>
      <p:pic>
        <p:nvPicPr>
          <p:cNvPr id="12" name="Picture 143" descr="Table&#10;&#10;Description automatically generated">
            <a:extLst>
              <a:ext uri="{FF2B5EF4-FFF2-40B4-BE49-F238E27FC236}">
                <a16:creationId xmlns:a16="http://schemas.microsoft.com/office/drawing/2014/main" id="{D3066A73-991D-93D4-7F72-E41D934CF26B}"/>
              </a:ext>
            </a:extLst>
          </p:cNvPr>
          <p:cNvPicPr>
            <a:picLocks noChangeAspect="1" noChangeArrowheads="1"/>
          </p:cNvPicPr>
          <p:nvPr>
            <p:custDataLst>
              <p:tags r:id="rId11"/>
            </p:custDataLst>
          </p:nvPr>
        </p:nvPicPr>
        <p:blipFill>
          <a:blip r:embed="rId16">
            <a:extLst>
              <a:ext uri="{28A0092B-C50C-407E-A947-70E740481C1C}">
                <a14:useLocalDpi xmlns:a14="http://schemas.microsoft.com/office/drawing/2010/main" val="0"/>
              </a:ext>
            </a:extLst>
          </a:blip>
          <a:srcRect/>
          <a:stretch>
            <a:fillRect/>
          </a:stretch>
        </p:blipFill>
        <p:spPr bwMode="auto">
          <a:xfrm>
            <a:off x="106778" y="1583496"/>
            <a:ext cx="5803233" cy="159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1" descr="Text, table&#10;&#10;Description automatically generated">
            <a:extLst>
              <a:ext uri="{FF2B5EF4-FFF2-40B4-BE49-F238E27FC236}">
                <a16:creationId xmlns:a16="http://schemas.microsoft.com/office/drawing/2014/main" id="{35628865-3DDE-5A80-CD08-AA4256885946}"/>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49528" y="4020131"/>
            <a:ext cx="5860483" cy="17343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0535385-0290-5C70-0E68-69B550C6C714}"/>
              </a:ext>
            </a:extLst>
          </p:cNvPr>
          <p:cNvPicPr>
            <a:picLocks noChangeAspect="1"/>
          </p:cNvPicPr>
          <p:nvPr>
            <p:custDataLst>
              <p:tags r:id="rId13"/>
            </p:custDataLst>
          </p:nvPr>
        </p:nvPicPr>
        <p:blipFill>
          <a:blip r:embed="rId19"/>
          <a:stretch>
            <a:fillRect/>
          </a:stretch>
        </p:blipFill>
        <p:spPr>
          <a:xfrm>
            <a:off x="6162633" y="4106448"/>
            <a:ext cx="5842271" cy="1556210"/>
          </a:xfrm>
          <a:prstGeom prst="rect">
            <a:avLst/>
          </a:prstGeom>
        </p:spPr>
      </p:pic>
    </p:spTree>
    <p:extLst>
      <p:ext uri="{BB962C8B-B14F-4D97-AF65-F5344CB8AC3E}">
        <p14:creationId xmlns:p14="http://schemas.microsoft.com/office/powerpoint/2010/main" val="3857197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310662" y="1152121"/>
            <a:ext cx="11570676" cy="5663089"/>
          </a:xfrm>
          <a:prstGeom prst="rect">
            <a:avLst/>
          </a:prstGeom>
          <a:noFill/>
        </p:spPr>
        <p:txBody>
          <a:bodyPr wrap="square">
            <a:spAutoFit/>
          </a:bodyPr>
          <a:lstStyle/>
          <a:p>
            <a:r>
              <a:rPr lang="fr-CA" sz="2000" dirty="0">
                <a:solidFill>
                  <a:srgbClr val="000000"/>
                </a:solidFill>
                <a:effectLst/>
                <a:latin typeface="+mn-lt"/>
                <a:ea typeface="Helvetica Neue"/>
                <a:cs typeface="Times New Roman" panose="02020603050405020304" pitchFamily="18" charset="0"/>
              </a:rPr>
              <a:t>Chez les personnes présentant une altération de l’état de santé</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r>
              <a:rPr lang="fr-CA" sz="2000" b="1" dirty="0">
                <a:latin typeface="+mn-lt"/>
                <a:ea typeface="Malgun Gothic" panose="020B0503020000020004" pitchFamily="34" charset="-127"/>
                <a:cs typeface="Times New Roman" panose="02020603050405020304" pitchFamily="18" charset="0"/>
              </a:rPr>
              <a:t>modérée à élevée</a:t>
            </a:r>
            <a:r>
              <a:rPr lang="fr-CA" sz="2000" dirty="0">
                <a:solidFill>
                  <a:srgbClr val="000000"/>
                </a:solidFill>
                <a:effectLst/>
                <a:latin typeface="+mn-lt"/>
                <a:ea typeface="Malgun Gothic" panose="020B0503020000020004" pitchFamily="34" charset="-127"/>
                <a:cs typeface="Times New Roman" panose="02020603050405020304" pitchFamily="18" charset="0"/>
              </a:rPr>
              <a:t> (CAT≥10), </a:t>
            </a:r>
            <a:r>
              <a:rPr lang="fr-CA" sz="2000" b="1" dirty="0"/>
              <a:t>une fonction pulmonaire déficiente </a:t>
            </a:r>
            <a:r>
              <a:rPr lang="fr-CA" sz="2000" dirty="0">
                <a:solidFill>
                  <a:srgbClr val="000000"/>
                </a:solidFill>
                <a:effectLst/>
                <a:latin typeface="+mn-lt"/>
                <a:ea typeface="Malgun Gothic" panose="020B0503020000020004" pitchFamily="34" charset="-127"/>
                <a:cs typeface="Times New Roman" panose="02020603050405020304" pitchFamily="18" charset="0"/>
              </a:rPr>
              <a:t>(VEMS &lt; 80 % prédit), avec un</a:t>
            </a:r>
            <a:r>
              <a:rPr lang="fr-CA" sz="2000" dirty="0">
                <a:solidFill>
                  <a:schemeClr val="tx1"/>
                </a:solidFill>
              </a:rPr>
              <a:t> </a:t>
            </a:r>
            <a:r>
              <a:rPr lang="fr-CA" sz="2000" b="1" dirty="0">
                <a:solidFill>
                  <a:srgbClr val="008000"/>
                </a:solidFill>
              </a:rPr>
              <a:t>FAIBLE RISQUE</a:t>
            </a:r>
            <a:r>
              <a:rPr lang="fr-CA" sz="2000" dirty="0">
                <a:solidFill>
                  <a:schemeClr val="tx1"/>
                </a:solidFill>
              </a:rPr>
              <a:t> d’EAMPOC :</a:t>
            </a:r>
          </a:p>
          <a:p>
            <a:r>
              <a:rPr lang="fr-CA" sz="800" b="1" dirty="0">
                <a:solidFill>
                  <a:srgbClr val="000000"/>
                </a:solidFill>
                <a:effectLst/>
                <a:latin typeface="+mn-lt"/>
                <a:ea typeface="Malgun Gothic" panose="020B0503020000020004" pitchFamily="34" charset="-127"/>
                <a:cs typeface="Times New Roman" panose="02020603050405020304" pitchFamily="18" charset="0"/>
              </a:rPr>
              <a:t>	</a:t>
            </a:r>
          </a:p>
          <a:p>
            <a:pPr marL="342900" indent="-342900">
              <a:buFont typeface="Arial" panose="020B0604020202020204" pitchFamily="34" charset="0"/>
              <a:buChar char="•"/>
            </a:pPr>
            <a:r>
              <a:rPr lang="fr-CA" sz="2000" b="1" dirty="0">
                <a:solidFill>
                  <a:srgbClr val="000000"/>
                </a:solidFill>
                <a:effectLst/>
                <a:latin typeface="+mn-lt"/>
                <a:ea typeface="Malgun Gothic" panose="020B0503020000020004" pitchFamily="34" charset="-127"/>
                <a:cs typeface="Times New Roman" panose="02020603050405020304" pitchFamily="18" charset="0"/>
              </a:rPr>
              <a:t>Pour les patients sous trithérapie combinée AMLA-BALA-CSI, </a:t>
            </a:r>
            <a:r>
              <a:rPr lang="fr-CA" sz="2000" b="1" u="sng" dirty="0">
                <a:solidFill>
                  <a:srgbClr val="000000"/>
                </a:solidFill>
                <a:effectLst/>
                <a:latin typeface="+mn-lt"/>
                <a:ea typeface="Malgun Gothic" panose="020B0503020000020004" pitchFamily="34" charset="-127"/>
                <a:cs typeface="Times New Roman" panose="02020603050405020304" pitchFamily="18" charset="0"/>
              </a:rPr>
              <a:t>nous suggérons</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r>
              <a:rPr lang="fr-CA" sz="2000" b="1" dirty="0">
                <a:solidFill>
                  <a:srgbClr val="000000"/>
                </a:solidFill>
                <a:effectLst/>
                <a:latin typeface="+mn-lt"/>
                <a:ea typeface="Helvetica Neue"/>
                <a:cs typeface="Times New Roman" panose="02020603050405020304" pitchFamily="18" charset="0"/>
              </a:rPr>
              <a:t>de poursuivre plutôt que de régresser vers une bithérapie </a:t>
            </a:r>
            <a:r>
              <a:rPr lang="fr-CA" sz="2000" b="1" dirty="0">
                <a:solidFill>
                  <a:srgbClr val="000000"/>
                </a:solidFill>
                <a:effectLst/>
                <a:latin typeface="+mn-lt"/>
                <a:ea typeface="Malgun Gothic" panose="020B0503020000020004" pitchFamily="34" charset="-127"/>
                <a:cs typeface="Times New Roman" panose="02020603050405020304" pitchFamily="18" charset="0"/>
              </a:rPr>
              <a:t>AMLA-BALA</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p>
          <a:p>
            <a:pPr marL="355600" lvl="1" indent="-355600"/>
            <a:r>
              <a:rPr lang="fr-CA" sz="2000" dirty="0">
                <a:solidFill>
                  <a:srgbClr val="FF0000"/>
                </a:solidFill>
              </a:rPr>
              <a:t>     Aucun changement par rapport à 2019</a:t>
            </a:r>
          </a:p>
          <a:p>
            <a:endParaRPr lang="en-US" sz="800" dirty="0">
              <a:solidFill>
                <a:srgbClr val="000000"/>
              </a:solidFill>
              <a:effectLst/>
              <a:latin typeface="+mn-lt"/>
              <a:ea typeface="Malgun Gothic" panose="020B0503020000020004" pitchFamily="34" charset="-127"/>
              <a:cs typeface="Times New Roman" panose="02020603050405020304" pitchFamily="18" charset="0"/>
            </a:endParaRPr>
          </a:p>
          <a:p>
            <a:pPr marL="342900" indent="-342900">
              <a:buFont typeface="Arial" panose="020B0604020202020204" pitchFamily="34" charset="0"/>
              <a:buChar char="•"/>
            </a:pPr>
            <a:r>
              <a:rPr lang="fr-CA" sz="2000" b="1" dirty="0">
                <a:solidFill>
                  <a:srgbClr val="000000"/>
                </a:solidFill>
                <a:effectLst/>
                <a:latin typeface="+mn-lt"/>
                <a:ea typeface="Malgun Gothic" panose="020B0503020000020004" pitchFamily="34" charset="-127"/>
                <a:cs typeface="Times New Roman" panose="02020603050405020304" pitchFamily="18" charset="0"/>
              </a:rPr>
              <a:t>Pour les patients sous bi</a:t>
            </a:r>
            <a:r>
              <a:rPr lang="fr-CA" sz="2000" b="1" dirty="0">
                <a:solidFill>
                  <a:srgbClr val="000000"/>
                </a:solidFill>
                <a:effectLst/>
                <a:latin typeface="+mn-lt"/>
                <a:ea typeface="Helvetica Neue"/>
                <a:cs typeface="Times New Roman" panose="02020603050405020304" pitchFamily="18" charset="0"/>
              </a:rPr>
              <a:t>thérapie </a:t>
            </a:r>
            <a:r>
              <a:rPr lang="fr-CA" sz="2000" b="1" dirty="0">
                <a:solidFill>
                  <a:srgbClr val="000000"/>
                </a:solidFill>
                <a:effectLst/>
                <a:latin typeface="+mn-lt"/>
                <a:ea typeface="Malgun Gothic" panose="020B0503020000020004" pitchFamily="34" charset="-127"/>
                <a:cs typeface="Times New Roman" panose="02020603050405020304" pitchFamily="18" charset="0"/>
              </a:rPr>
              <a:t>AMLA-BALA, </a:t>
            </a:r>
            <a:r>
              <a:rPr lang="fr-CA" sz="2000" b="1" u="sng" dirty="0">
                <a:solidFill>
                  <a:srgbClr val="000000"/>
                </a:solidFill>
                <a:effectLst/>
                <a:latin typeface="+mn-lt"/>
                <a:ea typeface="Malgun Gothic" panose="020B0503020000020004" pitchFamily="34" charset="-127"/>
                <a:cs typeface="Times New Roman" panose="02020603050405020304" pitchFamily="18" charset="0"/>
              </a:rPr>
              <a:t>nous suggérons</a:t>
            </a:r>
            <a:r>
              <a:rPr lang="fr-CA" sz="2000" b="1" dirty="0">
                <a:solidFill>
                  <a:srgbClr val="000000"/>
                </a:solidFill>
                <a:effectLst/>
                <a:latin typeface="+mn-lt"/>
                <a:ea typeface="Malgun Gothic" panose="020B0503020000020004" pitchFamily="34" charset="-127"/>
                <a:cs typeface="Times New Roman" panose="02020603050405020304" pitchFamily="18" charset="0"/>
              </a:rPr>
              <a:t> de ne pas </a:t>
            </a:r>
            <a:r>
              <a:rPr lang="fr-CA" sz="2000" b="1" dirty="0">
                <a:latin typeface="+mn-lt"/>
                <a:ea typeface="Malgun Gothic" panose="020B0503020000020004" pitchFamily="34" charset="-127"/>
                <a:cs typeface="Times New Roman" panose="02020603050405020304" pitchFamily="18" charset="0"/>
              </a:rPr>
              <a:t>r</a:t>
            </a:r>
            <a:r>
              <a:rPr lang="fr-CA" sz="2000" b="1" dirty="0">
                <a:solidFill>
                  <a:srgbClr val="000000"/>
                </a:solidFill>
                <a:effectLst/>
                <a:latin typeface="+mn-lt"/>
                <a:ea typeface="Malgun Gothic" panose="020B0503020000020004" pitchFamily="34" charset="-127"/>
                <a:cs typeface="Times New Roman" panose="02020603050405020304" pitchFamily="18" charset="0"/>
              </a:rPr>
              <a:t>égresser vers AMLA ou BALA administré en monothérapie.</a:t>
            </a:r>
          </a:p>
          <a:p>
            <a:pPr marL="355600" indent="-355600"/>
            <a:r>
              <a:rPr lang="fr-CA" sz="2000" dirty="0">
                <a:solidFill>
                  <a:srgbClr val="FF0000"/>
                </a:solidFill>
              </a:rPr>
              <a:t>     Changement par rapport aux dernières lignes directrices de la SCT sur la MPOC</a:t>
            </a:r>
          </a:p>
          <a:p>
            <a:endParaRPr lang="en-US" sz="800" dirty="0">
              <a:solidFill>
                <a:srgbClr val="000000"/>
              </a:solidFill>
              <a:effectLst/>
              <a:latin typeface="+mn-lt"/>
              <a:ea typeface="Malgun Gothic" panose="020B0503020000020004" pitchFamily="34" charset="-127"/>
              <a:cs typeface="Times New Roman" panose="02020603050405020304" pitchFamily="18" charset="0"/>
            </a:endParaRPr>
          </a:p>
          <a:p>
            <a:r>
              <a:rPr lang="fr-CA" sz="2000" b="1" i="1" u="none" strike="noStrike" cap="none" dirty="0">
                <a:solidFill>
                  <a:schemeClr val="tx1"/>
                </a:solidFill>
                <a:effectLst/>
                <a:latin typeface="+mn-lt"/>
                <a:ea typeface="+mn-ea"/>
                <a:cs typeface="+mn-cs"/>
                <a:sym typeface="Arial"/>
              </a:rPr>
              <a:t>Remarques cliniques :</a:t>
            </a:r>
          </a:p>
          <a:p>
            <a:pPr marL="342900" indent="-342900">
              <a:buFont typeface="Arial" panose="020B0604020202020204" pitchFamily="34" charset="0"/>
              <a:buChar char="•"/>
            </a:pPr>
            <a:r>
              <a:rPr lang="fr-CA" sz="1600" b="0" i="0" u="none" strike="noStrike" cap="none" dirty="0">
                <a:solidFill>
                  <a:schemeClr val="tx1"/>
                </a:solidFill>
                <a:effectLst/>
                <a:latin typeface="+mn-lt"/>
                <a:ea typeface="+mn-ea"/>
                <a:cs typeface="+mn-cs"/>
                <a:sym typeface="Arial"/>
              </a:rPr>
              <a:t>Cette recommandation est représentative de la force et de la qualité des données probantes et de la grande importance aux yeux des patients et des cliniciens de soulager la dyspnée et d’améliorer l’état de santé en tant qu’objectifs clés du traitement de la MPOC, en particulier chez les personnes ayant un fardeau de symptômes et une altération de l’état de santé de niveau modéré à élevé.</a:t>
            </a:r>
          </a:p>
          <a:p>
            <a:pPr marL="342900" indent="-342900">
              <a:spcBef>
                <a:spcPts val="600"/>
              </a:spcBef>
              <a:buFont typeface="Arial" panose="020B0604020202020204" pitchFamily="34" charset="0"/>
              <a:buChar char="•"/>
            </a:pPr>
            <a:r>
              <a:rPr lang="fr-CA" sz="1600" b="0" i="0" u="none" strike="noStrike" cap="none" dirty="0">
                <a:solidFill>
                  <a:schemeClr val="tx1"/>
                </a:solidFill>
                <a:effectLst/>
                <a:latin typeface="+mn-lt"/>
                <a:ea typeface="+mn-ea"/>
                <a:cs typeface="+mn-cs"/>
                <a:sym typeface="Arial"/>
              </a:rPr>
              <a:t>Le retrait des CSI peut se traduire par une aggravation de l’état de santé et de la fonction pulmonaire. </a:t>
            </a:r>
          </a:p>
          <a:p>
            <a:pPr marL="342900" indent="-342900">
              <a:spcBef>
                <a:spcPts val="600"/>
              </a:spcBef>
              <a:buFont typeface="Arial" panose="020B0604020202020204" pitchFamily="34" charset="0"/>
              <a:buChar char="•"/>
            </a:pPr>
            <a:r>
              <a:rPr lang="fr-CA" sz="1600" b="0" i="0" u="none" strike="noStrike" cap="none" dirty="0">
                <a:solidFill>
                  <a:schemeClr val="tx1"/>
                </a:solidFill>
                <a:effectLst/>
                <a:latin typeface="+mn-lt"/>
                <a:ea typeface="+mn-ea"/>
                <a:cs typeface="+mn-cs"/>
                <a:sym typeface="Arial"/>
              </a:rPr>
              <a:t>Il est possible d’envisager une régression du traitement chez certains patients lorsque l’on craint qu’une progression n’ait pas été justifiée au départ ou en raison d’effets indésirables. </a:t>
            </a:r>
            <a:r>
              <a:rPr lang="fr-CA" sz="1600" dirty="0">
                <a:solidFill>
                  <a:srgbClr val="000000"/>
                </a:solidFill>
                <a:effectLst/>
                <a:latin typeface="+mn-lt"/>
                <a:ea typeface="Malgun Gothic" panose="020B0503020000020004" pitchFamily="34" charset="-127"/>
                <a:cs typeface="Times New Roman" panose="02020603050405020304" pitchFamily="18" charset="0"/>
                <a:sym typeface="Arial"/>
              </a:rPr>
              <a:t>Aucune étude portant sur la régression du traitement n’a évalué l’impact sur la dyspnée. </a:t>
            </a:r>
            <a:r>
              <a:rPr lang="fr-CA" sz="1600" dirty="0">
                <a:solidFill>
                  <a:srgbClr val="7030A0"/>
                </a:solidFill>
                <a:effectLst/>
                <a:latin typeface="+mn-lt"/>
                <a:ea typeface="Malgun Gothic" panose="020B0503020000020004" pitchFamily="34" charset="-127"/>
                <a:cs typeface="Times New Roman" panose="02020603050405020304" pitchFamily="18" charset="0"/>
                <a:sym typeface="Arial"/>
              </a:rPr>
              <a:t>Éosinophiles ≥ 300 ??? </a:t>
            </a:r>
            <a:r>
              <a:rPr lang="fr-CA" sz="1600" dirty="0">
                <a:solidFill>
                  <a:srgbClr val="7030A0"/>
                </a:solidFill>
                <a:latin typeface="+mn-lt"/>
                <a:ea typeface="Malgun Gothic" panose="020B0503020000020004" pitchFamily="34" charset="-127"/>
                <a:cs typeface="Times New Roman" panose="02020603050405020304" pitchFamily="18" charset="0"/>
              </a:rPr>
              <a:t>à surveiller !!!! et étude Sunset !!!</a:t>
            </a:r>
            <a:endParaRPr lang="fr-CA" sz="1600" dirty="0">
              <a:solidFill>
                <a:srgbClr val="7030A0"/>
              </a:solidFill>
              <a:effectLst/>
              <a:latin typeface="+mn-lt"/>
              <a:ea typeface="Malgun Gothic" panose="020B0503020000020004" pitchFamily="34" charset="-127"/>
              <a:cs typeface="Times New Roman" panose="02020603050405020304" pitchFamily="18" charset="0"/>
              <a:sym typeface="Arial"/>
            </a:endParaRPr>
          </a:p>
          <a:p>
            <a:endParaRPr lang="en-CA" sz="2000" b="1" dirty="0"/>
          </a:p>
        </p:txBody>
      </p:sp>
      <p:sp>
        <p:nvSpPr>
          <p:cNvPr id="5" name="Google Shape;195;p18">
            <a:extLst>
              <a:ext uri="{FF2B5EF4-FFF2-40B4-BE49-F238E27FC236}">
                <a16:creationId xmlns:a16="http://schemas.microsoft.com/office/drawing/2014/main" id="{70849FB5-FFD8-CF2C-16DA-49B8FFAF473C}"/>
              </a:ext>
            </a:extLst>
          </p:cNvPr>
          <p:cNvSpPr/>
          <p:nvPr>
            <p:custDataLst>
              <p:tags r:id="rId2"/>
            </p:custDataLst>
          </p:nvPr>
        </p:nvSpPr>
        <p:spPr>
          <a:xfrm>
            <a:off x="741680" y="195873"/>
            <a:ext cx="8963957" cy="870927"/>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t>
            </a:r>
            <a:r>
              <a:rPr lang="fr-CA" sz="2000" b="1">
                <a:solidFill>
                  <a:schemeClr val="tx1"/>
                </a:solidFill>
                <a:effectLst/>
                <a:latin typeface="+mn-lt"/>
                <a:ea typeface="Times New Roman" panose="02020603050405020304" pitchFamily="18" charset="0"/>
              </a:rPr>
              <a:t>aux lignes directrices 2019 de la SCT sur la pharmacothérapie chez les patients atteint d’une MPOC stable </a:t>
            </a:r>
            <a:r>
              <a:rPr lang="fr-CA" sz="2000" b="1">
                <a:solidFill>
                  <a:schemeClr val="tx1"/>
                </a:solidFill>
                <a:latin typeface="+mn-lt"/>
                <a:ea typeface="Times New Roman" panose="02020603050405020304" pitchFamily="18" charset="0"/>
              </a:rPr>
              <a:t>concernant </a:t>
            </a:r>
            <a:r>
              <a:rPr lang="fr-CA" sz="2000" b="1">
                <a:effectLst/>
                <a:latin typeface="+mn-lt"/>
                <a:ea typeface="Times New Roman" panose="02020603050405020304" pitchFamily="18" charset="0"/>
              </a:rPr>
              <a:t>la dyspnée et l’état de santé</a:t>
            </a:r>
          </a:p>
        </p:txBody>
      </p:sp>
    </p:spTree>
    <p:extLst>
      <p:ext uri="{BB962C8B-B14F-4D97-AF65-F5344CB8AC3E}">
        <p14:creationId xmlns:p14="http://schemas.microsoft.com/office/powerpoint/2010/main" val="113326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81354" y="1164134"/>
            <a:ext cx="11746522" cy="5232202"/>
          </a:xfrm>
          <a:prstGeom prst="rect">
            <a:avLst/>
          </a:prstGeom>
          <a:solidFill>
            <a:schemeClr val="bg1"/>
          </a:solidFill>
        </p:spPr>
        <p:txBody>
          <a:bodyPr wrap="square">
            <a:spAutoFit/>
          </a:bodyPr>
          <a:lstStyle/>
          <a:p>
            <a:r>
              <a:rPr lang="fr-CA" sz="2000" dirty="0">
                <a:solidFill>
                  <a:srgbClr val="000000"/>
                </a:solidFill>
                <a:effectLst/>
                <a:latin typeface="+mn-lt"/>
                <a:ea typeface="Helvetica Neue"/>
                <a:cs typeface="Times New Roman" panose="02020603050405020304" pitchFamily="18" charset="0"/>
              </a:rPr>
              <a:t>Chez les personnes présentant une altération de l’état de santé</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r>
              <a:rPr lang="fr-CA" sz="2000" b="1" dirty="0">
                <a:latin typeface="+mn-lt"/>
                <a:ea typeface="Malgun Gothic" panose="020B0503020000020004" pitchFamily="34" charset="-127"/>
                <a:cs typeface="Times New Roman" panose="02020603050405020304" pitchFamily="18" charset="0"/>
              </a:rPr>
              <a:t>modérée à élevée</a:t>
            </a:r>
            <a:r>
              <a:rPr lang="fr-CA" sz="2000" dirty="0">
                <a:solidFill>
                  <a:srgbClr val="000000"/>
                </a:solidFill>
                <a:effectLst/>
                <a:latin typeface="+mn-lt"/>
                <a:ea typeface="Malgun Gothic" panose="020B0503020000020004" pitchFamily="34" charset="-127"/>
                <a:cs typeface="Times New Roman" panose="02020603050405020304" pitchFamily="18" charset="0"/>
              </a:rPr>
              <a:t> (CAT ≥10), une </a:t>
            </a:r>
            <a:r>
              <a:rPr lang="fr-CA" sz="2000" b="1" dirty="0"/>
              <a:t>fonction pulmonaire déficiente </a:t>
            </a:r>
            <a:r>
              <a:rPr lang="fr-CA" sz="2000" dirty="0"/>
              <a:t>(</a:t>
            </a:r>
            <a:r>
              <a:rPr lang="fr-CA" sz="2000" dirty="0">
                <a:solidFill>
                  <a:srgbClr val="000000"/>
                </a:solidFill>
                <a:effectLst/>
                <a:latin typeface="+mn-lt"/>
                <a:ea typeface="Malgun Gothic" panose="020B0503020000020004" pitchFamily="34" charset="-127"/>
                <a:cs typeface="Times New Roman" panose="02020603050405020304" pitchFamily="18" charset="0"/>
              </a:rPr>
              <a:t>VEMS &lt; 80 % prédit), à</a:t>
            </a:r>
            <a:r>
              <a:rPr lang="fr-CA" sz="2000" b="1" dirty="0">
                <a:solidFill>
                  <a:srgbClr val="00B0F0"/>
                </a:solidFill>
              </a:rPr>
              <a:t> </a:t>
            </a:r>
            <a:r>
              <a:rPr lang="fr-CA" sz="2000" b="1" cap="all" dirty="0">
                <a:solidFill>
                  <a:srgbClr val="008000"/>
                </a:solidFill>
              </a:rPr>
              <a:t>faible risque </a:t>
            </a:r>
            <a:r>
              <a:rPr lang="fr-CA" sz="2000" dirty="0">
                <a:solidFill>
                  <a:schemeClr val="tx1"/>
                </a:solidFill>
              </a:rPr>
              <a:t>d’EAMPOC </a:t>
            </a:r>
            <a:r>
              <a:rPr lang="fr-CA" sz="2000" b="1" dirty="0">
                <a:solidFill>
                  <a:schemeClr val="tx1"/>
                </a:solidFill>
              </a:rPr>
              <a:t>:</a:t>
            </a:r>
          </a:p>
          <a:p>
            <a:endParaRPr lang="en-US" sz="2000" b="1" u="sng" dirty="0">
              <a:solidFill>
                <a:srgbClr val="000000"/>
              </a:solidFill>
              <a:effectLst/>
              <a:latin typeface="+mn-lt"/>
              <a:ea typeface="Malgun Gothic" panose="020B0503020000020004" pitchFamily="34" charset="-127"/>
              <a:cs typeface="Times New Roman" panose="02020603050405020304" pitchFamily="18" charset="0"/>
            </a:endParaRPr>
          </a:p>
          <a:p>
            <a:r>
              <a:rPr lang="fr-CA" sz="2000" b="1" u="sng" dirty="0">
                <a:latin typeface="+mn-lt"/>
                <a:ea typeface="Malgun Gothic" panose="020B0503020000020004" pitchFamily="34" charset="-127"/>
                <a:cs typeface="Times New Roman" panose="02020603050405020304" pitchFamily="18" charset="0"/>
              </a:rPr>
              <a:t>Nous ne suggérons pas</a:t>
            </a:r>
            <a:r>
              <a:rPr lang="fr-CA" sz="2000" b="1" dirty="0">
                <a:solidFill>
                  <a:srgbClr val="000000"/>
                </a:solidFill>
                <a:effectLst/>
                <a:latin typeface="+mn-lt"/>
                <a:ea typeface="Malgun Gothic" panose="020B0503020000020004" pitchFamily="34" charset="-127"/>
                <a:cs typeface="Times New Roman" panose="02020603050405020304" pitchFamily="18" charset="0"/>
              </a:rPr>
              <a:t> l’ajout de médicaments oraux pour améliorer la dyspnée, la tolérance à l’effort, les niveaux d’activité physique ou l’état de santé</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p>
          <a:p>
            <a:endParaRPr lang="fr-CA" sz="800" dirty="0">
              <a:solidFill>
                <a:srgbClr val="000000"/>
              </a:solidFill>
              <a:effectLst/>
              <a:latin typeface="+mn-lt"/>
              <a:ea typeface="Malgun Gothic" panose="020B0503020000020004" pitchFamily="34" charset="-127"/>
              <a:cs typeface="Times New Roman" panose="02020603050405020304" pitchFamily="18" charset="0"/>
            </a:endParaRPr>
          </a:p>
          <a:p>
            <a:r>
              <a:rPr lang="fr-CA" sz="2000" dirty="0">
                <a:solidFill>
                  <a:srgbClr val="FF0000"/>
                </a:solidFill>
              </a:rPr>
              <a:t>Aucun changement par rapport à 2019</a:t>
            </a:r>
          </a:p>
          <a:p>
            <a:endParaRPr lang="en-US" sz="2000" b="0" i="0" u="none" strike="noStrike" cap="none" dirty="0">
              <a:latin typeface="+mn-lt"/>
              <a:ea typeface="Malgun Gothic" panose="020B0503020000020004" pitchFamily="34" charset="-127"/>
              <a:cs typeface="Times New Roman" panose="02020603050405020304" pitchFamily="18" charset="0"/>
              <a:sym typeface="Arial"/>
            </a:endParaRPr>
          </a:p>
          <a:p>
            <a:r>
              <a:rPr lang="fr-CA" sz="2000" b="1" i="1" u="none" strike="noStrike" cap="none" dirty="0">
                <a:solidFill>
                  <a:schemeClr val="tx1"/>
                </a:solidFill>
                <a:effectLst/>
                <a:latin typeface="+mn-lt"/>
                <a:ea typeface="+mn-ea"/>
                <a:cs typeface="+mn-cs"/>
                <a:sym typeface="Arial"/>
              </a:rPr>
              <a:t>Remarque clinique : </a:t>
            </a:r>
          </a:p>
          <a:p>
            <a:pPr marL="285750" indent="-285750">
              <a:buFont typeface="Arial" panose="020B0604020202020204" pitchFamily="34" charset="0"/>
              <a:buChar char="•"/>
            </a:pPr>
            <a:r>
              <a:rPr lang="fr-CA" sz="1800" dirty="0">
                <a:solidFill>
                  <a:schemeClr val="tx1"/>
                </a:solidFill>
                <a:latin typeface="+mn-lt"/>
                <a:ea typeface="+mn-ea"/>
                <a:cs typeface="+mn-cs"/>
                <a:sym typeface="Arial"/>
              </a:rPr>
              <a:t>Un nombre limité d’études évaluant </a:t>
            </a:r>
            <a:r>
              <a:rPr lang="fr-CA" sz="1800" b="0" i="0" u="none" strike="noStrike" cap="none" dirty="0">
                <a:solidFill>
                  <a:schemeClr val="tx1"/>
                </a:solidFill>
                <a:effectLst/>
                <a:latin typeface="+mn-lt"/>
                <a:ea typeface="+mn-ea"/>
                <a:cs typeface="+mn-cs"/>
                <a:sym typeface="Arial"/>
              </a:rPr>
              <a:t>la théophylline ont démontré des changements équivoques</a:t>
            </a:r>
            <a:r>
              <a:rPr lang="fr-CA" sz="1800" b="0" i="0" u="none" strike="noStrike" cap="none" dirty="0">
                <a:solidFill>
                  <a:schemeClr val="bg2"/>
                </a:solidFill>
                <a:effectLst/>
                <a:latin typeface="+mn-lt"/>
                <a:ea typeface="+mn-ea"/>
                <a:cs typeface="+mn-cs"/>
                <a:sym typeface="Arial"/>
              </a:rPr>
              <a:t> sur </a:t>
            </a:r>
            <a:r>
              <a:rPr lang="fr-CA" sz="1800" b="0" i="0" u="none" strike="noStrike" cap="none" dirty="0">
                <a:solidFill>
                  <a:schemeClr val="tx1"/>
                </a:solidFill>
                <a:effectLst/>
                <a:latin typeface="+mn-lt"/>
                <a:ea typeface="+mn-ea"/>
                <a:cs typeface="+mn-cs"/>
                <a:sym typeface="Arial"/>
              </a:rPr>
              <a:t>l’état de santé. Bien que l’on constate une amélioration modeste du VEMS avec la théophylline, le groupe d’experts a accordé une plus grande importance au risque d’événements indésirables et d’interactions médicamenteuses.</a:t>
            </a:r>
          </a:p>
          <a:p>
            <a:endParaRPr lang="en-US" sz="2000" dirty="0">
              <a:solidFill>
                <a:srgbClr val="000000"/>
              </a:solidFill>
              <a:effectLst/>
              <a:latin typeface="+mn-lt"/>
              <a:ea typeface="Malgun Gothic" panose="020B0503020000020004" pitchFamily="34" charset="-127"/>
              <a:cs typeface="Times New Roman" panose="02020603050405020304" pitchFamily="18" charset="0"/>
            </a:endParaRPr>
          </a:p>
          <a:p>
            <a:r>
              <a:rPr lang="fr-CA" sz="2000" dirty="0">
                <a:solidFill>
                  <a:srgbClr val="000000"/>
                </a:solidFill>
                <a:effectLst/>
                <a:latin typeface="+mn-lt"/>
                <a:ea typeface="Malgun Gothic" panose="020B0503020000020004" pitchFamily="34" charset="-127"/>
                <a:cs typeface="Times New Roman" panose="02020603050405020304" pitchFamily="18" charset="0"/>
              </a:rPr>
              <a:t>De plus, chez toutes les personnes ayant une MPOC stable et présentant un faible risque d’exacerbations, </a:t>
            </a:r>
            <a:r>
              <a:rPr lang="fr-CA" sz="2000" b="1" u="sng" dirty="0">
                <a:solidFill>
                  <a:srgbClr val="000000"/>
                </a:solidFill>
                <a:effectLst/>
                <a:latin typeface="+mn-lt"/>
                <a:ea typeface="Malgun Gothic" panose="020B0503020000020004" pitchFamily="34" charset="-127"/>
                <a:cs typeface="Times New Roman" panose="02020603050405020304" pitchFamily="18" charset="0"/>
              </a:rPr>
              <a:t>nous </a:t>
            </a:r>
            <a:r>
              <a:rPr lang="fr-CA" sz="2000" b="1" u="sng" dirty="0">
                <a:latin typeface="+mn-lt"/>
                <a:ea typeface="Malgun Gothic" panose="020B0503020000020004" pitchFamily="34" charset="-127"/>
                <a:cs typeface="Times New Roman" panose="02020603050405020304" pitchFamily="18" charset="0"/>
              </a:rPr>
              <a:t>déconseillons</a:t>
            </a:r>
            <a:r>
              <a:rPr lang="fr-CA" sz="2000" b="1" dirty="0">
                <a:solidFill>
                  <a:srgbClr val="000000"/>
                </a:solidFill>
                <a:effectLst/>
                <a:latin typeface="+mn-lt"/>
                <a:ea typeface="Malgun Gothic" panose="020B0503020000020004" pitchFamily="34" charset="-127"/>
                <a:cs typeface="Times New Roman" panose="02020603050405020304" pitchFamily="18" charset="0"/>
              </a:rPr>
              <a:t> l’administration d’un traitement par CSI en monothérapie</a:t>
            </a:r>
            <a:r>
              <a:rPr lang="fr-CA" sz="2000" dirty="0">
                <a:solidFill>
                  <a:srgbClr val="000000"/>
                </a:solidFill>
                <a:effectLst/>
                <a:latin typeface="+mn-lt"/>
                <a:ea typeface="Malgun Gothic" panose="020B0503020000020004" pitchFamily="34" charset="-127"/>
                <a:cs typeface="Times New Roman" panose="02020603050405020304" pitchFamily="18" charset="0"/>
              </a:rPr>
              <a:t>. </a:t>
            </a:r>
          </a:p>
          <a:p>
            <a:endParaRPr lang="fr-CA" sz="800" dirty="0">
              <a:solidFill>
                <a:srgbClr val="FF0000"/>
              </a:solidFill>
            </a:endParaRPr>
          </a:p>
          <a:p>
            <a:r>
              <a:rPr lang="fr-CA" sz="2000" dirty="0">
                <a:solidFill>
                  <a:srgbClr val="FF0000"/>
                </a:solidFill>
              </a:rPr>
              <a:t>Aucun changement par rapport à 2019</a:t>
            </a:r>
          </a:p>
          <a:p>
            <a:endParaRPr lang="en-CA" sz="2400" b="1" dirty="0"/>
          </a:p>
        </p:txBody>
      </p:sp>
      <p:sp>
        <p:nvSpPr>
          <p:cNvPr id="5" name="Google Shape;195;p18">
            <a:extLst>
              <a:ext uri="{FF2B5EF4-FFF2-40B4-BE49-F238E27FC236}">
                <a16:creationId xmlns:a16="http://schemas.microsoft.com/office/drawing/2014/main" id="{AEB57B8A-EA5D-C1D9-A5AF-5032A0C175DF}"/>
              </a:ext>
            </a:extLst>
          </p:cNvPr>
          <p:cNvSpPr/>
          <p:nvPr>
            <p:custDataLst>
              <p:tags r:id="rId2"/>
            </p:custDataLst>
          </p:nvPr>
        </p:nvSpPr>
        <p:spPr>
          <a:xfrm>
            <a:off x="741680" y="195873"/>
            <a:ext cx="8963957" cy="870927"/>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t>
            </a:r>
            <a:r>
              <a:rPr lang="fr-CA" sz="2000" b="1">
                <a:solidFill>
                  <a:schemeClr val="tx1"/>
                </a:solidFill>
                <a:effectLst/>
                <a:latin typeface="+mn-lt"/>
                <a:ea typeface="Times New Roman" panose="02020603050405020304" pitchFamily="18" charset="0"/>
              </a:rPr>
              <a:t>aux lignes directrices 2019 de la SCT sur la pharmacothérapie chez les patients atteint d’une MPOC stable </a:t>
            </a:r>
            <a:r>
              <a:rPr lang="fr-CA" sz="2000" b="1">
                <a:solidFill>
                  <a:schemeClr val="tx1"/>
                </a:solidFill>
                <a:latin typeface="+mn-lt"/>
                <a:ea typeface="Times New Roman" panose="02020603050405020304" pitchFamily="18" charset="0"/>
              </a:rPr>
              <a:t>concernant </a:t>
            </a:r>
            <a:r>
              <a:rPr lang="fr-CA" sz="2000" b="1">
                <a:effectLst/>
                <a:latin typeface="+mn-lt"/>
                <a:ea typeface="Times New Roman" panose="02020603050405020304" pitchFamily="18" charset="0"/>
              </a:rPr>
              <a:t>la dyspnée et l’état de santé</a:t>
            </a:r>
          </a:p>
        </p:txBody>
      </p:sp>
    </p:spTree>
    <p:extLst>
      <p:ext uri="{BB962C8B-B14F-4D97-AF65-F5344CB8AC3E}">
        <p14:creationId xmlns:p14="http://schemas.microsoft.com/office/powerpoint/2010/main" val="21031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445478" y="1795617"/>
            <a:ext cx="11746522" cy="2446824"/>
          </a:xfrm>
          <a:prstGeom prst="rect">
            <a:avLst/>
          </a:prstGeom>
          <a:solidFill>
            <a:schemeClr val="bg1"/>
          </a:solidFill>
        </p:spPr>
        <p:txBody>
          <a:bodyPr wrap="square">
            <a:spAutoFit/>
          </a:bodyPr>
          <a:lstStyle/>
          <a:p>
            <a:endParaRPr lang="en-CA" sz="2400" b="1" dirty="0"/>
          </a:p>
          <a:p>
            <a:r>
              <a:rPr lang="fr-CA" sz="2000"/>
              <a:t>Aucune nouvelle donnée probante évaluant l’impact du maintien de la pharmacothérapie sur la tolérance à l’effort ou l’activité physique chez les personnes ayant une MPOC n’est disponible depuis la dernière mise à jour faite par la SCT en 2019. Par conséquent, aucun changement n’a été apporté aux recommandations depuis la dernière mise à jour précisément en lien avec ces deux mesures de résultat.</a:t>
            </a:r>
          </a:p>
          <a:p>
            <a:endParaRPr lang="en-US" sz="900" dirty="0"/>
          </a:p>
          <a:p>
            <a:r>
              <a:rPr lang="fr-CA" sz="2000">
                <a:solidFill>
                  <a:srgbClr val="FF0000"/>
                </a:solidFill>
              </a:rPr>
              <a:t>Aucun changement par rapport à 2019</a:t>
            </a:r>
          </a:p>
          <a:p>
            <a:endParaRPr lang="en-CA" sz="2000" dirty="0"/>
          </a:p>
        </p:txBody>
      </p:sp>
      <p:sp>
        <p:nvSpPr>
          <p:cNvPr id="4" name="Google Shape;195;p18">
            <a:extLst>
              <a:ext uri="{FF2B5EF4-FFF2-40B4-BE49-F238E27FC236}">
                <a16:creationId xmlns:a16="http://schemas.microsoft.com/office/drawing/2014/main" id="{3066CD82-5A8B-B012-28BA-CD20848F0395}"/>
              </a:ext>
            </a:extLst>
          </p:cNvPr>
          <p:cNvSpPr/>
          <p:nvPr>
            <p:custDataLst>
              <p:tags r:id="rId2"/>
            </p:custDataLst>
          </p:nvPr>
        </p:nvSpPr>
        <p:spPr>
          <a:xfrm>
            <a:off x="201882" y="276898"/>
            <a:ext cx="9585036" cy="749261"/>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latin typeface="+mn-lt"/>
                <a:ea typeface="Times New Roman" panose="02020603050405020304" pitchFamily="18" charset="0"/>
              </a:rPr>
              <a:t>Recommandations de 2023 et changements par rapport aux lignes directrices 2019 de la SCT sur la pharmacothérapie chez les patients ayant une MPOC</a:t>
            </a:r>
            <a:r>
              <a:rPr lang="fr-CA" sz="2000" b="1">
                <a:solidFill>
                  <a:schemeClr val="tx1"/>
                </a:solidFill>
                <a:latin typeface="+mn-lt"/>
                <a:ea typeface="Times New Roman" panose="02020603050405020304" pitchFamily="18" charset="0"/>
              </a:rPr>
              <a:t> </a:t>
            </a:r>
            <a:r>
              <a:rPr lang="fr-CA" sz="2000" b="1">
                <a:latin typeface="+mn-lt"/>
                <a:ea typeface="Times New Roman" panose="02020603050405020304" pitchFamily="18" charset="0"/>
              </a:rPr>
              <a:t>en ce qui concerne la tolérance à l’effort ou l’activité physique</a:t>
            </a:r>
          </a:p>
        </p:txBody>
      </p:sp>
    </p:spTree>
    <p:extLst>
      <p:ext uri="{BB962C8B-B14F-4D97-AF65-F5344CB8AC3E}">
        <p14:creationId xmlns:p14="http://schemas.microsoft.com/office/powerpoint/2010/main" val="2467033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49"/>
        <p:cNvGrpSpPr/>
        <p:nvPr/>
      </p:nvGrpSpPr>
      <p:grpSpPr>
        <a:xfrm>
          <a:off x="0" y="0"/>
          <a:ext cx="0" cy="0"/>
          <a:chOff x="0" y="0"/>
          <a:chExt cx="0" cy="0"/>
        </a:xfrm>
      </p:grpSpPr>
      <p:sp>
        <p:nvSpPr>
          <p:cNvPr id="4" name="Google Shape;195;p18">
            <a:extLst>
              <a:ext uri="{FF2B5EF4-FFF2-40B4-BE49-F238E27FC236}">
                <a16:creationId xmlns:a16="http://schemas.microsoft.com/office/drawing/2014/main" id="{2DE8B02B-3A9F-86BB-7371-BD916D090EC9}"/>
              </a:ext>
            </a:extLst>
          </p:cNvPr>
          <p:cNvSpPr/>
          <p:nvPr>
            <p:custDataLst>
              <p:tags r:id="rId1"/>
            </p:custDataLst>
          </p:nvPr>
        </p:nvSpPr>
        <p:spPr>
          <a:xfrm>
            <a:off x="844063" y="316523"/>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800" b="1">
                <a:effectLst/>
                <a:latin typeface="+mn-lt"/>
                <a:ea typeface="Times New Roman" panose="02020603050405020304" pitchFamily="18" charset="0"/>
              </a:rPr>
              <a:t>Sommaire 2019 à 2023 (PICO 1)</a:t>
            </a:r>
          </a:p>
        </p:txBody>
      </p:sp>
      <p:graphicFrame>
        <p:nvGraphicFramePr>
          <p:cNvPr id="10" name="Table 9">
            <a:extLst>
              <a:ext uri="{FF2B5EF4-FFF2-40B4-BE49-F238E27FC236}">
                <a16:creationId xmlns:a16="http://schemas.microsoft.com/office/drawing/2014/main" id="{F875989B-8BEA-4EEF-3A68-88A872FE70CE}"/>
              </a:ext>
            </a:extLst>
          </p:cNvPr>
          <p:cNvGraphicFramePr>
            <a:graphicFrameLocks noGrp="1"/>
          </p:cNvGraphicFramePr>
          <p:nvPr>
            <p:custDataLst>
              <p:tags r:id="rId2"/>
            </p:custDataLst>
            <p:extLst>
              <p:ext uri="{D42A27DB-BD31-4B8C-83A1-F6EECF244321}">
                <p14:modId xmlns:p14="http://schemas.microsoft.com/office/powerpoint/2010/main" val="1916234097"/>
              </p:ext>
            </p:extLst>
          </p:nvPr>
        </p:nvGraphicFramePr>
        <p:xfrm>
          <a:off x="574431" y="1129811"/>
          <a:ext cx="11043138" cy="5532120"/>
        </p:xfrm>
        <a:graphic>
          <a:graphicData uri="http://schemas.openxmlformats.org/drawingml/2006/table">
            <a:tbl>
              <a:tblPr firstRow="1" firstCol="1" bandRow="1"/>
              <a:tblGrid>
                <a:gridCol w="4155929">
                  <a:extLst>
                    <a:ext uri="{9D8B030D-6E8A-4147-A177-3AD203B41FA5}">
                      <a16:colId xmlns:a16="http://schemas.microsoft.com/office/drawing/2014/main" val="1158798890"/>
                    </a:ext>
                  </a:extLst>
                </a:gridCol>
                <a:gridCol w="4482201">
                  <a:extLst>
                    <a:ext uri="{9D8B030D-6E8A-4147-A177-3AD203B41FA5}">
                      <a16:colId xmlns:a16="http://schemas.microsoft.com/office/drawing/2014/main" val="2980483359"/>
                    </a:ext>
                  </a:extLst>
                </a:gridCol>
                <a:gridCol w="2405008">
                  <a:extLst>
                    <a:ext uri="{9D8B030D-6E8A-4147-A177-3AD203B41FA5}">
                      <a16:colId xmlns:a16="http://schemas.microsoft.com/office/drawing/2014/main" val="2830614046"/>
                    </a:ext>
                  </a:extLst>
                </a:gridCol>
              </a:tblGrid>
              <a:tr h="0">
                <a:tc gridSpan="3">
                  <a:txBody>
                    <a:bodyPr/>
                    <a:lstStyle/>
                    <a:p>
                      <a:pPr marL="561975" indent="-561975" algn="l" rtl="0"/>
                      <a:r>
                        <a:rPr lang="fr-CA" sz="1100" b="1" dirty="0">
                          <a:solidFill>
                            <a:schemeClr val="bg2"/>
                          </a:solidFill>
                          <a:effectLst/>
                          <a:latin typeface="+mn-lt"/>
                          <a:ea typeface="Cambria" panose="02040503050406030204" pitchFamily="18" charset="0"/>
                        </a:rPr>
                        <a:t>PICO 1 - Comment un clinicien choisit-il des pharmacothérapies d’entretien appropriées pour des personnes ayant une MPOC stable afin de réduire le fardeau des symptômes (p. ex., dyspnée et intolérance à l’effort) et d’améliorer l’état de santé?</a:t>
                      </a:r>
                    </a:p>
                    <a:p>
                      <a:pPr marL="561975" indent="-561975" algn="l" rtl="0"/>
                      <a:endParaRPr lang="en-CA" sz="1100" dirty="0">
                        <a:solidFill>
                          <a:schemeClr val="bg2"/>
                        </a:solidFill>
                        <a:effectLst/>
                        <a:latin typeface="+mn-lt"/>
                        <a:ea typeface="Arial Unicode M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287418723"/>
                  </a:ext>
                </a:extLst>
              </a:tr>
              <a:tr h="0">
                <a:tc>
                  <a:txBody>
                    <a:bodyPr/>
                    <a:lstStyle/>
                    <a:p>
                      <a:pPr algn="l" rtl="0"/>
                      <a:r>
                        <a:rPr lang="fr-CA" sz="1100" b="1">
                          <a:solidFill>
                            <a:srgbClr val="000000"/>
                          </a:solidFill>
                          <a:effectLst/>
                          <a:latin typeface="+mn-lt"/>
                          <a:ea typeface="Cambria" panose="02040503050406030204" pitchFamily="18" charset="0"/>
                        </a:rPr>
                        <a:t>Recommandations de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rtl="0"/>
                      <a:r>
                        <a:rPr lang="fr-CA" sz="1100" b="1">
                          <a:solidFill>
                            <a:srgbClr val="000000"/>
                          </a:solidFill>
                          <a:effectLst/>
                          <a:latin typeface="+mn-lt"/>
                          <a:ea typeface="Cambria" panose="02040503050406030204" pitchFamily="18" charset="0"/>
                        </a:rPr>
                        <a:t>Recommandations de 2023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4242693326"/>
                  </a:ext>
                </a:extLst>
              </a:tr>
              <a:tr h="0">
                <a:tc>
                  <a:txBody>
                    <a:bodyPr/>
                    <a:lstStyle/>
                    <a:p>
                      <a:r>
                        <a:rPr lang="fr-CA" sz="1100" dirty="0">
                          <a:effectLst/>
                          <a:latin typeface="+mn-lt"/>
                          <a:ea typeface="Cambria" panose="02040503050406030204" pitchFamily="18" charset="0"/>
                        </a:rPr>
                        <a:t>Nous </a:t>
                      </a:r>
                      <a:r>
                        <a:rPr lang="fr-CA" sz="1100" b="1" i="1" u="sng" dirty="0">
                          <a:effectLst/>
                          <a:latin typeface="+mn-lt"/>
                          <a:ea typeface="Cambria" panose="02040503050406030204" pitchFamily="18" charset="0"/>
                        </a:rPr>
                        <a:t>recommandons</a:t>
                      </a:r>
                      <a:r>
                        <a:rPr lang="fr-CA" sz="1100" dirty="0">
                          <a:effectLst/>
                          <a:latin typeface="+mn-lt"/>
                          <a:ea typeface="Cambria" panose="02040503050406030204" pitchFamily="18" charset="0"/>
                        </a:rPr>
                        <a:t> un bronchodilatateur inhalé à longue durée d'action, soit un AMLA ou un BALA administré en monothérapie, afin de réduire la dyspnée, d’améliorer la tolérance à l’effort et d’améliorer l’état de santé.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 bronchodilatateur inhalé à longue durée d'action, soit un AMLA ou un BALA administré en monothérapie, afin de réduire la dyspnée, d’améliorer la tolérance à l’effort et d’améliorer l’état de santé.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9054358"/>
                  </a:ext>
                </a:extLst>
              </a:tr>
              <a:tr h="0">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une bithérapie AMLA-BALA inhalée chez les patients qui présentent une dyspnée persistante, une intolérance à l’effort ou un mauvais état de santé en dépit de l’utilisation d’un AMLA ou BALA administré en monothérapie.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une bithérapie AMLA-BALA inhalée chez les patients qui présentent une dyspnée persistante, une intolérance à l’effort ou un mauvais état de santé comparativement à un AMLA administré en monothérapie.</a:t>
                      </a:r>
                    </a:p>
                    <a:p>
                      <a:r>
                        <a:rPr lang="fr-CA" sz="1100">
                          <a:effectLst/>
                          <a:latin typeface="+mn-lt"/>
                          <a:ea typeface="Cambria" panose="02040503050406030204" pitchFamily="18" charset="0"/>
                        </a:rPr>
                        <a:t> </a:t>
                      </a:r>
                    </a:p>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une bithérapie AMLA-BALA inhalée chez les patients qui présentent une dyspnée persistante, une intolérance à l’effort ou un mauvais état de santé comparativement à un BALA administré en monothérapie.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Aucun changement aux recommandations.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93321307"/>
                  </a:ext>
                </a:extLst>
              </a:tr>
              <a:tr h="0">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suggérons</a:t>
                      </a:r>
                      <a:r>
                        <a:rPr lang="fr-CA" sz="1100">
                          <a:effectLst/>
                          <a:latin typeface="+mn-lt"/>
                          <a:ea typeface="Cambria" panose="02040503050406030204" pitchFamily="18" charset="0"/>
                        </a:rPr>
                        <a:t> un bronchodilatateur inhalé à longue durée d'action, c.-à-d., un AMLA, un BALA ou une bithérapie AMLA-BALA pour accroître l’activité physique.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suggérons</a:t>
                      </a:r>
                      <a:r>
                        <a:rPr lang="fr-CA" sz="1100">
                          <a:effectLst/>
                          <a:latin typeface="+mn-lt"/>
                          <a:ea typeface="Cambria" panose="02040503050406030204" pitchFamily="18" charset="0"/>
                        </a:rPr>
                        <a:t> un bronchodilatateur inhalé à longue durée d'action, c.-à-d., un AMLA administré en monothérapie, un BALA administré en monothérapie ou une bithérapie AMLA-BALA pour accroître l’activité physique.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Aucun changement à la recommandation.</a:t>
                      </a:r>
                    </a:p>
                    <a:p>
                      <a:r>
                        <a:rPr lang="fr-CA" sz="1100">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53849834"/>
                  </a:ext>
                </a:extLst>
              </a:tr>
              <a:tr h="104616">
                <a:tc>
                  <a:txBody>
                    <a:bodyPr/>
                    <a:lstStyle/>
                    <a:p>
                      <a:r>
                        <a:rPr lang="fr-CA" sz="1100">
                          <a:effectLst/>
                          <a:latin typeface="+mn-lt"/>
                          <a:ea typeface="Cambria" panose="02040503050406030204" pitchFamily="18" charset="0"/>
                        </a:rPr>
                        <a:t>Aucune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solidFill>
                            <a:srgbClr val="FF0000"/>
                          </a:solidFill>
                          <a:effectLst/>
                          <a:latin typeface="+mn-lt"/>
                          <a:ea typeface="Cambria" panose="02040503050406030204" pitchFamily="18" charset="0"/>
                        </a:rPr>
                        <a:t>Nous </a:t>
                      </a:r>
                      <a:r>
                        <a:rPr lang="fr-CA" sz="1100" b="1" i="1" u="sng">
                          <a:solidFill>
                            <a:srgbClr val="FF0000"/>
                          </a:solidFill>
                          <a:effectLst/>
                          <a:latin typeface="+mn-lt"/>
                          <a:ea typeface="Cambria" panose="02040503050406030204" pitchFamily="18" charset="0"/>
                        </a:rPr>
                        <a:t>suggérons</a:t>
                      </a:r>
                      <a:r>
                        <a:rPr lang="fr-CA" sz="1100">
                          <a:solidFill>
                            <a:srgbClr val="FF0000"/>
                          </a:solidFill>
                          <a:effectLst/>
                          <a:latin typeface="+mn-lt"/>
                          <a:ea typeface="Cambria" panose="02040503050406030204" pitchFamily="18" charset="0"/>
                        </a:rPr>
                        <a:t> une thérapie combinée CSI-BALA chez les patients ayant un mauvais état de santé et une mauvaise fonction pulmonaire comparativement à une monothérapie d’entretien avec un BALA.</a:t>
                      </a:r>
                    </a:p>
                    <a:p>
                      <a:r>
                        <a:rPr lang="fr-CA" sz="1100">
                          <a:solidFill>
                            <a:srgbClr val="FF0000"/>
                          </a:solidFill>
                          <a:effectLst/>
                          <a:latin typeface="+mn-lt"/>
                          <a:ea typeface="Cambria" panose="02040503050406030204" pitchFamily="18" charset="0"/>
                        </a:rPr>
                        <a:t> </a:t>
                      </a:r>
                    </a:p>
                    <a:p>
                      <a:r>
                        <a:rPr lang="fr-CA" sz="1100">
                          <a:solidFill>
                            <a:srgbClr val="FF0000"/>
                          </a:solidFill>
                          <a:effectLst/>
                          <a:latin typeface="+mn-lt"/>
                          <a:ea typeface="Cambria" panose="02040503050406030204" pitchFamily="18" charset="0"/>
                        </a:rPr>
                        <a:t>Nous </a:t>
                      </a:r>
                      <a:r>
                        <a:rPr lang="fr-CA" sz="1100" b="1" i="1" u="sng">
                          <a:solidFill>
                            <a:srgbClr val="FF0000"/>
                          </a:solidFill>
                          <a:effectLst/>
                          <a:latin typeface="+mn-lt"/>
                          <a:ea typeface="Cambria" panose="02040503050406030204" pitchFamily="18" charset="0"/>
                        </a:rPr>
                        <a:t>ne suggérons pas</a:t>
                      </a:r>
                      <a:r>
                        <a:rPr lang="fr-CA" sz="1100">
                          <a:solidFill>
                            <a:srgbClr val="FF0000"/>
                          </a:solidFill>
                          <a:effectLst/>
                          <a:latin typeface="+mn-lt"/>
                          <a:ea typeface="Cambria" panose="02040503050406030204" pitchFamily="18" charset="0"/>
                        </a:rPr>
                        <a:t> une thérapie combinée CSI-BALA chez les patients ayant un mauvais état de santé et une mauvaise fonction pulmonaire comparativement à une monothérapie d’entretien avec un AMLA.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solidFill>
                            <a:srgbClr val="FF0000"/>
                          </a:solidFill>
                          <a:effectLst/>
                          <a:latin typeface="+mn-lt"/>
                          <a:ea typeface="Cambria" panose="02040503050406030204" pitchFamily="18" charset="0"/>
                        </a:rPr>
                        <a:t>Nouvelles recommandations.</a:t>
                      </a:r>
                    </a:p>
                    <a:p>
                      <a:r>
                        <a:rPr lang="fr-CA" sz="1100">
                          <a:solidFill>
                            <a:srgbClr val="FF0000"/>
                          </a:solidFill>
                          <a:effectLst/>
                          <a:latin typeface="+mn-lt"/>
                          <a:ea typeface="Cambria" panose="02040503050406030204" pitchFamily="18" charset="0"/>
                        </a:rPr>
                        <a:t> </a:t>
                      </a:r>
                    </a:p>
                    <a:p>
                      <a:r>
                        <a:rPr lang="fr-CA" sz="1100">
                          <a:solidFill>
                            <a:srgbClr val="FF0000"/>
                          </a:solidFill>
                          <a:effectLst/>
                          <a:latin typeface="+mn-lt"/>
                          <a:ea typeface="Cambria" panose="02040503050406030204" pitchFamily="18" charset="0"/>
                        </a:rPr>
                        <a:t> </a:t>
                      </a:r>
                    </a:p>
                    <a:p>
                      <a:r>
                        <a:rPr lang="fr-CA" sz="1100">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2271154"/>
                  </a:ext>
                </a:extLst>
              </a:tr>
              <a:tr h="0">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suggérons</a:t>
                      </a:r>
                      <a:r>
                        <a:rPr lang="fr-CA" sz="1100">
                          <a:effectLst/>
                          <a:latin typeface="+mn-lt"/>
                          <a:ea typeface="Cambria" panose="02040503050406030204" pitchFamily="18" charset="0"/>
                        </a:rPr>
                        <a:t> une bithérapie AMLA-BALA plutôt qu’une bithérapie CSI-BALA chez les patients ayant une MPOC dont l’état de santé demeure mauvais malgré le recours à une monothérapie d’entretien avec un BALA.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suggérons</a:t>
                      </a:r>
                      <a:r>
                        <a:rPr lang="fr-CA" sz="1100">
                          <a:effectLst/>
                          <a:latin typeface="+mn-lt"/>
                          <a:ea typeface="Cambria" panose="02040503050406030204" pitchFamily="18" charset="0"/>
                        </a:rPr>
                        <a:t> une bithérapie AMLA-BALA plutôt qu’une bithérapie CSI-BALA chez les patients ayant une MPOC dont l’état de santé demeure mauvais comparativement à une monothérapie d’entretien avec un BALA.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dirty="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8303724"/>
                  </a:ext>
                </a:extLst>
              </a:tr>
            </a:tbl>
          </a:graphicData>
        </a:graphic>
      </p:graphicFrame>
    </p:spTree>
    <p:extLst>
      <p:ext uri="{BB962C8B-B14F-4D97-AF65-F5344CB8AC3E}">
        <p14:creationId xmlns:p14="http://schemas.microsoft.com/office/powerpoint/2010/main" val="254239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249"/>
        <p:cNvGrpSpPr/>
        <p:nvPr/>
      </p:nvGrpSpPr>
      <p:grpSpPr>
        <a:xfrm>
          <a:off x="0" y="0"/>
          <a:ext cx="0" cy="0"/>
          <a:chOff x="0" y="0"/>
          <a:chExt cx="0" cy="0"/>
        </a:xfrm>
      </p:grpSpPr>
      <p:sp>
        <p:nvSpPr>
          <p:cNvPr id="3" name="Google Shape;195;p18">
            <a:extLst>
              <a:ext uri="{FF2B5EF4-FFF2-40B4-BE49-F238E27FC236}">
                <a16:creationId xmlns:a16="http://schemas.microsoft.com/office/drawing/2014/main" id="{E38BC694-841F-3347-6E39-31090498FFBE}"/>
              </a:ext>
            </a:extLst>
          </p:cNvPr>
          <p:cNvSpPr/>
          <p:nvPr>
            <p:custDataLst>
              <p:tags r:id="rId1"/>
            </p:custDataLst>
          </p:nvPr>
        </p:nvSpPr>
        <p:spPr>
          <a:xfrm>
            <a:off x="811112" y="257908"/>
            <a:ext cx="8963957" cy="781623"/>
          </a:xfrm>
          <a:prstGeom prst="rect">
            <a:avLst/>
          </a:prstGeom>
          <a:solidFill>
            <a:schemeClr val="lt1"/>
          </a:solidFill>
          <a:ln>
            <a:noFill/>
          </a:ln>
        </p:spPr>
        <p:txBody>
          <a:bodyPr spcFirstLastPara="1" wrap="square" lIns="91425" tIns="45700" rIns="91425" bIns="45700" anchor="ctr" anchorCtr="0">
            <a:noAutofit/>
          </a:bodyPr>
          <a:lstStyle/>
          <a:p>
            <a:r>
              <a:rPr lang="fr-CA" sz="2800" b="1">
                <a:effectLst/>
                <a:latin typeface="+mn-lt"/>
                <a:ea typeface="Times New Roman" panose="02020603050405020304" pitchFamily="18" charset="0"/>
              </a:rPr>
              <a:t>Sommaire 2019 à 2023 (PICO 1)</a:t>
            </a:r>
          </a:p>
        </p:txBody>
      </p:sp>
      <p:graphicFrame>
        <p:nvGraphicFramePr>
          <p:cNvPr id="5" name="Table 4">
            <a:extLst>
              <a:ext uri="{FF2B5EF4-FFF2-40B4-BE49-F238E27FC236}">
                <a16:creationId xmlns:a16="http://schemas.microsoft.com/office/drawing/2014/main" id="{3CBF8273-A90A-8CCB-E0A5-426C9516BB8F}"/>
              </a:ext>
            </a:extLst>
          </p:cNvPr>
          <p:cNvGraphicFramePr>
            <a:graphicFrameLocks noGrp="1"/>
          </p:cNvGraphicFramePr>
          <p:nvPr>
            <p:custDataLst>
              <p:tags r:id="rId2"/>
            </p:custDataLst>
            <p:extLst>
              <p:ext uri="{D42A27DB-BD31-4B8C-83A1-F6EECF244321}">
                <p14:modId xmlns:p14="http://schemas.microsoft.com/office/powerpoint/2010/main" val="610997642"/>
              </p:ext>
            </p:extLst>
          </p:nvPr>
        </p:nvGraphicFramePr>
        <p:xfrm>
          <a:off x="665661" y="1164248"/>
          <a:ext cx="10994027" cy="5406455"/>
        </p:xfrm>
        <a:graphic>
          <a:graphicData uri="http://schemas.openxmlformats.org/drawingml/2006/table">
            <a:tbl>
              <a:tblPr firstRow="1" firstCol="1" bandRow="1"/>
              <a:tblGrid>
                <a:gridCol w="4137446">
                  <a:extLst>
                    <a:ext uri="{9D8B030D-6E8A-4147-A177-3AD203B41FA5}">
                      <a16:colId xmlns:a16="http://schemas.microsoft.com/office/drawing/2014/main" val="921564939"/>
                    </a:ext>
                  </a:extLst>
                </a:gridCol>
                <a:gridCol w="4462269">
                  <a:extLst>
                    <a:ext uri="{9D8B030D-6E8A-4147-A177-3AD203B41FA5}">
                      <a16:colId xmlns:a16="http://schemas.microsoft.com/office/drawing/2014/main" val="757143190"/>
                    </a:ext>
                  </a:extLst>
                </a:gridCol>
                <a:gridCol w="2394312">
                  <a:extLst>
                    <a:ext uri="{9D8B030D-6E8A-4147-A177-3AD203B41FA5}">
                      <a16:colId xmlns:a16="http://schemas.microsoft.com/office/drawing/2014/main" val="1512202174"/>
                    </a:ext>
                  </a:extLst>
                </a:gridCol>
              </a:tblGrid>
              <a:tr h="1320393">
                <a:tc>
                  <a:txBody>
                    <a:bodyPr/>
                    <a:lstStyle/>
                    <a:p>
                      <a:r>
                        <a:rPr lang="fr-CA" sz="1100" dirty="0">
                          <a:effectLst/>
                          <a:latin typeface="+mn-lt"/>
                          <a:ea typeface="Cambria" panose="02040503050406030204" pitchFamily="18" charset="0"/>
                        </a:rPr>
                        <a:t>Nous </a:t>
                      </a:r>
                      <a:r>
                        <a:rPr lang="fr-CA" sz="1100" b="1" i="1" u="sng" dirty="0">
                          <a:effectLst/>
                          <a:latin typeface="+mn-lt"/>
                          <a:ea typeface="Cambria" panose="02040503050406030204" pitchFamily="18" charset="0"/>
                        </a:rPr>
                        <a:t>suggérons</a:t>
                      </a:r>
                      <a:r>
                        <a:rPr lang="fr-CA" sz="1100" dirty="0">
                          <a:effectLst/>
                          <a:latin typeface="+mn-lt"/>
                          <a:ea typeface="Cambria" panose="02040503050406030204" pitchFamily="18" charset="0"/>
                        </a:rPr>
                        <a:t> une trithérapie AMLA-BALA-CSI chez les patients ayant une MPOC qui ont présenté une dyspnée persistante et un mauvais état de santé au cours de la dernière année malgré le recours à une bithérapie AMLA-BALA inhalée.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une trithérapie combinée AMLA-BALA-CSI comparativement à une bithérapie AMLA-BALA chez les patients présentant une dyspnée persistante ou un mauvais état de santé. </a:t>
                      </a:r>
                    </a:p>
                    <a:p>
                      <a:r>
                        <a:rPr lang="fr-CA" sz="1100">
                          <a:effectLst/>
                          <a:latin typeface="+mn-lt"/>
                          <a:ea typeface="Cambria" panose="02040503050406030204" pitchFamily="18" charset="0"/>
                        </a:rPr>
                        <a:t> </a:t>
                      </a:r>
                    </a:p>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recommandons</a:t>
                      </a:r>
                      <a:r>
                        <a:rPr lang="fr-CA" sz="1100">
                          <a:effectLst/>
                          <a:latin typeface="+mn-lt"/>
                          <a:ea typeface="Cambria" panose="02040503050406030204" pitchFamily="18" charset="0"/>
                        </a:rPr>
                        <a:t> une trithérapie combinée AMLA-BALA-CSI comparativement à une thérapie combinée CSI-BALA chez les patients présentant une dyspnée persistante ou un mauvais état de santé.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solidFill>
                            <a:srgbClr val="FF0000"/>
                          </a:solidFill>
                          <a:effectLst/>
                          <a:latin typeface="+mn-lt"/>
                          <a:ea typeface="Cambria" panose="02040503050406030204" pitchFamily="18" charset="0"/>
                        </a:rPr>
                        <a:t>Recommandations mises à jour. </a:t>
                      </a:r>
                    </a:p>
                    <a:p>
                      <a:r>
                        <a:rPr lang="fr-CA" sz="1100">
                          <a:solidFill>
                            <a:srgbClr val="FF0000"/>
                          </a:solidFill>
                          <a:effectLst/>
                          <a:latin typeface="+mn-lt"/>
                          <a:ea typeface="Cambria" panose="02040503050406030204" pitchFamily="18" charset="0"/>
                        </a:rPr>
                        <a:t>Plus forte certitude des données probantes.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992684"/>
                  </a:ext>
                </a:extLst>
              </a:tr>
              <a:tr h="1845999">
                <a:tc>
                  <a:txBody>
                    <a:bodyPr/>
                    <a:lstStyle/>
                    <a:p>
                      <a:r>
                        <a:rPr lang="fr-CA" sz="1100">
                          <a:effectLst/>
                          <a:latin typeface="+mn-lt"/>
                          <a:ea typeface="Cambria" panose="02040503050406030204" pitchFamily="18" charset="0"/>
                        </a:rPr>
                        <a:t>Chez les patients ayant une MPOC stable qui ne présentent aucune amélioration quant à la dyspnée, à la tolérance à l’effort ou à l’état de santé malgré le recours à une trithérapie AMLA-BALA-CSI ou d’une bithérapie AMLA-BALA, une « dégression » du traitement peut être envisagée.  </a:t>
                      </a:r>
                    </a:p>
                    <a:p>
                      <a:r>
                        <a:rPr lang="fr-CA" sz="1100">
                          <a:effectLst/>
                          <a:latin typeface="+mn-lt"/>
                          <a:ea typeface="Cambria" panose="02040503050406030204" pitchFamily="18" charset="0"/>
                        </a:rPr>
                        <a:t> </a:t>
                      </a:r>
                    </a:p>
                    <a:p>
                      <a:r>
                        <a:rPr lang="fr-CA" sz="1100">
                          <a:effectLst/>
                          <a:latin typeface="+mn-lt"/>
                          <a:ea typeface="Cambria" panose="02040503050406030204" pitchFamily="18" charset="0"/>
                        </a:rPr>
                        <a:t>Nous ne disposons pas de </a:t>
                      </a:r>
                      <a:r>
                        <a:rPr lang="fr-CA" sz="1100" b="1" i="1" u="sng">
                          <a:effectLst/>
                          <a:latin typeface="+mn-lt"/>
                          <a:ea typeface="Cambria" panose="02040503050406030204" pitchFamily="18" charset="0"/>
                        </a:rPr>
                        <a:t>suffisamment de données probantes</a:t>
                      </a:r>
                      <a:r>
                        <a:rPr lang="fr-CA" sz="1100">
                          <a:effectLst/>
                          <a:latin typeface="+mn-lt"/>
                          <a:ea typeface="Cambria" panose="02040503050406030204" pitchFamily="18" charset="0"/>
                        </a:rPr>
                        <a:t> pour déterminer si une « dégression » (passer d’une trithérapie AMLA-BALA-CSI à une bithérapie AMLA-BALA ou passer d’une bithérapie AMLA-BALA à un AMLA ou un BALA administré en monothérapie) est sécuritaire ou si elle diminue les avantages pour le patient.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ne suggérons pas de passer d’une trithérapie combinée AMLA-BALA-CSI à une bithérapie AMLA-BALA chez les patients ayant une MPOC stable.</a:t>
                      </a:r>
                    </a:p>
                    <a:p>
                      <a:r>
                        <a:rPr lang="fr-CA" sz="1100">
                          <a:effectLst/>
                          <a:latin typeface="+mn-lt"/>
                          <a:ea typeface="Cambria" panose="02040503050406030204" pitchFamily="18" charset="0"/>
                        </a:rPr>
                        <a:t> </a:t>
                      </a:r>
                    </a:p>
                    <a:p>
                      <a:r>
                        <a:rPr lang="fr-CA" sz="1100">
                          <a:effectLst/>
                          <a:latin typeface="+mn-lt"/>
                          <a:ea typeface="Cambria" panose="02040503050406030204" pitchFamily="18" charset="0"/>
                        </a:rPr>
                        <a:t> </a:t>
                      </a:r>
                    </a:p>
                    <a:p>
                      <a:r>
                        <a:rPr lang="fr-CA" sz="1100">
                          <a:effectLst/>
                          <a:latin typeface="+mn-lt"/>
                          <a:ea typeface="Cambria" panose="02040503050406030204" pitchFamily="18" charset="0"/>
                        </a:rPr>
                        <a:t>Nous ne disposons pas de </a:t>
                      </a:r>
                      <a:r>
                        <a:rPr lang="fr-CA" sz="1100" b="1" i="1" u="sng">
                          <a:effectLst/>
                          <a:latin typeface="+mn-lt"/>
                          <a:ea typeface="Cambria" panose="02040503050406030204" pitchFamily="18" charset="0"/>
                        </a:rPr>
                        <a:t>suffisamment de données probantes</a:t>
                      </a:r>
                      <a:r>
                        <a:rPr lang="fr-CA" sz="1100">
                          <a:effectLst/>
                          <a:latin typeface="+mn-lt"/>
                          <a:ea typeface="Cambria" panose="02040503050406030204" pitchFamily="18" charset="0"/>
                        </a:rPr>
                        <a:t> pour déterminer si une dégression d’une bithérapie AMLA-BALA vers un AMLA ou un BALA administré en monothérapie est sécuritaire ou si elle diminue les avantages pour le patient.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solidFill>
                            <a:srgbClr val="FF0000"/>
                          </a:solidFill>
                          <a:effectLst/>
                          <a:latin typeface="+mn-lt"/>
                          <a:ea typeface="Cambria" panose="02040503050406030204" pitchFamily="18" charset="0"/>
                        </a:rPr>
                        <a:t>Recommandation mise à jour.  </a:t>
                      </a:r>
                    </a:p>
                    <a:p>
                      <a:r>
                        <a:rPr lang="fr-CA" sz="1100">
                          <a:solidFill>
                            <a:srgbClr val="FF0000"/>
                          </a:solidFill>
                          <a:effectLst/>
                          <a:latin typeface="+mn-lt"/>
                          <a:ea typeface="Cambria" panose="02040503050406030204" pitchFamily="18" charset="0"/>
                        </a:rPr>
                        <a:t>La certitude des données probantes est plus faible si nous abandonnons la trithérapie combinée.</a:t>
                      </a:r>
                    </a:p>
                    <a:p>
                      <a:r>
                        <a:rPr lang="fr-CA" sz="1100" b="1">
                          <a:solidFill>
                            <a:srgbClr val="FF0000"/>
                          </a:solidFill>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1271309"/>
                  </a:ext>
                </a:extLst>
              </a:tr>
              <a:tr h="1661399">
                <a:tc>
                  <a:txBody>
                    <a:bodyPr/>
                    <a:lstStyle/>
                    <a:p>
                      <a:r>
                        <a:rPr lang="fr-CA" sz="1100">
                          <a:effectLst/>
                          <a:latin typeface="+mn-lt"/>
                          <a:ea typeface="Cambria" panose="02040503050406030204" pitchFamily="18" charset="0"/>
                        </a:rPr>
                        <a:t>Les </a:t>
                      </a:r>
                      <a:r>
                        <a:rPr lang="fr-CA" sz="1100" b="1" i="1" u="sng">
                          <a:effectLst/>
                          <a:latin typeface="+mn-lt"/>
                          <a:ea typeface="Cambria" panose="02040503050406030204" pitchFamily="18" charset="0"/>
                        </a:rPr>
                        <a:t>données probantes sont équivoques ou insuffisantes</a:t>
                      </a:r>
                      <a:r>
                        <a:rPr lang="fr-CA" sz="1100">
                          <a:effectLst/>
                          <a:latin typeface="+mn-lt"/>
                          <a:ea typeface="Cambria" panose="02040503050406030204" pitchFamily="18" charset="0"/>
                        </a:rPr>
                        <a:t> pour déterminer si l’ajout d’une thérapie orale comme les théophyllines, les inhibiteurs de la phosphodiestérase de type 4, les mucolytiques, les statines, les stéroïdes anabolisants, les médicaments oraux à base de plantes médicinales chinoises ou les inhibiteurs de la phosphodiestérase de type 5 procure un avantage supplémentaire à un AMLA ou BALA administré en monothérapie ou à une bithérapie AMLA-BALA pour réduire la dyspnée, améliorer la tolérance à l’effort et les niveaux d’activité ou améliorer l’état de santé.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Les </a:t>
                      </a:r>
                      <a:r>
                        <a:rPr lang="fr-CA" sz="1100" b="1" i="1" u="sng">
                          <a:effectLst/>
                          <a:latin typeface="+mn-lt"/>
                          <a:ea typeface="Cambria" panose="02040503050406030204" pitchFamily="18" charset="0"/>
                        </a:rPr>
                        <a:t>données probantes sont équivoques ou insuffisantes</a:t>
                      </a:r>
                      <a:r>
                        <a:rPr lang="fr-CA" sz="1100">
                          <a:effectLst/>
                          <a:latin typeface="+mn-lt"/>
                          <a:ea typeface="Cambria" panose="02040503050406030204" pitchFamily="18" charset="0"/>
                        </a:rPr>
                        <a:t> pour déterminer si l’ajout d’une thérapie orale comme les théophyllines, les inhibiteurs de la phosphodiestérase de type 4, les mucolytiques, les statines, les stéroïdes anabolisants ou les médicaments oraux à base de plantes médicinales chinoises procure un avantage supplémentaire à un AMLA ou un BALA administré en monothérapie ou à une bithérapie AMLA-BALA pour réduire la dyspnée, améliorer la tolérance à l’effort et les niveaux d’activité ou améliorer l’état de santé.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05413927"/>
                  </a:ext>
                </a:extLst>
              </a:tr>
              <a:tr h="377255">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déconseillons</a:t>
                      </a:r>
                      <a:r>
                        <a:rPr lang="fr-CA" sz="1100">
                          <a:effectLst/>
                          <a:latin typeface="+mn-lt"/>
                          <a:ea typeface="Cambria" panose="02040503050406030204" pitchFamily="18" charset="0"/>
                        </a:rPr>
                        <a:t> un traitement par CSI administrés en monothérapie chez les patients ayant une MPOC stable.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a:effectLst/>
                          <a:latin typeface="+mn-lt"/>
                          <a:ea typeface="Cambria" panose="02040503050406030204" pitchFamily="18" charset="0"/>
                        </a:rPr>
                        <a:t>Nous </a:t>
                      </a:r>
                      <a:r>
                        <a:rPr lang="fr-CA" sz="1100" b="1" i="1" u="sng">
                          <a:effectLst/>
                          <a:latin typeface="+mn-lt"/>
                          <a:ea typeface="Cambria" panose="02040503050406030204" pitchFamily="18" charset="0"/>
                        </a:rPr>
                        <a:t>déconseillons</a:t>
                      </a:r>
                      <a:r>
                        <a:rPr lang="fr-CA" sz="1100">
                          <a:effectLst/>
                          <a:latin typeface="+mn-lt"/>
                          <a:ea typeface="Cambria" panose="02040503050406030204" pitchFamily="18" charset="0"/>
                        </a:rPr>
                        <a:t> un traitement par CSI administrés en monothérapie chez les patients ayant une MPOC stable.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100" dirty="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0235224"/>
                  </a:ext>
                </a:extLst>
              </a:tr>
            </a:tbl>
          </a:graphicData>
        </a:graphic>
      </p:graphicFrame>
    </p:spTree>
    <p:extLst>
      <p:ext uri="{BB962C8B-B14F-4D97-AF65-F5344CB8AC3E}">
        <p14:creationId xmlns:p14="http://schemas.microsoft.com/office/powerpoint/2010/main" val="3702097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p:nvPr>
            <p:custDataLst>
              <p:tags r:id="rId1"/>
            </p:custDataLst>
          </p:nvPr>
        </p:nvSpPr>
        <p:spPr>
          <a:xfrm>
            <a:off x="5248275" y="1152279"/>
            <a:ext cx="1409700" cy="670561"/>
          </a:xfrm>
          <a:prstGeom prst="rect">
            <a:avLst/>
          </a:prstGeom>
          <a:solidFill>
            <a:schemeClr val="lt1"/>
          </a:solidFill>
          <a:ln>
            <a:noFill/>
          </a:ln>
        </p:spPr>
        <p:txBody>
          <a:bodyPr spcFirstLastPara="1" wrap="square" lIns="91425" tIns="45700" rIns="91425" bIns="45700" anchor="ctr" anchorCtr="0">
            <a:noAutofit/>
          </a:bodyPr>
          <a:lstStyle/>
          <a:p>
            <a:r>
              <a:rPr lang="fr-CA" sz="2800" b="1"/>
              <a:t>PICO 2</a:t>
            </a:r>
          </a:p>
        </p:txBody>
      </p:sp>
      <p:sp>
        <p:nvSpPr>
          <p:cNvPr id="263" name="Google Shape;263;p26"/>
          <p:cNvSpPr/>
          <p:nvPr>
            <p:custDataLst>
              <p:tags r:id="rId2"/>
            </p:custDataLst>
          </p:nvPr>
        </p:nvSpPr>
        <p:spPr>
          <a:xfrm>
            <a:off x="543560" y="1487559"/>
            <a:ext cx="11394440" cy="3217764"/>
          </a:xfrm>
          <a:prstGeom prst="rect">
            <a:avLst/>
          </a:prstGeom>
          <a:noFill/>
          <a:ln>
            <a:noFill/>
          </a:ln>
        </p:spPr>
        <p:txBody>
          <a:bodyPr spcFirstLastPara="1" wrap="square" lIns="91425" tIns="45700" rIns="91425" bIns="45700" anchor="t" anchorCtr="0">
            <a:spAutoFit/>
          </a:bodyPr>
          <a:lstStyle/>
          <a:p>
            <a:pPr marL="1168400" indent="-1168400">
              <a:lnSpc>
                <a:spcPct val="115000"/>
              </a:lnSpc>
            </a:pPr>
            <a:r>
              <a:rPr lang="fr-CA" sz="2400" b="1">
                <a:solidFill>
                  <a:schemeClr val="dk1"/>
                </a:solidFill>
              </a:rPr>
              <a:t> </a:t>
            </a:r>
          </a:p>
          <a:p>
            <a:pPr>
              <a:lnSpc>
                <a:spcPct val="115000"/>
              </a:lnSpc>
            </a:pPr>
            <a:endParaRPr sz="2200" i="1" dirty="0">
              <a:solidFill>
                <a:schemeClr val="dk1"/>
              </a:solidFill>
            </a:endParaRPr>
          </a:p>
          <a:p>
            <a:pPr algn="ctr">
              <a:spcBef>
                <a:spcPts val="600"/>
              </a:spcBef>
            </a:pPr>
            <a:r>
              <a:rPr lang="fr-CA" sz="2800" b="1" i="1">
                <a:solidFill>
                  <a:schemeClr val="tx1"/>
                </a:solidFill>
                <a:latin typeface="+mn-lt"/>
                <a:ea typeface="Times New Roman"/>
                <a:cs typeface="Times New Roman"/>
                <a:sym typeface="Times New Roman"/>
              </a:rPr>
              <a:t>Comment un clinicien choisit-il des pharmacothérapies d’entretien appropriées pour des patients dont la MPOC est stable </a:t>
            </a:r>
          </a:p>
          <a:p>
            <a:pPr marL="457200" indent="-457200" algn="ctr">
              <a:spcBef>
                <a:spcPts val="600"/>
              </a:spcBef>
              <a:buFont typeface="Arial" panose="020B0604020202020204" pitchFamily="34" charset="0"/>
              <a:buChar char="•"/>
            </a:pPr>
            <a:r>
              <a:rPr lang="fr-CA" sz="2800" b="1" i="1">
                <a:solidFill>
                  <a:schemeClr val="tx1"/>
                </a:solidFill>
                <a:latin typeface="+mn-lt"/>
                <a:ea typeface="Times New Roman"/>
                <a:cs typeface="Times New Roman"/>
                <a:sym typeface="Times New Roman"/>
              </a:rPr>
              <a:t>afin de réduire le risque d’EAMPOC?</a:t>
            </a:r>
          </a:p>
          <a:p>
            <a:endParaRPr sz="2400" dirty="0">
              <a:solidFill>
                <a:schemeClr val="dk1"/>
              </a:solidFill>
            </a:endParaRPr>
          </a:p>
          <a:p>
            <a:pPr marL="1168400" indent="-1168400">
              <a:lnSpc>
                <a:spcPct val="115000"/>
              </a:lnSpc>
            </a:pPr>
            <a:endParaRPr sz="2800" dirty="0">
              <a:solidFill>
                <a:schemeClr val="dk1"/>
              </a:solidFill>
            </a:endParaRPr>
          </a:p>
        </p:txBody>
      </p:sp>
    </p:spTree>
    <p:extLst>
      <p:ext uri="{BB962C8B-B14F-4D97-AF65-F5344CB8AC3E}">
        <p14:creationId xmlns:p14="http://schemas.microsoft.com/office/powerpoint/2010/main" val="242806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p:nvPr/>
        </p:nvSpPr>
        <p:spPr>
          <a:xfrm>
            <a:off x="1773889" y="1660704"/>
            <a:ext cx="8961120" cy="369291"/>
          </a:xfrm>
          <a:prstGeom prst="rect">
            <a:avLst/>
          </a:prstGeom>
          <a:solidFill>
            <a:schemeClr val="accent3"/>
          </a:solidFill>
          <a:ln>
            <a:noFill/>
          </a:ln>
        </p:spPr>
        <p:txBody>
          <a:bodyPr spcFirstLastPara="1" wrap="square" lIns="91425" tIns="45700" rIns="91425" bIns="45700" anchor="t" anchorCtr="0">
            <a:spAutoFit/>
          </a:bodyPr>
          <a:lstStyle/>
          <a:p>
            <a:pPr algn="ctr"/>
            <a:endParaRPr sz="1800" dirty="0">
              <a:solidFill>
                <a:schemeClr val="dk1"/>
              </a:solidFill>
            </a:endParaRPr>
          </a:p>
        </p:txBody>
      </p:sp>
      <p:sp>
        <p:nvSpPr>
          <p:cNvPr id="3" name="TextBox 2">
            <a:extLst>
              <a:ext uri="{FF2B5EF4-FFF2-40B4-BE49-F238E27FC236}">
                <a16:creationId xmlns:a16="http://schemas.microsoft.com/office/drawing/2014/main" id="{118C66FB-CBD3-D773-D10B-9A23FE97C17A}"/>
              </a:ext>
            </a:extLst>
          </p:cNvPr>
          <p:cNvSpPr txBox="1"/>
          <p:nvPr/>
        </p:nvSpPr>
        <p:spPr>
          <a:xfrm>
            <a:off x="1095375" y="1660705"/>
            <a:ext cx="9391650" cy="1477328"/>
          </a:xfrm>
          <a:prstGeom prst="rect">
            <a:avLst/>
          </a:prstGeom>
          <a:noFill/>
        </p:spPr>
        <p:txBody>
          <a:bodyPr wrap="square">
            <a:spAutoFit/>
          </a:bodyPr>
          <a:lstStyle/>
          <a:p>
            <a:r>
              <a:rPr lang="en-US" sz="1800" dirty="0"/>
              <a:t>This guideline was developed by the Canadian Thoracic Society and is jointly published by Taylor &amp; Francis, LLC and Elsevier Inc in the </a:t>
            </a:r>
            <a:r>
              <a:rPr lang="en-US" sz="1800" i="1" dirty="0"/>
              <a:t>Canadian Journal of Respiratory, Critical Care, and Sleep Medicine</a:t>
            </a:r>
            <a:r>
              <a:rPr lang="en-US" sz="1800" dirty="0"/>
              <a:t> and the journal, </a:t>
            </a:r>
            <a:r>
              <a:rPr lang="en-US" sz="1800" i="1" dirty="0"/>
              <a:t>CHEST</a:t>
            </a:r>
            <a:r>
              <a:rPr lang="en-US" sz="1800" dirty="0"/>
              <a:t>, respectively. The articles are identical except for minor stylistic and spelling differences in keeping with each journal’s style. Either citation can be used when citing this article.</a:t>
            </a:r>
            <a:endParaRPr lang="en-CA" sz="1800" dirty="0"/>
          </a:p>
        </p:txBody>
      </p:sp>
      <p:pic>
        <p:nvPicPr>
          <p:cNvPr id="4" name="Picture 3" descr="A close up of a logo&#10;&#10;Description automatically generated">
            <a:extLst>
              <a:ext uri="{FF2B5EF4-FFF2-40B4-BE49-F238E27FC236}">
                <a16:creationId xmlns:a16="http://schemas.microsoft.com/office/drawing/2014/main" id="{7380AFB1-3099-53B5-C89C-418E2CA081F4}"/>
              </a:ext>
            </a:extLst>
          </p:cNvPr>
          <p:cNvPicPr>
            <a:picLocks noChangeAspect="1"/>
          </p:cNvPicPr>
          <p:nvPr/>
        </p:nvPicPr>
        <p:blipFill>
          <a:blip r:embed="rId3"/>
          <a:stretch>
            <a:fillRect/>
          </a:stretch>
        </p:blipFill>
        <p:spPr>
          <a:xfrm>
            <a:off x="7088157" y="3719969"/>
            <a:ext cx="4560913" cy="1548458"/>
          </a:xfrm>
          <a:prstGeom prst="rect">
            <a:avLst/>
          </a:prstGeom>
        </p:spPr>
      </p:pic>
      <p:pic>
        <p:nvPicPr>
          <p:cNvPr id="6" name="Picture 5" descr="A red leaf with black text&#10;&#10;Description automatically generated">
            <a:extLst>
              <a:ext uri="{FF2B5EF4-FFF2-40B4-BE49-F238E27FC236}">
                <a16:creationId xmlns:a16="http://schemas.microsoft.com/office/drawing/2014/main" id="{A817869A-BB7B-25F7-6DF0-9865A954415A}"/>
              </a:ext>
            </a:extLst>
          </p:cNvPr>
          <p:cNvPicPr>
            <a:picLocks noChangeAspect="1"/>
          </p:cNvPicPr>
          <p:nvPr/>
        </p:nvPicPr>
        <p:blipFill>
          <a:blip r:embed="rId4"/>
          <a:stretch>
            <a:fillRect/>
          </a:stretch>
        </p:blipFill>
        <p:spPr>
          <a:xfrm>
            <a:off x="536122" y="3719969"/>
            <a:ext cx="4567723" cy="1548458"/>
          </a:xfrm>
          <a:prstGeom prst="rect">
            <a:avLst/>
          </a:prstGeom>
        </p:spPr>
      </p:pic>
    </p:spTree>
    <p:extLst>
      <p:ext uri="{BB962C8B-B14F-4D97-AF65-F5344CB8AC3E}">
        <p14:creationId xmlns:p14="http://schemas.microsoft.com/office/powerpoint/2010/main" val="146406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1369895"/>
            <a:ext cx="11746522" cy="5016758"/>
          </a:xfrm>
          <a:prstGeom prst="rect">
            <a:avLst/>
          </a:prstGeom>
          <a:solidFill>
            <a:schemeClr val="bg1"/>
          </a:solidFill>
        </p:spPr>
        <p:txBody>
          <a:bodyPr wrap="square">
            <a:spAutoFit/>
          </a:bodyPr>
          <a:lstStyle/>
          <a:p>
            <a:r>
              <a:rPr lang="fr-CA" sz="2000"/>
              <a:t>Chez les </a:t>
            </a:r>
            <a:r>
              <a:rPr lang="fr-CA" sz="2000" b="1"/>
              <a:t>personnes </a:t>
            </a:r>
            <a:r>
              <a:rPr lang="fr-CA" sz="2000">
                <a:solidFill>
                  <a:schemeClr val="tx1"/>
                </a:solidFill>
              </a:rPr>
              <a:t>stables présentant un </a:t>
            </a:r>
            <a:r>
              <a:rPr lang="fr-CA" sz="2000" b="1">
                <a:solidFill>
                  <a:srgbClr val="008000"/>
                </a:solidFill>
              </a:rPr>
              <a:t>FAIBLE RISQUE </a:t>
            </a:r>
            <a:r>
              <a:rPr lang="fr-CA" sz="2000">
                <a:solidFill>
                  <a:schemeClr val="tx1"/>
                </a:solidFill>
              </a:rPr>
              <a:t>d’EAMPOC </a:t>
            </a:r>
            <a:r>
              <a:rPr lang="fr-CA" sz="2000" b="1"/>
              <a:t>et ayant </a:t>
            </a:r>
            <a:r>
              <a:rPr lang="fr-CA" sz="2000"/>
              <a:t>un fardeau de symptômes </a:t>
            </a:r>
            <a:r>
              <a:rPr lang="fr-CA" sz="2000" b="1"/>
              <a:t>modéré à élevé, </a:t>
            </a:r>
            <a:r>
              <a:rPr lang="fr-CA" sz="2400"/>
              <a:t>at</a:t>
            </a:r>
            <a:r>
              <a:rPr lang="fr-CA" sz="2000"/>
              <a:t>teinte de l’état de santé (CAT ≥10, mMRC ≥2), et </a:t>
            </a:r>
            <a:r>
              <a:rPr lang="fr-CA" sz="2000" b="1"/>
              <a:t>une fonction pulmonaire déficiente </a:t>
            </a:r>
            <a:r>
              <a:rPr lang="fr-CA" sz="2000"/>
              <a:t>VEMS &lt; 80 % prédit :</a:t>
            </a:r>
          </a:p>
          <a:p>
            <a:endParaRPr lang="en-US" sz="2000" b="1" u="sng" dirty="0"/>
          </a:p>
          <a:p>
            <a:r>
              <a:rPr lang="fr-CA" sz="2000" b="1" u="sng"/>
              <a:t>Nous recommandons</a:t>
            </a:r>
            <a:r>
              <a:rPr lang="fr-CA" sz="2000" b="1"/>
              <a:t> d’entreprendre une bithérapie AMLA-BALA à titre de traitement d’entretien initial</a:t>
            </a:r>
            <a:r>
              <a:rPr lang="fr-CA" sz="2000"/>
              <a:t>.  Cette recommandation s’aligne avec la recommandation formulée à la question PICO 1 pour ce groupe.</a:t>
            </a:r>
          </a:p>
          <a:p>
            <a:endParaRPr lang="en-US" sz="800" dirty="0"/>
          </a:p>
          <a:p>
            <a:r>
              <a:rPr lang="fr-CA" sz="2000">
                <a:solidFill>
                  <a:srgbClr val="FF0000"/>
                </a:solidFill>
              </a:rPr>
              <a:t>Changement par rapport à 2019</a:t>
            </a:r>
          </a:p>
          <a:p>
            <a:endParaRPr lang="en-US" sz="2000" dirty="0"/>
          </a:p>
          <a:p>
            <a:r>
              <a:rPr lang="fr-CA" sz="2000" b="1" i="1"/>
              <a:t>Remarques cliniques :</a:t>
            </a:r>
          </a:p>
          <a:p>
            <a:pPr marL="342900" indent="-342900">
              <a:buFont typeface="Arial" panose="020B0604020202020204" pitchFamily="34" charset="0"/>
              <a:buChar char="•"/>
            </a:pPr>
            <a:r>
              <a:rPr lang="fr-CA" sz="1800"/>
              <a:t>En outre, une bithérapie AMLA-BALA est préférable à une thérapie combinée CSI-BALA en raison de l’amélioration considérable de la fonction pulmonaire et des taux moins élevés de pneumonie. </a:t>
            </a:r>
          </a:p>
          <a:p>
            <a:pPr marL="342900" indent="-342900">
              <a:buFont typeface="Arial" panose="020B0604020202020204" pitchFamily="34" charset="0"/>
              <a:buChar char="•"/>
            </a:pPr>
            <a:r>
              <a:rPr lang="fr-CA" sz="1800"/>
              <a:t>Toutefois, une thérapie combinée CSI-BALA est préférable à une bithérapie AMLA-BALA chez les personnes ayant une MPOC avec asthme concomitant. </a:t>
            </a:r>
          </a:p>
          <a:p>
            <a:endParaRPr lang="en-US" sz="2400" b="1" dirty="0"/>
          </a:p>
        </p:txBody>
      </p:sp>
      <p:sp>
        <p:nvSpPr>
          <p:cNvPr id="2" name="Google Shape;195;p18">
            <a:extLst>
              <a:ext uri="{FF2B5EF4-FFF2-40B4-BE49-F238E27FC236}">
                <a16:creationId xmlns:a16="http://schemas.microsoft.com/office/drawing/2014/main" id="{6D5BAE3F-39C6-4FEE-5E6E-FDA17591EFC6}"/>
              </a:ext>
            </a:extLst>
          </p:cNvPr>
          <p:cNvSpPr/>
          <p:nvPr>
            <p:custDataLst>
              <p:tags r:id="rId2"/>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aux lignes directrices 2019 sur la pharmacothérapie chez les patients atteints d’une MPOC</a:t>
            </a:r>
            <a:r>
              <a:rPr lang="fr-CA" sz="2000" b="1">
                <a:solidFill>
                  <a:schemeClr val="tx1"/>
                </a:solidFill>
                <a:effectLst/>
                <a:latin typeface="+mn-lt"/>
                <a:ea typeface="Times New Roman" panose="02020603050405020304" pitchFamily="18" charset="0"/>
              </a:rPr>
              <a:t> </a:t>
            </a:r>
            <a:r>
              <a:rPr lang="fr-CA" sz="2000" b="1">
                <a:effectLst/>
                <a:latin typeface="+mn-lt"/>
                <a:ea typeface="Times New Roman" panose="02020603050405020304" pitchFamily="18" charset="0"/>
              </a:rPr>
              <a:t>concernant la prévention d’EAMPOC</a:t>
            </a:r>
          </a:p>
        </p:txBody>
      </p:sp>
    </p:spTree>
    <p:extLst>
      <p:ext uri="{BB962C8B-B14F-4D97-AF65-F5344CB8AC3E}">
        <p14:creationId xmlns:p14="http://schemas.microsoft.com/office/powerpoint/2010/main" val="40545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EFFA22AF-5F82-B4F7-5181-4290A89B091A}"/>
              </a:ext>
            </a:extLst>
          </p:cNvPr>
          <p:cNvSpPr>
            <a:spLocks noChangeArrowheads="1"/>
          </p:cNvSpPr>
          <p:nvPr>
            <p:custDataLst>
              <p:tags r:id="rId1"/>
            </p:custDataLst>
          </p:nvPr>
        </p:nvSpPr>
        <p:spPr bwMode="auto">
          <a:xfrm>
            <a:off x="179105" y="1164756"/>
            <a:ext cx="5963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bithérapie AMLA-BALA par rapport à AMLA administré en monothérapie</a:t>
            </a:r>
          </a:p>
        </p:txBody>
      </p:sp>
      <p:pic>
        <p:nvPicPr>
          <p:cNvPr id="24577" name="Picture 92" descr="Table&#10;&#10;Description automatically generated">
            <a:extLst>
              <a:ext uri="{FF2B5EF4-FFF2-40B4-BE49-F238E27FC236}">
                <a16:creationId xmlns:a16="http://schemas.microsoft.com/office/drawing/2014/main" id="{00803FFC-7387-560A-4EB5-15F5B6D6E0A6}"/>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79105" y="1531856"/>
            <a:ext cx="5937250" cy="3035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17D66BCC-00D1-F3CD-CA8E-1E97FF8443FA}"/>
              </a:ext>
            </a:extLst>
          </p:cNvPr>
          <p:cNvSpPr>
            <a:spLocks noChangeArrowheads="1"/>
          </p:cNvSpPr>
          <p:nvPr>
            <p:custDataLst>
              <p:tags r:id="rId3"/>
            </p:custDataLst>
          </p:nvPr>
        </p:nvSpPr>
        <p:spPr bwMode="auto">
          <a:xfrm>
            <a:off x="5510495" y="3700566"/>
            <a:ext cx="53094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graves, risque relatif, bithérapie AMLA-BALA par rapport à AMLA administré en monothérapie</a:t>
            </a:r>
          </a:p>
        </p:txBody>
      </p:sp>
      <p:pic>
        <p:nvPicPr>
          <p:cNvPr id="24579" name="Picture 28" descr="A screenshot of a computer&#10;&#10;Description automatically generated with low confidence">
            <a:extLst>
              <a:ext uri="{FF2B5EF4-FFF2-40B4-BE49-F238E27FC236}">
                <a16:creationId xmlns:a16="http://schemas.microsoft.com/office/drawing/2014/main" id="{08EBFD26-6651-D0F3-B99C-DD9194283291}"/>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6069295" y="4058239"/>
            <a:ext cx="5943600" cy="1987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C37E004C-B1C1-D6D0-50FB-CBAFC79B3223}"/>
              </a:ext>
            </a:extLst>
          </p:cNvPr>
          <p:cNvSpPr>
            <a:spLocks noChangeArrowheads="1"/>
          </p:cNvSpPr>
          <p:nvPr>
            <p:custDataLst>
              <p:tags r:id="rId5"/>
            </p:custDataLst>
          </p:nvPr>
        </p:nvSpPr>
        <p:spPr bwMode="auto">
          <a:xfrm>
            <a:off x="6447934" y="38681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Tree>
    <p:extLst>
      <p:ext uri="{BB962C8B-B14F-4D97-AF65-F5344CB8AC3E}">
        <p14:creationId xmlns:p14="http://schemas.microsoft.com/office/powerpoint/2010/main" val="3950971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1364159"/>
            <a:ext cx="11746522" cy="4985980"/>
          </a:xfrm>
          <a:prstGeom prst="rect">
            <a:avLst/>
          </a:prstGeom>
          <a:solidFill>
            <a:schemeClr val="bg1"/>
          </a:solidFill>
        </p:spPr>
        <p:txBody>
          <a:bodyPr wrap="square">
            <a:spAutoFit/>
          </a:bodyPr>
          <a:lstStyle/>
          <a:p>
            <a:r>
              <a:rPr lang="fr-CA" sz="2000" dirty="0"/>
              <a:t>Chez les </a:t>
            </a:r>
            <a:r>
              <a:rPr lang="fr-CA" sz="2000" b="1" dirty="0"/>
              <a:t>personnes ayant une MPOC stable présentant </a:t>
            </a:r>
            <a:r>
              <a:rPr lang="fr-CA" sz="2000" dirty="0"/>
              <a:t>un fardeau de symptômes </a:t>
            </a:r>
            <a:r>
              <a:rPr lang="fr-CA" sz="2000" b="1" dirty="0"/>
              <a:t>modéré à élevé, </a:t>
            </a:r>
            <a:r>
              <a:rPr lang="fr-CA" sz="2400" dirty="0"/>
              <a:t>at</a:t>
            </a:r>
            <a:r>
              <a:rPr lang="fr-CA" sz="2000" dirty="0"/>
              <a:t>teinte de l’état de santé (CAT ≥10, </a:t>
            </a:r>
            <a:r>
              <a:rPr lang="fr-CA" sz="2000" dirty="0" err="1"/>
              <a:t>mMRC</a:t>
            </a:r>
            <a:r>
              <a:rPr lang="fr-CA" sz="2000" dirty="0"/>
              <a:t> ≥2), </a:t>
            </a:r>
            <a:r>
              <a:rPr lang="fr-CA" sz="2000" b="1" dirty="0"/>
              <a:t>une fonction pulmonaire déficiente </a:t>
            </a:r>
            <a:r>
              <a:rPr lang="fr-CA" sz="2000" dirty="0"/>
              <a:t>(VEMS &lt; 80 % prédit),</a:t>
            </a:r>
            <a:r>
              <a:rPr lang="fr-CA" sz="2000" b="1" dirty="0">
                <a:solidFill>
                  <a:srgbClr val="00B050"/>
                </a:solidFill>
              </a:rPr>
              <a:t> </a:t>
            </a:r>
            <a:r>
              <a:rPr lang="fr-CA" sz="2000" dirty="0"/>
              <a:t>à</a:t>
            </a:r>
            <a:r>
              <a:rPr lang="fr-CA" sz="2000" dirty="0">
                <a:solidFill>
                  <a:schemeClr val="tx1"/>
                </a:solidFill>
              </a:rPr>
              <a:t> </a:t>
            </a:r>
            <a:r>
              <a:rPr lang="fr-CA" sz="2000" b="1" dirty="0">
                <a:solidFill>
                  <a:srgbClr val="00B0F0"/>
                </a:solidFill>
              </a:rPr>
              <a:t>RISQUE ÉLEVÉ </a:t>
            </a:r>
            <a:r>
              <a:rPr lang="fr-CA" sz="2000" dirty="0">
                <a:solidFill>
                  <a:schemeClr val="tx1"/>
                </a:solidFill>
              </a:rPr>
              <a:t>d’EAMPOC </a:t>
            </a:r>
            <a:r>
              <a:rPr lang="fr-CA" sz="2000" b="1" dirty="0">
                <a:solidFill>
                  <a:schemeClr val="tx1"/>
                </a:solidFill>
              </a:rPr>
              <a:t>:</a:t>
            </a:r>
          </a:p>
          <a:p>
            <a:endParaRPr lang="en-US" sz="2000" b="1" u="sng" dirty="0"/>
          </a:p>
          <a:p>
            <a:r>
              <a:rPr lang="fr-CA" sz="2000" b="1" u="sng" dirty="0"/>
              <a:t>Forte recommandation :</a:t>
            </a:r>
            <a:r>
              <a:rPr lang="fr-CA" sz="2000" b="1" dirty="0"/>
              <a:t> Une trithérapie combinée AMLA-BALA-CSI doit être recommandée à titre de traitement d’entretien initial. </a:t>
            </a:r>
          </a:p>
          <a:p>
            <a:endParaRPr lang="en-US" sz="2000" b="1" dirty="0"/>
          </a:p>
          <a:p>
            <a:r>
              <a:rPr lang="fr-CA" sz="2000" dirty="0">
                <a:solidFill>
                  <a:srgbClr val="FF0000"/>
                </a:solidFill>
              </a:rPr>
              <a:t>Changement : La recommandation précédente consistait à entamer une bithérapie AMLA-BALA ou CSI-BALA*</a:t>
            </a:r>
          </a:p>
          <a:p>
            <a:endParaRPr lang="en-US" sz="2000" dirty="0"/>
          </a:p>
          <a:p>
            <a:r>
              <a:rPr lang="fr-CA" sz="2000" b="1" i="1" dirty="0"/>
              <a:t>Remarque clinique :</a:t>
            </a:r>
          </a:p>
          <a:p>
            <a:pPr marL="285750" indent="-285750">
              <a:buFont typeface="Arial" panose="020B0604020202020204" pitchFamily="34" charset="0"/>
              <a:buChar char="•"/>
            </a:pPr>
            <a:r>
              <a:rPr lang="fr-CA" sz="1800" dirty="0"/>
              <a:t>Pour les personnes qui correspondent à la définition d’un risque élevé d’EAMPOC, deux vastes ECR – IMPACT et ETHOS – ont démontré les avantages d’une trithérapie AMLA-BALA-CSI inhalée (administrée à l’aide d’un inhalateur unique) comparativement à une bithérapie AMLA-BALA ou CSI-BALA inhalée.  </a:t>
            </a:r>
          </a:p>
          <a:p>
            <a:endParaRPr lang="en-US" sz="2000" dirty="0"/>
          </a:p>
          <a:p>
            <a:endParaRPr lang="en-US" sz="2000" dirty="0"/>
          </a:p>
        </p:txBody>
      </p:sp>
      <p:sp>
        <p:nvSpPr>
          <p:cNvPr id="2" name="Google Shape;195;p18">
            <a:extLst>
              <a:ext uri="{FF2B5EF4-FFF2-40B4-BE49-F238E27FC236}">
                <a16:creationId xmlns:a16="http://schemas.microsoft.com/office/drawing/2014/main" id="{16210884-983A-03BF-E834-E6AB0AA97F76}"/>
              </a:ext>
            </a:extLst>
          </p:cNvPr>
          <p:cNvSpPr/>
          <p:nvPr>
            <p:custDataLst>
              <p:tags r:id="rId2"/>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aux lignes directrices 2019 sur la pharmacothérapie chez les patients atteints d’une MPOC</a:t>
            </a:r>
            <a:r>
              <a:rPr lang="fr-CA" sz="2000" b="1">
                <a:solidFill>
                  <a:schemeClr val="tx1"/>
                </a:solidFill>
                <a:effectLst/>
                <a:latin typeface="+mn-lt"/>
                <a:ea typeface="Times New Roman" panose="02020603050405020304" pitchFamily="18" charset="0"/>
              </a:rPr>
              <a:t> </a:t>
            </a:r>
            <a:r>
              <a:rPr lang="fr-CA" sz="2000" b="1">
                <a:effectLst/>
                <a:latin typeface="+mn-lt"/>
                <a:ea typeface="Times New Roman" panose="02020603050405020304" pitchFamily="18" charset="0"/>
              </a:rPr>
              <a:t>concernant la prévention d’EAMPOC</a:t>
            </a:r>
          </a:p>
        </p:txBody>
      </p:sp>
    </p:spTree>
    <p:extLst>
      <p:ext uri="{BB962C8B-B14F-4D97-AF65-F5344CB8AC3E}">
        <p14:creationId xmlns:p14="http://schemas.microsoft.com/office/powerpoint/2010/main" val="412829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18DE0935-D27C-1061-640B-ED5C8DA76E29}"/>
              </a:ext>
            </a:extLst>
          </p:cNvPr>
          <p:cNvSpPr>
            <a:spLocks noChangeArrowheads="1"/>
          </p:cNvSpPr>
          <p:nvPr>
            <p:custDataLst>
              <p:tags r:id="rId1"/>
            </p:custDataLst>
          </p:nvPr>
        </p:nvSpPr>
        <p:spPr bwMode="auto">
          <a:xfrm>
            <a:off x="1" y="1115367"/>
            <a:ext cx="5835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trithérapie combinée AMLA-BALA-CSI comparativement à une bithérapie AMLA-BALA </a:t>
            </a:r>
          </a:p>
        </p:txBody>
      </p:sp>
      <p:pic>
        <p:nvPicPr>
          <p:cNvPr id="28673" name="Picture 175" descr="Text, table&#10;&#10;Description automatically generated">
            <a:extLst>
              <a:ext uri="{FF2B5EF4-FFF2-40B4-BE49-F238E27FC236}">
                <a16:creationId xmlns:a16="http://schemas.microsoft.com/office/drawing/2014/main" id="{7834023C-317E-EB7F-2DCE-E9AE4093D44C}"/>
              </a:ext>
            </a:extLst>
          </p:cNvPr>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0" y="1574800"/>
            <a:ext cx="5937250" cy="185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E3182D4-4301-2E98-0445-09C1450E26C2}"/>
              </a:ext>
            </a:extLst>
          </p:cNvPr>
          <p:cNvSpPr>
            <a:spLocks noChangeArrowheads="1"/>
          </p:cNvSpPr>
          <p:nvPr>
            <p:custDataLst>
              <p:tags r:id="rId3"/>
            </p:custDataLst>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4" name="Rectangle 5">
            <a:extLst>
              <a:ext uri="{FF2B5EF4-FFF2-40B4-BE49-F238E27FC236}">
                <a16:creationId xmlns:a16="http://schemas.microsoft.com/office/drawing/2014/main" id="{E4AC7A50-C319-B4E8-0628-85E84106ACE7}"/>
              </a:ext>
            </a:extLst>
          </p:cNvPr>
          <p:cNvSpPr>
            <a:spLocks noChangeArrowheads="1"/>
          </p:cNvSpPr>
          <p:nvPr>
            <p:custDataLst>
              <p:tags r:id="rId4"/>
            </p:custDataLst>
          </p:nvPr>
        </p:nvSpPr>
        <p:spPr bwMode="auto">
          <a:xfrm>
            <a:off x="6023733" y="1105842"/>
            <a:ext cx="5740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ratio des taux, trithérapie combinée AMLA-BALA-CSI comparativement à une bithérapie AMLA-BALA </a:t>
            </a:r>
          </a:p>
        </p:txBody>
      </p:sp>
      <p:pic>
        <p:nvPicPr>
          <p:cNvPr id="28676" name="Picture 176" descr="Table&#10;&#10;Description automatically generated with medium confidence">
            <a:extLst>
              <a:ext uri="{FF2B5EF4-FFF2-40B4-BE49-F238E27FC236}">
                <a16:creationId xmlns:a16="http://schemas.microsoft.com/office/drawing/2014/main" id="{A211E3C3-865C-6201-21A7-9ABB60A25A61}"/>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6023732" y="1565275"/>
            <a:ext cx="5943600" cy="1276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F2C26E08-6716-4127-E8AE-897BE4F6B350}"/>
              </a:ext>
            </a:extLst>
          </p:cNvPr>
          <p:cNvSpPr>
            <a:spLocks noChangeArrowheads="1"/>
          </p:cNvSpPr>
          <p:nvPr>
            <p:custDataLst>
              <p:tags r:id="rId6"/>
            </p:custDataLst>
          </p:nvPr>
        </p:nvSpPr>
        <p:spPr bwMode="auto">
          <a:xfrm>
            <a:off x="5835192" y="284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6" name="Rectangle 8">
            <a:extLst>
              <a:ext uri="{FF2B5EF4-FFF2-40B4-BE49-F238E27FC236}">
                <a16:creationId xmlns:a16="http://schemas.microsoft.com/office/drawing/2014/main" id="{521EFBA3-2F2B-A609-6655-B7AF810D563D}"/>
              </a:ext>
            </a:extLst>
          </p:cNvPr>
          <p:cNvSpPr>
            <a:spLocks noChangeArrowheads="1"/>
          </p:cNvSpPr>
          <p:nvPr>
            <p:custDataLst>
              <p:tags r:id="rId7"/>
            </p:custDataLst>
          </p:nvPr>
        </p:nvSpPr>
        <p:spPr bwMode="auto">
          <a:xfrm>
            <a:off x="0" y="4014142"/>
            <a:ext cx="56655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139 : Exacerbations graves, risque relatif, trithérapie combinée AMLA-BALA-CSI comparativement à une bithérapie AMLA-BALA </a:t>
            </a:r>
          </a:p>
        </p:txBody>
      </p:sp>
      <p:pic>
        <p:nvPicPr>
          <p:cNvPr id="28679" name="Picture 177" descr="Table&#10;&#10;Description automatically generated with low confidence">
            <a:extLst>
              <a:ext uri="{FF2B5EF4-FFF2-40B4-BE49-F238E27FC236}">
                <a16:creationId xmlns:a16="http://schemas.microsoft.com/office/drawing/2014/main" id="{A8025EDE-6F4D-3F28-E2D6-36D36941A8B5}"/>
              </a:ext>
            </a:extLst>
          </p:cNvPr>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0" y="4473575"/>
            <a:ext cx="59436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7C62013D-590B-25CC-053D-A3EF9670E8AB}"/>
              </a:ext>
            </a:extLst>
          </p:cNvPr>
          <p:cNvSpPr>
            <a:spLocks noChangeArrowheads="1"/>
          </p:cNvSpPr>
          <p:nvPr>
            <p:custDataLst>
              <p:tags r:id="rId9"/>
            </p:custDataLst>
          </p:nvPr>
        </p:nvSpPr>
        <p:spPr bwMode="auto">
          <a:xfrm>
            <a:off x="0" y="5464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8" name="Rectangle 11">
            <a:extLst>
              <a:ext uri="{FF2B5EF4-FFF2-40B4-BE49-F238E27FC236}">
                <a16:creationId xmlns:a16="http://schemas.microsoft.com/office/drawing/2014/main" id="{E0497825-2BF8-1EE5-423C-FD3BC7FFDE75}"/>
              </a:ext>
            </a:extLst>
          </p:cNvPr>
          <p:cNvSpPr>
            <a:spLocks noChangeArrowheads="1"/>
          </p:cNvSpPr>
          <p:nvPr>
            <p:custDataLst>
              <p:tags r:id="rId10"/>
            </p:custDataLst>
          </p:nvPr>
        </p:nvSpPr>
        <p:spPr bwMode="auto">
          <a:xfrm>
            <a:off x="5993812" y="3997067"/>
            <a:ext cx="5591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Taux d’exacerbations graves, ratio des taux, trithérapie combinée AMLA-BALA-CSI comparativement à une bithérapie AMLA-BALA </a:t>
            </a:r>
          </a:p>
        </p:txBody>
      </p:sp>
      <p:pic>
        <p:nvPicPr>
          <p:cNvPr id="28682" name="Picture 178" descr="A picture containing table&#10;&#10;Description automatically generated">
            <a:extLst>
              <a:ext uri="{FF2B5EF4-FFF2-40B4-BE49-F238E27FC236}">
                <a16:creationId xmlns:a16="http://schemas.microsoft.com/office/drawing/2014/main" id="{F3073E8A-9385-A1F5-FC1E-311B44CC0451}"/>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5993812" y="4456500"/>
            <a:ext cx="5943600" cy="1193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A345421A-3BC9-F945-31EF-32DEE5143785}"/>
              </a:ext>
            </a:extLst>
          </p:cNvPr>
          <p:cNvSpPr>
            <a:spLocks noChangeArrowheads="1"/>
          </p:cNvSpPr>
          <p:nvPr>
            <p:custDataLst>
              <p:tags r:id="rId12"/>
            </p:custDataLst>
          </p:nvPr>
        </p:nvSpPr>
        <p:spPr bwMode="auto">
          <a:xfrm>
            <a:off x="5937250" y="5650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88135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2">
            <a:extLst>
              <a:ext uri="{FF2B5EF4-FFF2-40B4-BE49-F238E27FC236}">
                <a16:creationId xmlns:a16="http://schemas.microsoft.com/office/drawing/2014/main" id="{E81E5B0C-0F08-A817-C30E-1D3450F2FB0F}"/>
              </a:ext>
            </a:extLst>
          </p:cNvPr>
          <p:cNvSpPr>
            <a:spLocks noChangeArrowheads="1"/>
          </p:cNvSpPr>
          <p:nvPr>
            <p:custDataLst>
              <p:tags r:id="rId1"/>
            </p:custDataLst>
          </p:nvPr>
        </p:nvSpPr>
        <p:spPr bwMode="auto">
          <a:xfrm>
            <a:off x="45268" y="1194972"/>
            <a:ext cx="5827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Exacerbations modérées à graves, risque relatif, trithérapie combinée AMLA-BALA-CSI comparativement à une thérapie combinée CSI-BALA</a:t>
            </a:r>
          </a:p>
        </p:txBody>
      </p:sp>
      <p:pic>
        <p:nvPicPr>
          <p:cNvPr id="30721" name="Picture 277" descr="Table&#10;&#10;Description automatically generated">
            <a:extLst>
              <a:ext uri="{FF2B5EF4-FFF2-40B4-BE49-F238E27FC236}">
                <a16:creationId xmlns:a16="http://schemas.microsoft.com/office/drawing/2014/main" id="{4C4DCF40-41DB-0861-9B9B-2715D42B8295}"/>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45268" y="1654405"/>
            <a:ext cx="5937250" cy="2654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63EEA74-BAE4-B7A5-9519-0039436F8135}"/>
              </a:ext>
            </a:extLst>
          </p:cNvPr>
          <p:cNvSpPr>
            <a:spLocks noChangeArrowheads="1"/>
          </p:cNvSpPr>
          <p:nvPr>
            <p:custDataLst>
              <p:tags r:id="rId3"/>
            </p:custDataLst>
          </p:nvPr>
        </p:nvSpPr>
        <p:spPr bwMode="auto">
          <a:xfrm>
            <a:off x="226243" y="43087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5" name="Rectangle 6">
            <a:extLst>
              <a:ext uri="{FF2B5EF4-FFF2-40B4-BE49-F238E27FC236}">
                <a16:creationId xmlns:a16="http://schemas.microsoft.com/office/drawing/2014/main" id="{1D11FBCF-8E0C-EB2C-3FE6-A9FCFFC6742E}"/>
              </a:ext>
            </a:extLst>
          </p:cNvPr>
          <p:cNvSpPr>
            <a:spLocks noChangeArrowheads="1"/>
          </p:cNvSpPr>
          <p:nvPr>
            <p:custDataLst>
              <p:tags r:id="rId4"/>
            </p:custDataLst>
          </p:nvPr>
        </p:nvSpPr>
        <p:spPr bwMode="auto">
          <a:xfrm>
            <a:off x="6265976" y="2940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6" name="Rectangle 8">
            <a:extLst>
              <a:ext uri="{FF2B5EF4-FFF2-40B4-BE49-F238E27FC236}">
                <a16:creationId xmlns:a16="http://schemas.microsoft.com/office/drawing/2014/main" id="{BB7BE12C-E4B9-80CB-37CB-42BF4ADD9D6B}"/>
              </a:ext>
            </a:extLst>
          </p:cNvPr>
          <p:cNvSpPr>
            <a:spLocks noChangeArrowheads="1"/>
          </p:cNvSpPr>
          <p:nvPr>
            <p:custDataLst>
              <p:tags r:id="rId5"/>
            </p:custDataLst>
          </p:nvPr>
        </p:nvSpPr>
        <p:spPr bwMode="auto">
          <a:xfrm>
            <a:off x="2095500" y="4278868"/>
            <a:ext cx="581358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Taux d’exacerbations graves, ratio des taux, trithérapie combinée AMLA-BALA-CSI comparativement à une thérapie combinée CSI-BALA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0727" name="Picture 207" descr="A picture containing text&#10;&#10;Description automatically generated">
            <a:extLst>
              <a:ext uri="{FF2B5EF4-FFF2-40B4-BE49-F238E27FC236}">
                <a16:creationId xmlns:a16="http://schemas.microsoft.com/office/drawing/2014/main" id="{690CA826-7A75-BA41-76F0-4C90DB4988CF}"/>
              </a:ext>
            </a:extLst>
          </p:cNvPr>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2095500" y="4678834"/>
            <a:ext cx="5943600" cy="96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E195BEE7-FE14-7832-943B-4671CE3EE62E}"/>
              </a:ext>
            </a:extLst>
          </p:cNvPr>
          <p:cNvSpPr>
            <a:spLocks noChangeArrowheads="1"/>
          </p:cNvSpPr>
          <p:nvPr>
            <p:custDataLst>
              <p:tags r:id="rId7"/>
            </p:custDataLst>
          </p:nvPr>
        </p:nvSpPr>
        <p:spPr bwMode="auto">
          <a:xfrm>
            <a:off x="2095500" y="584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Tree>
    <p:extLst>
      <p:ext uri="{BB962C8B-B14F-4D97-AF65-F5344CB8AC3E}">
        <p14:creationId xmlns:p14="http://schemas.microsoft.com/office/powerpoint/2010/main" val="3763139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1366897"/>
            <a:ext cx="11746522" cy="4216539"/>
          </a:xfrm>
          <a:prstGeom prst="rect">
            <a:avLst/>
          </a:prstGeom>
          <a:solidFill>
            <a:schemeClr val="bg1"/>
          </a:solidFill>
        </p:spPr>
        <p:txBody>
          <a:bodyPr wrap="square">
            <a:spAutoFit/>
          </a:bodyPr>
          <a:lstStyle/>
          <a:p>
            <a:r>
              <a:rPr lang="fr-CA" sz="2000"/>
              <a:t>Chez les </a:t>
            </a:r>
            <a:r>
              <a:rPr lang="fr-CA" sz="2000" b="1"/>
              <a:t>personnes ayant une MPOC stable présentant </a:t>
            </a:r>
            <a:r>
              <a:rPr lang="fr-CA" sz="2000"/>
              <a:t>un fardeau de symptômes </a:t>
            </a:r>
            <a:r>
              <a:rPr lang="fr-CA" sz="2000" b="1"/>
              <a:t>modéré à élevé</a:t>
            </a:r>
            <a:r>
              <a:rPr lang="fr-CA" sz="2000"/>
              <a:t>, une altération de l’état de santé (CAT ≥ 10, mMRC ≥ 2), </a:t>
            </a:r>
            <a:r>
              <a:rPr lang="fr-CA" sz="2000" b="1"/>
              <a:t>une fonction pulmonaire déficiente</a:t>
            </a:r>
            <a:r>
              <a:rPr lang="fr-CA" sz="2000"/>
              <a:t> (VEMS &lt; 80 % prédit),</a:t>
            </a:r>
            <a:r>
              <a:rPr lang="fr-CA" sz="2000" b="1">
                <a:solidFill>
                  <a:srgbClr val="00B050"/>
                </a:solidFill>
              </a:rPr>
              <a:t> </a:t>
            </a:r>
            <a:r>
              <a:rPr lang="fr-CA" sz="2000"/>
              <a:t>à</a:t>
            </a:r>
            <a:r>
              <a:rPr lang="fr-CA" sz="2000">
                <a:solidFill>
                  <a:schemeClr val="tx1"/>
                </a:solidFill>
              </a:rPr>
              <a:t> </a:t>
            </a:r>
            <a:r>
              <a:rPr lang="fr-CA" sz="2000" b="1">
                <a:solidFill>
                  <a:srgbClr val="00B050"/>
                </a:solidFill>
              </a:rPr>
              <a:t>RISQUE ÉLEVÉ </a:t>
            </a:r>
            <a:r>
              <a:rPr lang="fr-CA" sz="2000">
                <a:solidFill>
                  <a:schemeClr val="tx1"/>
                </a:solidFill>
              </a:rPr>
              <a:t>d’EAMPOC </a:t>
            </a:r>
            <a:r>
              <a:rPr lang="fr-CA" sz="2000" b="1">
                <a:solidFill>
                  <a:schemeClr val="tx1"/>
                </a:solidFill>
              </a:rPr>
              <a:t>:</a:t>
            </a:r>
          </a:p>
          <a:p>
            <a:endParaRPr lang="en-US" sz="2000" b="1" dirty="0"/>
          </a:p>
          <a:p>
            <a:r>
              <a:rPr lang="fr-CA" sz="2000" b="1"/>
              <a:t>Nous ne suggérons pas de passer d’une trithérapie combinée AMLA-BALA-CSI à une bithérapie combinée.</a:t>
            </a:r>
          </a:p>
          <a:p>
            <a:endParaRPr lang="en-US" sz="2000" dirty="0">
              <a:solidFill>
                <a:srgbClr val="FF0000"/>
              </a:solidFill>
            </a:endParaRPr>
          </a:p>
          <a:p>
            <a:r>
              <a:rPr lang="fr-CA" sz="2000">
                <a:solidFill>
                  <a:srgbClr val="FF0000"/>
                </a:solidFill>
              </a:rPr>
              <a:t>Aucun changement par rapport à 2019</a:t>
            </a:r>
          </a:p>
          <a:p>
            <a:endParaRPr lang="en-US" sz="1800" dirty="0"/>
          </a:p>
          <a:p>
            <a:r>
              <a:rPr lang="fr-CA" sz="2000" b="1" i="1"/>
              <a:t>Remarque clinique :</a:t>
            </a:r>
          </a:p>
          <a:p>
            <a:pPr marL="285750" indent="-285750">
              <a:buFont typeface="Arial" panose="020B0604020202020204" pitchFamily="34" charset="0"/>
              <a:buChar char="•"/>
            </a:pPr>
            <a:r>
              <a:rPr lang="fr-CA" sz="1800"/>
              <a:t>Le retrait des CSI, en plus de la possibilité d’aggraver l’état de santé et de réduire la fonction pulmonaire, peut être associé à un risque accru d’épisodes modérés à graves d’EAMPOC; cet aspect pourrait être plus important chez les personnes ayant un taux d’éosinophiles dans le sang ≥300 cellules/µL. </a:t>
            </a:r>
          </a:p>
          <a:p>
            <a:endParaRPr lang="en-US" sz="1800" dirty="0"/>
          </a:p>
          <a:p>
            <a:endParaRPr lang="en-US" sz="1800" dirty="0"/>
          </a:p>
        </p:txBody>
      </p:sp>
      <p:sp>
        <p:nvSpPr>
          <p:cNvPr id="4" name="Google Shape;195;p18">
            <a:extLst>
              <a:ext uri="{FF2B5EF4-FFF2-40B4-BE49-F238E27FC236}">
                <a16:creationId xmlns:a16="http://schemas.microsoft.com/office/drawing/2014/main" id="{DCF43EA1-B0B4-85A9-A957-F45834219FF7}"/>
              </a:ext>
            </a:extLst>
          </p:cNvPr>
          <p:cNvSpPr/>
          <p:nvPr>
            <p:custDataLst>
              <p:tags r:id="rId2"/>
            </p:custDataLst>
          </p:nvPr>
        </p:nvSpPr>
        <p:spPr>
          <a:xfrm>
            <a:off x="773430" y="298684"/>
            <a:ext cx="8963957" cy="666750"/>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aux lignes directrices 2019 sur la pharmacothérapie chez les patients ayant une MPOC en ce qui concerne la prévention d’EAMPOC</a:t>
            </a:r>
          </a:p>
        </p:txBody>
      </p:sp>
    </p:spTree>
    <p:extLst>
      <p:ext uri="{BB962C8B-B14F-4D97-AF65-F5344CB8AC3E}">
        <p14:creationId xmlns:p14="http://schemas.microsoft.com/office/powerpoint/2010/main" val="49545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998485"/>
            <a:ext cx="11746522" cy="4985980"/>
          </a:xfrm>
          <a:prstGeom prst="rect">
            <a:avLst/>
          </a:prstGeom>
          <a:solidFill>
            <a:schemeClr val="bg1"/>
          </a:solidFill>
        </p:spPr>
        <p:txBody>
          <a:bodyPr wrap="square">
            <a:spAutoFit/>
          </a:bodyPr>
          <a:lstStyle/>
          <a:p>
            <a:endParaRPr lang="en-US" sz="1800" dirty="0"/>
          </a:p>
          <a:p>
            <a:r>
              <a:rPr lang="fr-CA" sz="2000"/>
              <a:t>Chez les </a:t>
            </a:r>
            <a:r>
              <a:rPr lang="fr-CA" sz="2000" b="1"/>
              <a:t>personnes ayant une MPOC stable présentant </a:t>
            </a:r>
            <a:r>
              <a:rPr lang="fr-CA" sz="2000"/>
              <a:t>un fardeau de symptômes </a:t>
            </a:r>
            <a:r>
              <a:rPr lang="fr-CA" sz="2000" b="1"/>
              <a:t>modéré à élevée, </a:t>
            </a:r>
            <a:r>
              <a:rPr lang="fr-CA" sz="2000"/>
              <a:t>atteinte de l’état de santé (CAT ≥10, mMRC ≥2), </a:t>
            </a:r>
            <a:r>
              <a:rPr lang="fr-CA" sz="2000" b="1"/>
              <a:t>une fonction pulmonaire déficiente</a:t>
            </a:r>
            <a:r>
              <a:rPr lang="fr-CA" sz="2000"/>
              <a:t> (VEMS &lt; 80 % prédit), à</a:t>
            </a:r>
            <a:r>
              <a:rPr lang="fr-CA" sz="2000">
                <a:solidFill>
                  <a:schemeClr val="tx1"/>
                </a:solidFill>
              </a:rPr>
              <a:t> </a:t>
            </a:r>
            <a:r>
              <a:rPr lang="fr-CA" sz="2000" b="1">
                <a:solidFill>
                  <a:srgbClr val="00B0F0"/>
                </a:solidFill>
              </a:rPr>
              <a:t>RISQUE ÉLEVÉ </a:t>
            </a:r>
            <a:r>
              <a:rPr lang="fr-CA" sz="2000">
                <a:solidFill>
                  <a:schemeClr val="tx1"/>
                </a:solidFill>
              </a:rPr>
              <a:t>d’EAMPOC, </a:t>
            </a:r>
            <a:r>
              <a:rPr lang="fr-CA" sz="2000" b="1"/>
              <a:t>qui continuent d’avoir des exacerbations </a:t>
            </a:r>
            <a:r>
              <a:rPr lang="fr-CA" sz="2000"/>
              <a:t>malgré une trithérapie combinée AMLA-BALA-CSI :</a:t>
            </a:r>
          </a:p>
          <a:p>
            <a:endParaRPr lang="en-US" sz="2000" b="1" u="sng" dirty="0"/>
          </a:p>
          <a:p>
            <a:r>
              <a:rPr lang="fr-CA" sz="2000" b="1" u="sng"/>
              <a:t>Nous recommandons</a:t>
            </a:r>
            <a:r>
              <a:rPr lang="fr-CA" sz="2000" b="1"/>
              <a:t> l’ajout d’un traitement d’entretien par macrolides chez les patients appropriés </a:t>
            </a:r>
            <a:r>
              <a:rPr lang="fr-CA" sz="2000"/>
              <a:t>qui présentent un intervalle QT normal à l’ECG, n’ont aucune interaction médicamenteuse significative avec des médicaments concomitants et aucune évidence d’infection indolente ou active par mycobactéries atypiques.</a:t>
            </a:r>
          </a:p>
          <a:p>
            <a:endParaRPr lang="en-US" sz="800" dirty="0">
              <a:solidFill>
                <a:srgbClr val="FF0000"/>
              </a:solidFill>
            </a:endParaRPr>
          </a:p>
          <a:p>
            <a:r>
              <a:rPr lang="fr-CA" sz="2000">
                <a:solidFill>
                  <a:srgbClr val="FF0000"/>
                </a:solidFill>
              </a:rPr>
              <a:t>Aucun changement par rapport à 2019</a:t>
            </a:r>
          </a:p>
          <a:p>
            <a:endParaRPr lang="en-US" sz="1800" dirty="0"/>
          </a:p>
          <a:p>
            <a:r>
              <a:rPr lang="fr-CA" sz="2000" b="1" i="1" u="none" strike="noStrike" cap="none">
                <a:solidFill>
                  <a:schemeClr val="tx1"/>
                </a:solidFill>
                <a:effectLst/>
                <a:latin typeface="+mn-lt"/>
                <a:ea typeface="+mn-ea"/>
                <a:cs typeface="+mn-cs"/>
                <a:sym typeface="Arial"/>
              </a:rPr>
              <a:t>Remarque clinique :</a:t>
            </a:r>
          </a:p>
          <a:p>
            <a:pPr marL="285750" indent="-285750">
              <a:buFont typeface="Arial" panose="020B0604020202020204" pitchFamily="34" charset="0"/>
              <a:buChar char="•"/>
            </a:pPr>
            <a:r>
              <a:rPr lang="fr-CA" sz="1800" b="0" i="0" u="none" strike="noStrike" cap="none">
                <a:solidFill>
                  <a:schemeClr val="tx1"/>
                </a:solidFill>
                <a:effectLst/>
                <a:latin typeface="+mn-lt"/>
                <a:ea typeface="+mn-ea"/>
                <a:cs typeface="+mn-cs"/>
                <a:sym typeface="Arial"/>
              </a:rPr>
              <a:t>Évaluer les avantages par rapport aux risques de </a:t>
            </a:r>
            <a:r>
              <a:rPr lang="fr-CA" sz="1800" b="0" i="0" u="none" strike="noStrike" cap="none">
                <a:solidFill>
                  <a:schemeClr val="bg2"/>
                </a:solidFill>
                <a:effectLst/>
                <a:latin typeface="+mn-lt"/>
                <a:ea typeface="+mn-ea"/>
                <a:cs typeface="+mn-cs"/>
                <a:sym typeface="Arial"/>
              </a:rPr>
              <a:t>résistance microbienne, de perte auditive et d’arythmie  cardiaque en lien avec l’allongement de l’intervalle QT ou d’interactions </a:t>
            </a:r>
            <a:r>
              <a:rPr lang="fr-CA" sz="1800" b="0" i="0" u="none" strike="noStrike" cap="none">
                <a:solidFill>
                  <a:schemeClr val="tx1"/>
                </a:solidFill>
                <a:effectLst/>
                <a:latin typeface="+mn-lt"/>
                <a:ea typeface="+mn-ea"/>
                <a:cs typeface="+mn-cs"/>
                <a:sym typeface="Arial"/>
              </a:rPr>
              <a:t>médicamenteuses.</a:t>
            </a:r>
          </a:p>
          <a:p>
            <a:endParaRPr lang="en-US" sz="1800" dirty="0"/>
          </a:p>
        </p:txBody>
      </p:sp>
      <p:sp>
        <p:nvSpPr>
          <p:cNvPr id="4" name="Google Shape;195;p18">
            <a:extLst>
              <a:ext uri="{FF2B5EF4-FFF2-40B4-BE49-F238E27FC236}">
                <a16:creationId xmlns:a16="http://schemas.microsoft.com/office/drawing/2014/main" id="{77716A5D-0885-D239-5B6E-3082CD19CF11}"/>
              </a:ext>
            </a:extLst>
          </p:cNvPr>
          <p:cNvSpPr/>
          <p:nvPr>
            <p:custDataLst>
              <p:tags r:id="rId2"/>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aux lignes directrices 2019 sur la pharmacothérapie chez les patients atteints d’une MPOC</a:t>
            </a:r>
            <a:r>
              <a:rPr lang="fr-CA" sz="2000" b="1">
                <a:solidFill>
                  <a:schemeClr val="tx1"/>
                </a:solidFill>
                <a:effectLst/>
                <a:latin typeface="+mn-lt"/>
                <a:ea typeface="Times New Roman" panose="02020603050405020304" pitchFamily="18" charset="0"/>
              </a:rPr>
              <a:t> </a:t>
            </a:r>
            <a:r>
              <a:rPr lang="fr-CA" sz="2000" b="1">
                <a:effectLst/>
                <a:latin typeface="+mn-lt"/>
                <a:ea typeface="Times New Roman" panose="02020603050405020304" pitchFamily="18" charset="0"/>
              </a:rPr>
              <a:t>concernant la prévention d’EAMPOC</a:t>
            </a:r>
          </a:p>
        </p:txBody>
      </p:sp>
    </p:spTree>
    <p:extLst>
      <p:ext uri="{BB962C8B-B14F-4D97-AF65-F5344CB8AC3E}">
        <p14:creationId xmlns:p14="http://schemas.microsoft.com/office/powerpoint/2010/main" val="111430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1228397"/>
            <a:ext cx="11746522" cy="5016758"/>
          </a:xfrm>
          <a:prstGeom prst="rect">
            <a:avLst/>
          </a:prstGeom>
          <a:solidFill>
            <a:schemeClr val="bg1"/>
          </a:solidFill>
        </p:spPr>
        <p:txBody>
          <a:bodyPr wrap="square">
            <a:spAutoFit/>
          </a:bodyPr>
          <a:lstStyle/>
          <a:p>
            <a:r>
              <a:rPr lang="fr-CA" sz="2000" dirty="0"/>
              <a:t>Chez les </a:t>
            </a:r>
            <a:r>
              <a:rPr lang="fr-CA" sz="2000" b="1" dirty="0"/>
              <a:t>personnes ayant une MPOC stable, présentant un phénotype de bronchite chronique </a:t>
            </a:r>
            <a:r>
              <a:rPr lang="fr-CA" sz="2000" b="1" dirty="0">
                <a:solidFill>
                  <a:srgbClr val="FFC000"/>
                </a:solidFill>
              </a:rPr>
              <a:t>asthmatique</a:t>
            </a:r>
            <a:r>
              <a:rPr lang="fr-CA" sz="2000" b="1" dirty="0"/>
              <a:t> avec </a:t>
            </a:r>
            <a:r>
              <a:rPr lang="fr-CA" sz="2000" dirty="0"/>
              <a:t>fardeau de symptômes </a:t>
            </a:r>
            <a:r>
              <a:rPr lang="fr-CA" sz="2000" b="1" dirty="0"/>
              <a:t>modéré à élevé, </a:t>
            </a:r>
            <a:r>
              <a:rPr lang="fr-CA" sz="2000" dirty="0"/>
              <a:t>atteinte de l’état de santé (</a:t>
            </a:r>
            <a:r>
              <a:rPr lang="fr-CA" sz="2000" dirty="0" err="1"/>
              <a:t>mMRC</a:t>
            </a:r>
            <a:r>
              <a:rPr lang="fr-CA" sz="2000" dirty="0"/>
              <a:t> ≥2, CAT ≥10), </a:t>
            </a:r>
            <a:r>
              <a:rPr lang="fr-CA" sz="2000" b="1" dirty="0"/>
              <a:t>une fonction pulmonaire déficiente </a:t>
            </a:r>
            <a:r>
              <a:rPr lang="fr-CA" sz="2000" dirty="0"/>
              <a:t>VEMS &lt; 80 % prédit),</a:t>
            </a:r>
            <a:r>
              <a:rPr lang="fr-CA" sz="2000" b="1" dirty="0">
                <a:solidFill>
                  <a:srgbClr val="00B050"/>
                </a:solidFill>
              </a:rPr>
              <a:t> </a:t>
            </a:r>
            <a:r>
              <a:rPr lang="fr-CA" sz="2000" b="1" dirty="0">
                <a:solidFill>
                  <a:schemeClr val="bg2"/>
                </a:solidFill>
              </a:rPr>
              <a:t>à </a:t>
            </a:r>
            <a:r>
              <a:rPr lang="fr-CA" sz="2000" b="1" dirty="0">
                <a:solidFill>
                  <a:srgbClr val="00B0F0"/>
                </a:solidFill>
              </a:rPr>
              <a:t>RISQUE ÉLEVÉ </a:t>
            </a:r>
            <a:r>
              <a:rPr lang="fr-CA" sz="2000" b="1" dirty="0">
                <a:solidFill>
                  <a:schemeClr val="bg2"/>
                </a:solidFill>
              </a:rPr>
              <a:t>d’exacerbations </a:t>
            </a:r>
            <a:r>
              <a:rPr lang="fr-CA" sz="2000" dirty="0"/>
              <a:t>qui continuent d’avoir des exacerbations malgré une trithérapie combinée AMLA-BALA-CSI, </a:t>
            </a:r>
            <a:r>
              <a:rPr lang="fr-CA" sz="2000" b="1" u="sng" dirty="0"/>
              <a:t>nous suggérons</a:t>
            </a:r>
            <a:r>
              <a:rPr lang="fr-CA" sz="2000" b="1" dirty="0"/>
              <a:t> l’ajout de </a:t>
            </a:r>
            <a:r>
              <a:rPr lang="fr-CA" sz="2000" b="1" dirty="0" err="1"/>
              <a:t>roflumilast</a:t>
            </a:r>
            <a:r>
              <a:rPr lang="fr-CA" sz="2000" b="1" dirty="0"/>
              <a:t> </a:t>
            </a:r>
            <a:r>
              <a:rPr lang="fr-CA" sz="2000" b="1" dirty="0">
                <a:solidFill>
                  <a:srgbClr val="FFC000"/>
                </a:solidFill>
              </a:rPr>
              <a:t>&gt;&gt;</a:t>
            </a:r>
            <a:r>
              <a:rPr lang="fr-CA" sz="2000" b="1" dirty="0"/>
              <a:t> N-acétylcystéine</a:t>
            </a:r>
            <a:r>
              <a:rPr lang="fr-CA" sz="2000" dirty="0"/>
              <a:t>.</a:t>
            </a:r>
          </a:p>
          <a:p>
            <a:r>
              <a:rPr lang="fr-CA" sz="2000" dirty="0">
                <a:solidFill>
                  <a:srgbClr val="FF0000"/>
                </a:solidFill>
              </a:rPr>
              <a:t>Changement par rapport à 2019</a:t>
            </a:r>
          </a:p>
          <a:p>
            <a:endParaRPr lang="en-US" sz="2000" dirty="0"/>
          </a:p>
          <a:p>
            <a:r>
              <a:rPr lang="fr-CA" sz="2000" b="1" u="sng" dirty="0"/>
              <a:t>Nous continuons de déconseiller</a:t>
            </a:r>
            <a:r>
              <a:rPr lang="fr-CA" sz="2000" b="1" dirty="0"/>
              <a:t> le recours à la théophylline ou à des corticostéroïdes systémiques oraux comme la prednisone pour le traitement d’entretien de personnes ayant une MPOC</a:t>
            </a:r>
            <a:r>
              <a:rPr lang="fr-CA" sz="2000" dirty="0"/>
              <a:t>. </a:t>
            </a:r>
          </a:p>
          <a:p>
            <a:r>
              <a:rPr lang="fr-CA" sz="2000" dirty="0">
                <a:solidFill>
                  <a:srgbClr val="FF0000"/>
                </a:solidFill>
              </a:rPr>
              <a:t>Aucun changement par rapport à 2019</a:t>
            </a:r>
          </a:p>
          <a:p>
            <a:endParaRPr lang="en-US" sz="2000" dirty="0"/>
          </a:p>
          <a:p>
            <a:r>
              <a:rPr lang="fr-CA" sz="2000" b="1" dirty="0"/>
              <a:t>Les </a:t>
            </a:r>
            <a:r>
              <a:rPr lang="fr-CA" sz="2000" b="1" u="sng" dirty="0"/>
              <a:t>CSI administrés par monothérapie n'ont pas d’utilité</a:t>
            </a:r>
            <a:r>
              <a:rPr lang="fr-CA" sz="2000" b="1" dirty="0"/>
              <a:t>, et les CSI devraient uniquement être utilisés en association avec des bronchodilatateurs inhalés à longue durée d'action. </a:t>
            </a:r>
          </a:p>
          <a:p>
            <a:r>
              <a:rPr lang="fr-CA" sz="2000" dirty="0">
                <a:solidFill>
                  <a:srgbClr val="FF0000"/>
                </a:solidFill>
              </a:rPr>
              <a:t>Aucun changement par rapport à 2019</a:t>
            </a:r>
          </a:p>
          <a:p>
            <a:endParaRPr lang="en-US" sz="2000" b="1" dirty="0"/>
          </a:p>
        </p:txBody>
      </p:sp>
      <p:sp>
        <p:nvSpPr>
          <p:cNvPr id="5" name="Google Shape;195;p18">
            <a:extLst>
              <a:ext uri="{FF2B5EF4-FFF2-40B4-BE49-F238E27FC236}">
                <a16:creationId xmlns:a16="http://schemas.microsoft.com/office/drawing/2014/main" id="{B80D781F-F0CF-F5F1-93B9-185EDDFD314F}"/>
              </a:ext>
            </a:extLst>
          </p:cNvPr>
          <p:cNvSpPr/>
          <p:nvPr>
            <p:custDataLst>
              <p:tags r:id="rId2"/>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pPr algn="ctr"/>
            <a:r>
              <a:rPr lang="fr-CA" sz="2000" b="1">
                <a:effectLst/>
                <a:latin typeface="+mn-lt"/>
                <a:ea typeface="Times New Roman" panose="02020603050405020304" pitchFamily="18" charset="0"/>
              </a:rPr>
              <a:t>Recommandations de 2023 et changements par rapport aux lignes directrices 2019 sur la pharmacothérapie chez les patients atteints d’une MPOC</a:t>
            </a:r>
            <a:r>
              <a:rPr lang="fr-CA" sz="2000" b="1">
                <a:solidFill>
                  <a:schemeClr val="tx1"/>
                </a:solidFill>
                <a:effectLst/>
                <a:latin typeface="+mn-lt"/>
                <a:ea typeface="Times New Roman" panose="02020603050405020304" pitchFamily="18" charset="0"/>
              </a:rPr>
              <a:t> </a:t>
            </a:r>
            <a:r>
              <a:rPr lang="fr-CA" sz="2000" b="1">
                <a:effectLst/>
                <a:latin typeface="+mn-lt"/>
                <a:ea typeface="Times New Roman" panose="02020603050405020304" pitchFamily="18" charset="0"/>
              </a:rPr>
              <a:t>concernant la prévention d’EAMPOC</a:t>
            </a:r>
          </a:p>
        </p:txBody>
      </p:sp>
    </p:spTree>
    <p:extLst>
      <p:ext uri="{BB962C8B-B14F-4D97-AF65-F5344CB8AC3E}">
        <p14:creationId xmlns:p14="http://schemas.microsoft.com/office/powerpoint/2010/main" val="317999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Google Shape;195;p18">
            <a:extLst>
              <a:ext uri="{FF2B5EF4-FFF2-40B4-BE49-F238E27FC236}">
                <a16:creationId xmlns:a16="http://schemas.microsoft.com/office/drawing/2014/main" id="{F5A86FDE-B901-5338-5096-E8BDEDEC3A90}"/>
              </a:ext>
            </a:extLst>
          </p:cNvPr>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800" b="1">
                <a:effectLst/>
                <a:latin typeface="+mn-lt"/>
                <a:ea typeface="Times New Roman" panose="02020603050405020304" pitchFamily="18" charset="0"/>
              </a:rPr>
              <a:t>Sommaire 2019 à 2023 (PICO 2)</a:t>
            </a:r>
          </a:p>
        </p:txBody>
      </p:sp>
      <p:graphicFrame>
        <p:nvGraphicFramePr>
          <p:cNvPr id="2" name="Table 1">
            <a:extLst>
              <a:ext uri="{FF2B5EF4-FFF2-40B4-BE49-F238E27FC236}">
                <a16:creationId xmlns:a16="http://schemas.microsoft.com/office/drawing/2014/main" id="{4B5101A9-0CF8-67DA-96D7-2C18AE248A6A}"/>
              </a:ext>
            </a:extLst>
          </p:cNvPr>
          <p:cNvGraphicFramePr>
            <a:graphicFrameLocks noGrp="1"/>
          </p:cNvGraphicFramePr>
          <p:nvPr>
            <p:custDataLst>
              <p:tags r:id="rId2"/>
            </p:custDataLst>
            <p:extLst>
              <p:ext uri="{D42A27DB-BD31-4B8C-83A1-F6EECF244321}">
                <p14:modId xmlns:p14="http://schemas.microsoft.com/office/powerpoint/2010/main" val="3361764708"/>
              </p:ext>
            </p:extLst>
          </p:nvPr>
        </p:nvGraphicFramePr>
        <p:xfrm>
          <a:off x="564776" y="1013548"/>
          <a:ext cx="11443449" cy="6166196"/>
        </p:xfrm>
        <a:graphic>
          <a:graphicData uri="http://schemas.openxmlformats.org/drawingml/2006/table">
            <a:tbl>
              <a:tblPr firstRow="1" firstCol="1" bandRow="1"/>
              <a:tblGrid>
                <a:gridCol w="4306581">
                  <a:extLst>
                    <a:ext uri="{9D8B030D-6E8A-4147-A177-3AD203B41FA5}">
                      <a16:colId xmlns:a16="http://schemas.microsoft.com/office/drawing/2014/main" val="3127964583"/>
                    </a:ext>
                  </a:extLst>
                </a:gridCol>
                <a:gridCol w="4644680">
                  <a:extLst>
                    <a:ext uri="{9D8B030D-6E8A-4147-A177-3AD203B41FA5}">
                      <a16:colId xmlns:a16="http://schemas.microsoft.com/office/drawing/2014/main" val="2907511909"/>
                    </a:ext>
                  </a:extLst>
                </a:gridCol>
                <a:gridCol w="2492188">
                  <a:extLst>
                    <a:ext uri="{9D8B030D-6E8A-4147-A177-3AD203B41FA5}">
                      <a16:colId xmlns:a16="http://schemas.microsoft.com/office/drawing/2014/main" val="4030918447"/>
                    </a:ext>
                  </a:extLst>
                </a:gridCol>
              </a:tblGrid>
              <a:tr h="144886">
                <a:tc gridSpan="3">
                  <a:txBody>
                    <a:bodyPr/>
                    <a:lstStyle/>
                    <a:p>
                      <a:pPr marL="561975" indent="-540385" algn="l" rtl="0"/>
                      <a:r>
                        <a:rPr lang="fr-CA" sz="1050" b="1">
                          <a:solidFill>
                            <a:schemeClr val="bg2"/>
                          </a:solidFill>
                          <a:effectLst/>
                          <a:latin typeface="+mn-lt"/>
                          <a:ea typeface="Cambria" panose="02040503050406030204" pitchFamily="18" charset="0"/>
                        </a:rPr>
                        <a:t>PICO 2 - Comment un clinicien choisit-il des pharmacothérapies d’entretien appropriées pour des personnes ayant une MPOC stable afin de réduire le risque d’EAMPOC?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77961118"/>
                  </a:ext>
                </a:extLst>
              </a:tr>
              <a:tr h="163099">
                <a:tc>
                  <a:txBody>
                    <a:bodyPr/>
                    <a:lstStyle/>
                    <a:p>
                      <a:pPr algn="l" rtl="0"/>
                      <a:r>
                        <a:rPr lang="fr-CA" sz="1050" b="1">
                          <a:solidFill>
                            <a:srgbClr val="000000"/>
                          </a:solidFill>
                          <a:effectLst/>
                          <a:latin typeface="+mn-lt"/>
                          <a:ea typeface="Cambria" panose="02040503050406030204" pitchFamily="18" charset="0"/>
                        </a:rPr>
                        <a:t>Recommandations de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rtl="0"/>
                      <a:r>
                        <a:rPr lang="fr-CA" sz="1050" b="1">
                          <a:solidFill>
                            <a:srgbClr val="000000"/>
                          </a:solidFill>
                          <a:effectLst/>
                          <a:latin typeface="+mn-lt"/>
                          <a:ea typeface="Cambria" panose="02040503050406030204" pitchFamily="18" charset="0"/>
                        </a:rPr>
                        <a:t>Recommandations de 2023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985159394"/>
                  </a:ext>
                </a:extLst>
              </a:tr>
              <a:tr h="434658">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 AMLA ou un BALA administré en monothérapie plutôt qu’un BDCA prn.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 AMLA ou un BALA administré en monothérapie plutôt qu’un BDCA prn.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à la recommandation.</a:t>
                      </a:r>
                    </a:p>
                    <a:p>
                      <a:r>
                        <a:rPr lang="fr-CA" sz="1050">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8940092"/>
                  </a:ext>
                </a:extLst>
              </a:tr>
              <a:tr h="289772">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 AMLA administré en monothérapie plutôt qu’un BALA administré en monothérapie.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 AMLA administré en monothérapie plutôt qu’un BALA administré en monothérapie.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à la recommandation.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223086"/>
                  </a:ext>
                </a:extLst>
              </a:tr>
              <a:tr h="724430">
                <a:tc>
                  <a:txBody>
                    <a:bodyPr/>
                    <a:lstStyle/>
                    <a:p>
                      <a:r>
                        <a:rPr lang="fr-CA" sz="1050" dirty="0">
                          <a:effectLst/>
                          <a:latin typeface="+mn-lt"/>
                          <a:ea typeface="Cambria" panose="02040503050406030204" pitchFamily="18" charset="0"/>
                        </a:rPr>
                        <a:t>Nous </a:t>
                      </a:r>
                      <a:r>
                        <a:rPr lang="fr-CA" sz="1050" b="1" i="1" u="sng" dirty="0">
                          <a:effectLst/>
                          <a:latin typeface="+mn-lt"/>
                          <a:ea typeface="Cambria" panose="02040503050406030204" pitchFamily="18" charset="0"/>
                        </a:rPr>
                        <a:t>recommandons</a:t>
                      </a:r>
                      <a:r>
                        <a:rPr lang="fr-CA" sz="1050" dirty="0">
                          <a:effectLst/>
                          <a:latin typeface="+mn-lt"/>
                          <a:ea typeface="Cambria" panose="02040503050406030204" pitchFamily="18" charset="0"/>
                        </a:rPr>
                        <a:t> un AMLA administré en monothérapie plutôt qu’un AMCA.</a:t>
                      </a:r>
                    </a:p>
                    <a:p>
                      <a:r>
                        <a:rPr lang="fr-CA" sz="1050" i="1" dirty="0">
                          <a:effectLst/>
                          <a:latin typeface="+mn-lt"/>
                          <a:ea typeface="Cambria" panose="02040503050406030204" pitchFamily="18" charset="0"/>
                        </a:rPr>
                        <a:t>ET</a:t>
                      </a:r>
                    </a:p>
                    <a:p>
                      <a:pPr algn="l" rtl="0">
                        <a:spcAft>
                          <a:spcPts val="300"/>
                        </a:spcAft>
                      </a:pPr>
                      <a:r>
                        <a:rPr lang="fr-CA" sz="1050" dirty="0">
                          <a:effectLst/>
                          <a:latin typeface="+mn-lt"/>
                          <a:ea typeface="Cambria" panose="02040503050406030204" pitchFamily="18" charset="0"/>
                        </a:rPr>
                        <a:t>Nous </a:t>
                      </a:r>
                      <a:r>
                        <a:rPr lang="fr-CA" sz="1050" b="1" i="1" u="sng" dirty="0">
                          <a:effectLst/>
                          <a:latin typeface="+mn-lt"/>
                          <a:ea typeface="Cambria" panose="02040503050406030204" pitchFamily="18" charset="0"/>
                        </a:rPr>
                        <a:t>suggérons</a:t>
                      </a:r>
                      <a:r>
                        <a:rPr lang="fr-CA" sz="1050" dirty="0">
                          <a:effectLst/>
                          <a:latin typeface="+mn-lt"/>
                          <a:ea typeface="Cambria" panose="02040503050406030204" pitchFamily="18" charset="0"/>
                        </a:rPr>
                        <a:t> un BALA administré en monothérapie plutôt qu’un AMCA.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 AMLA administré en monothérapie plutôt qu’un AMCA.</a:t>
                      </a:r>
                    </a:p>
                    <a:p>
                      <a:pPr algn="l" rtl="0">
                        <a:spcBef>
                          <a:spcPts val="600"/>
                        </a:spcBef>
                      </a:pPr>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suggérons</a:t>
                      </a:r>
                      <a:r>
                        <a:rPr lang="fr-CA" sz="1050">
                          <a:effectLst/>
                          <a:latin typeface="+mn-lt"/>
                          <a:ea typeface="Cambria" panose="02040503050406030204" pitchFamily="18" charset="0"/>
                        </a:rPr>
                        <a:t> un BALA administré en monothérapie plutôt qu’un AMCA.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aux recommandations.</a:t>
                      </a:r>
                    </a:p>
                    <a:p>
                      <a:r>
                        <a:rPr lang="fr-CA" sz="1050">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82873826"/>
                  </a:ext>
                </a:extLst>
              </a:tr>
              <a:tr h="938309">
                <a:tc>
                  <a:txBody>
                    <a:bodyPr/>
                    <a:lstStyle/>
                    <a:p>
                      <a:r>
                        <a:rPr lang="fr-CA" sz="1050" dirty="0">
                          <a:effectLst/>
                          <a:latin typeface="+mn-lt"/>
                          <a:ea typeface="Cambria" panose="02040503050406030204" pitchFamily="18" charset="0"/>
                        </a:rPr>
                        <a:t>Nous </a:t>
                      </a:r>
                      <a:r>
                        <a:rPr lang="fr-CA" sz="1050" b="1" i="1" u="sng" dirty="0">
                          <a:effectLst/>
                          <a:latin typeface="+mn-lt"/>
                          <a:ea typeface="Cambria" panose="02040503050406030204" pitchFamily="18" charset="0"/>
                        </a:rPr>
                        <a:t>recommandons</a:t>
                      </a:r>
                      <a:r>
                        <a:rPr lang="fr-CA" sz="1050" b="1" i="1" dirty="0">
                          <a:effectLst/>
                          <a:latin typeface="+mn-lt"/>
                          <a:ea typeface="Cambria" panose="02040503050406030204" pitchFamily="18" charset="0"/>
                        </a:rPr>
                        <a:t> </a:t>
                      </a:r>
                      <a:r>
                        <a:rPr lang="fr-CA" sz="1050" dirty="0">
                          <a:effectLst/>
                          <a:latin typeface="+mn-lt"/>
                          <a:ea typeface="Cambria" panose="02040503050406030204" pitchFamily="18" charset="0"/>
                        </a:rPr>
                        <a:t>une bithérapie AMLA-BALA pour les patients qui vivent des épisodes d’EAMPOC malgré l’utilisation d’un AMLA ou d’un BALA administré en </a:t>
                      </a:r>
                      <a:r>
                        <a:rPr lang="fr-CA" sz="1050" dirty="0" err="1">
                          <a:effectLst/>
                          <a:latin typeface="+mn-lt"/>
                          <a:ea typeface="Cambria" panose="02040503050406030204" pitchFamily="18" charset="0"/>
                        </a:rPr>
                        <a:t>monothéraphie</a:t>
                      </a:r>
                      <a:r>
                        <a:rPr lang="fr-CA" sz="1050" dirty="0">
                          <a:effectLst/>
                          <a:latin typeface="+mn-lt"/>
                          <a:ea typeface="Cambria" panose="020405030504060302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une bithérapie AMLA-BALA pour les patients qui vivent des épisodes d’EAMPOC comparativement à un AMLA administré en monothérapie.</a:t>
                      </a:r>
                    </a:p>
                    <a:p>
                      <a:pPr algn="l" rtl="0">
                        <a:spcBef>
                          <a:spcPts val="600"/>
                        </a:spcBef>
                      </a:pPr>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b="1" i="1">
                          <a:effectLst/>
                          <a:latin typeface="+mn-lt"/>
                          <a:ea typeface="Cambria" panose="02040503050406030204" pitchFamily="18" charset="0"/>
                        </a:rPr>
                        <a:t> </a:t>
                      </a:r>
                      <a:r>
                        <a:rPr lang="fr-CA" sz="1050">
                          <a:effectLst/>
                          <a:latin typeface="+mn-lt"/>
                          <a:ea typeface="Cambria" panose="02040503050406030204" pitchFamily="18" charset="0"/>
                        </a:rPr>
                        <a:t>une bithérapie AMLA-BALA pour les patients qui vivent des épisodes d’EAMPOC comparativement à un BALA administré en monothérapie.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aux recommandations.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5404720"/>
                  </a:ext>
                </a:extLst>
              </a:tr>
              <a:tr h="1159088">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une bithérapie CSI-BALA plutôt qu’un BDCA prn pour prévenir une EAMPOC chez les patients à risque élevé d’EAMPOC. </a:t>
                      </a:r>
                    </a:p>
                    <a:p>
                      <a:r>
                        <a:rPr lang="fr-CA" sz="1050" i="1">
                          <a:effectLst/>
                          <a:latin typeface="+mn-lt"/>
                          <a:ea typeface="Cambria" panose="02040503050406030204" pitchFamily="18" charset="0"/>
                        </a:rPr>
                        <a:t>ET</a:t>
                      </a:r>
                    </a:p>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une bithérapie CSI-BALA plutôt qu’un BALA administré en monothérapie pour prévenir l’EAMPOC chez les patients à risque élevé d’EAMPOC.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une thérapie combinée CSI-BALA plutôt qu’un BDCA prn pour prévenir l’EAMPOC. </a:t>
                      </a:r>
                    </a:p>
                    <a:p>
                      <a:pPr algn="l" rtl="0">
                        <a:spcBef>
                          <a:spcPts val="600"/>
                        </a:spcBef>
                      </a:pPr>
                      <a:r>
                        <a:rPr lang="fr-CA" sz="1050">
                          <a:effectLst/>
                          <a:latin typeface="+mn-lt"/>
                          <a:ea typeface="Cambria" panose="02040503050406030204" pitchFamily="18" charset="0"/>
                        </a:rPr>
                        <a:t>Nous </a:t>
                      </a:r>
                      <a:r>
                        <a:rPr lang="fr-CA" sz="1050" b="1" i="1" u="sng">
                          <a:effectLst/>
                          <a:latin typeface="+mn-lt"/>
                          <a:ea typeface="Cambria" panose="02040503050406030204" pitchFamily="18" charset="0"/>
                        </a:rPr>
                        <a:t>recommandons</a:t>
                      </a:r>
                      <a:r>
                        <a:rPr lang="fr-CA" sz="1050">
                          <a:effectLst/>
                          <a:latin typeface="+mn-lt"/>
                          <a:ea typeface="Cambria" panose="02040503050406030204" pitchFamily="18" charset="0"/>
                        </a:rPr>
                        <a:t> une thérapie combinée CSI-BALA plutôt qu’un BALA administré en monothérapie pour prévenir l’EAMPOC.</a:t>
                      </a:r>
                    </a:p>
                    <a:p>
                      <a:pPr algn="l" rtl="0">
                        <a:spcBef>
                          <a:spcPts val="600"/>
                        </a:spcBef>
                      </a:pPr>
                      <a:r>
                        <a:rPr lang="fr-CA" sz="1050">
                          <a:solidFill>
                            <a:srgbClr val="FF0000"/>
                          </a:solidFill>
                          <a:effectLst/>
                          <a:latin typeface="+mn-lt"/>
                          <a:ea typeface="Calibri" panose="020F0502020204030204" pitchFamily="34" charset="0"/>
                        </a:rPr>
                        <a:t>Nous </a:t>
                      </a:r>
                      <a:r>
                        <a:rPr lang="fr-CA" sz="1050" b="1" i="1" u="sng">
                          <a:solidFill>
                            <a:srgbClr val="FF0000"/>
                          </a:solidFill>
                          <a:effectLst/>
                          <a:latin typeface="+mn-lt"/>
                          <a:ea typeface="Calibri" panose="020F0502020204030204" pitchFamily="34" charset="0"/>
                        </a:rPr>
                        <a:t>ne suggérons pas </a:t>
                      </a:r>
                      <a:r>
                        <a:rPr lang="fr-CA" sz="1050">
                          <a:solidFill>
                            <a:srgbClr val="FF0000"/>
                          </a:solidFill>
                          <a:effectLst/>
                          <a:latin typeface="+mn-lt"/>
                          <a:ea typeface="Calibri" panose="020F0502020204030204" pitchFamily="34" charset="0"/>
                        </a:rPr>
                        <a:t>une thérapie combinée CSI-BALA plutôt qu’un AMLA administré en monothérapie pour prévenir l’EAMPOC.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à la recommandation.</a:t>
                      </a:r>
                    </a:p>
                    <a:p>
                      <a:r>
                        <a:rPr lang="fr-CA" sz="1050">
                          <a:effectLst/>
                          <a:latin typeface="+mn-lt"/>
                          <a:ea typeface="Cambria" panose="02040503050406030204" pitchFamily="18" charset="0"/>
                        </a:rPr>
                        <a:t> </a:t>
                      </a:r>
                    </a:p>
                    <a:p>
                      <a:r>
                        <a:rPr lang="fr-CA" sz="1050">
                          <a:effectLst/>
                          <a:latin typeface="+mn-lt"/>
                          <a:ea typeface="Cambria" panose="02040503050406030204" pitchFamily="18" charset="0"/>
                        </a:rPr>
                        <a:t> </a:t>
                      </a:r>
                    </a:p>
                    <a:p>
                      <a:r>
                        <a:rPr lang="fr-CA" sz="1050">
                          <a:effectLst/>
                          <a:latin typeface="+mn-lt"/>
                          <a:ea typeface="Cambria" panose="02040503050406030204" pitchFamily="18" charset="0"/>
                        </a:rPr>
                        <a:t>Aucun changement à la recommandation.</a:t>
                      </a:r>
                    </a:p>
                    <a:p>
                      <a:r>
                        <a:rPr lang="fr-CA" sz="1050" b="1" i="1">
                          <a:solidFill>
                            <a:srgbClr val="FF0000"/>
                          </a:solidFill>
                          <a:effectLst/>
                          <a:latin typeface="+mn-lt"/>
                          <a:ea typeface="Cambria" panose="02040503050406030204" pitchFamily="18" charset="0"/>
                        </a:rPr>
                        <a:t> </a:t>
                      </a:r>
                    </a:p>
                    <a:p>
                      <a:r>
                        <a:rPr lang="fr-CA" sz="1050">
                          <a:solidFill>
                            <a:srgbClr val="FF0000"/>
                          </a:solidFill>
                          <a:effectLst/>
                          <a:latin typeface="+mn-lt"/>
                          <a:ea typeface="Cambria" panose="02040503050406030204" pitchFamily="18" charset="0"/>
                        </a:rPr>
                        <a:t>Nouvelle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8365342"/>
                  </a:ext>
                </a:extLst>
              </a:tr>
              <a:tr h="326197">
                <a:tc>
                  <a:txBody>
                    <a:bodyPr/>
                    <a:lstStyle/>
                    <a:p>
                      <a:r>
                        <a:rPr lang="fr-CA" sz="1050">
                          <a:solidFill>
                            <a:srgbClr val="000000"/>
                          </a:solidFill>
                          <a:effectLst/>
                          <a:latin typeface="+mn-lt"/>
                          <a:ea typeface="Cambria" panose="02040503050406030204" pitchFamily="18" charset="0"/>
                        </a:rPr>
                        <a:t>Nous </a:t>
                      </a:r>
                      <a:r>
                        <a:rPr lang="fr-CA" sz="1050" b="1" i="1" u="sng">
                          <a:solidFill>
                            <a:srgbClr val="000000"/>
                          </a:solidFill>
                          <a:effectLst/>
                          <a:latin typeface="+mn-lt"/>
                          <a:ea typeface="Calibri" panose="020F0502020204030204" pitchFamily="34" charset="0"/>
                        </a:rPr>
                        <a:t>recommandons</a:t>
                      </a:r>
                      <a:r>
                        <a:rPr lang="fr-CA" sz="1050">
                          <a:solidFill>
                            <a:srgbClr val="000000"/>
                          </a:solidFill>
                          <a:effectLst/>
                          <a:latin typeface="+mn-lt"/>
                          <a:ea typeface="Calibri" panose="020F0502020204030204" pitchFamily="34" charset="0"/>
                        </a:rPr>
                        <a:t> une bithérapie AMLA-BALA ou une bithérapie CSI-BALA pour les patients à risque élevé d’EAMPOC</a:t>
                      </a:r>
                      <a:r>
                        <a:rPr lang="fr-CA" sz="1050">
                          <a:effectLst/>
                          <a:latin typeface="+mn-lt"/>
                          <a:ea typeface="Cambria" panose="020405030504060302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solidFill>
                            <a:srgbClr val="000000"/>
                          </a:solidFill>
                          <a:effectLst/>
                          <a:latin typeface="+mn-lt"/>
                          <a:ea typeface="Cambria" panose="02040503050406030204" pitchFamily="18" charset="0"/>
                        </a:rPr>
                        <a:t>Nous </a:t>
                      </a:r>
                      <a:r>
                        <a:rPr lang="fr-CA" sz="1050" b="1" i="1" u="sng">
                          <a:solidFill>
                            <a:srgbClr val="000000"/>
                          </a:solidFill>
                          <a:effectLst/>
                          <a:latin typeface="+mn-lt"/>
                          <a:ea typeface="Calibri" panose="020F0502020204030204" pitchFamily="34" charset="0"/>
                        </a:rPr>
                        <a:t>recommandons</a:t>
                      </a:r>
                      <a:r>
                        <a:rPr lang="fr-CA" sz="1050">
                          <a:solidFill>
                            <a:srgbClr val="000000"/>
                          </a:solidFill>
                          <a:effectLst/>
                          <a:latin typeface="+mn-lt"/>
                          <a:ea typeface="Calibri" panose="020F0502020204030204" pitchFamily="34" charset="0"/>
                        </a:rPr>
                        <a:t> une bithérapie AMLA-BALA ou une bithérapie CSI-BALA pour prévenir l’EAMPOC</a:t>
                      </a:r>
                      <a:r>
                        <a:rPr lang="fr-CA" sz="1050">
                          <a:effectLst/>
                          <a:latin typeface="+mn-lt"/>
                          <a:ea typeface="Cambria" panose="020405030504060302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4442333"/>
                  </a:ext>
                </a:extLst>
              </a:tr>
              <a:tr h="1448860">
                <a:tc>
                  <a:txBody>
                    <a:bodyPr/>
                    <a:lstStyle/>
                    <a:p>
                      <a:r>
                        <a:rPr lang="fr-CA" sz="1050">
                          <a:effectLst/>
                          <a:latin typeface="+mn-lt"/>
                          <a:ea typeface="Calibri" panose="020F0502020204030204" pitchFamily="34" charset="0"/>
                        </a:rPr>
                        <a:t>Nous </a:t>
                      </a:r>
                      <a:r>
                        <a:rPr lang="fr-CA" sz="1050" b="1" i="1" u="sng">
                          <a:effectLst/>
                          <a:latin typeface="+mn-lt"/>
                          <a:ea typeface="Calibri" panose="020F0502020204030204" pitchFamily="34" charset="0"/>
                        </a:rPr>
                        <a:t>recommandons</a:t>
                      </a:r>
                      <a:r>
                        <a:rPr lang="fr-CA" sz="1050">
                          <a:effectLst/>
                          <a:latin typeface="+mn-lt"/>
                          <a:ea typeface="Calibri" panose="020F0502020204030204" pitchFamily="34" charset="0"/>
                        </a:rPr>
                        <a:t> une trithérapie AMLA-BALA-CSI pour les patients à risque élevé d’EAMPOC malgré l’utilisation d’un AMLA administré en monothérapie ou d’une bithérapie (CSI-BALA ou AMLA-BALA).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a:effectLst/>
                          <a:latin typeface="+mn-lt"/>
                          <a:ea typeface="Calibri" panose="020F0502020204030204" pitchFamily="34" charset="0"/>
                        </a:rPr>
                        <a:t>Nous </a:t>
                      </a:r>
                      <a:r>
                        <a:rPr lang="fr-CA" sz="1050" b="1" i="1" u="sng">
                          <a:effectLst/>
                          <a:latin typeface="+mn-lt"/>
                          <a:ea typeface="Calibri" panose="020F0502020204030204" pitchFamily="34" charset="0"/>
                        </a:rPr>
                        <a:t>recommandons</a:t>
                      </a:r>
                      <a:r>
                        <a:rPr lang="fr-CA" sz="1050">
                          <a:effectLst/>
                          <a:latin typeface="+mn-lt"/>
                          <a:ea typeface="Calibri" panose="020F0502020204030204" pitchFamily="34" charset="0"/>
                        </a:rPr>
                        <a:t> une trithérapie combinée AMLA-BALA-CSI plutôt qu’un AMLA administré en monothérapie pour prévenir l’EAMPOC.</a:t>
                      </a:r>
                    </a:p>
                    <a:p>
                      <a:pPr algn="l" rtl="0">
                        <a:spcBef>
                          <a:spcPts val="600"/>
                        </a:spcBef>
                      </a:pPr>
                      <a:r>
                        <a:rPr lang="fr-CA" sz="1050">
                          <a:effectLst/>
                          <a:latin typeface="+mn-lt"/>
                          <a:ea typeface="Calibri" panose="020F0502020204030204" pitchFamily="34" charset="0"/>
                        </a:rPr>
                        <a:t>Nous </a:t>
                      </a:r>
                      <a:r>
                        <a:rPr lang="fr-CA" sz="1050" b="1" i="1" u="sng">
                          <a:effectLst/>
                          <a:latin typeface="+mn-lt"/>
                          <a:ea typeface="Calibri" panose="020F0502020204030204" pitchFamily="34" charset="0"/>
                        </a:rPr>
                        <a:t>recommandons</a:t>
                      </a:r>
                      <a:r>
                        <a:rPr lang="fr-CA" sz="1050">
                          <a:effectLst/>
                          <a:latin typeface="+mn-lt"/>
                          <a:ea typeface="Calibri" panose="020F0502020204030204" pitchFamily="34" charset="0"/>
                        </a:rPr>
                        <a:t> une trithérapie combinée AMLA-BALA-CSI plutôt qu’une thérapie combinée CSI-BALA pour prévenir l’EAMPOC.</a:t>
                      </a:r>
                    </a:p>
                    <a:p>
                      <a:pPr algn="l" rtl="0">
                        <a:spcBef>
                          <a:spcPts val="600"/>
                        </a:spcBef>
                      </a:pPr>
                      <a:r>
                        <a:rPr lang="fr-CA" sz="1050">
                          <a:effectLst/>
                          <a:latin typeface="+mn-lt"/>
                          <a:ea typeface="Calibri" panose="020F0502020204030204" pitchFamily="34" charset="0"/>
                        </a:rPr>
                        <a:t>Nous </a:t>
                      </a:r>
                      <a:r>
                        <a:rPr lang="fr-CA" sz="1050" b="1" i="1" u="sng">
                          <a:effectLst/>
                          <a:latin typeface="+mn-lt"/>
                          <a:ea typeface="Calibri" panose="020F0502020204030204" pitchFamily="34" charset="0"/>
                        </a:rPr>
                        <a:t>recommandons</a:t>
                      </a:r>
                      <a:r>
                        <a:rPr lang="fr-CA" sz="1050">
                          <a:effectLst/>
                          <a:latin typeface="+mn-lt"/>
                          <a:ea typeface="Calibri" panose="020F0502020204030204" pitchFamily="34" charset="0"/>
                        </a:rPr>
                        <a:t> une trithérapie combinée AMLA-BALA-CSI plutôt qu’une bithérapie AMLA-BALA pour prévenir l’EAMPOC.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fr-CA" sz="1050" dirty="0">
                          <a:effectLst/>
                          <a:latin typeface="+mn-lt"/>
                          <a:ea typeface="Cambria" panose="02040503050406030204" pitchFamily="18" charset="0"/>
                        </a:rPr>
                        <a:t>Aucun changement à la recommandation.</a:t>
                      </a:r>
                    </a:p>
                    <a:p>
                      <a:r>
                        <a:rPr lang="fr-CA" sz="1050" b="1" i="1" dirty="0">
                          <a:effectLst/>
                          <a:latin typeface="+mn-lt"/>
                          <a:ea typeface="Cambria" panose="02040503050406030204" pitchFamily="18" charset="0"/>
                        </a:rPr>
                        <a:t> </a:t>
                      </a:r>
                    </a:p>
                    <a:p>
                      <a:r>
                        <a:rPr lang="fr-CA" sz="1050" dirty="0">
                          <a:effectLst/>
                          <a:latin typeface="+mn-lt"/>
                          <a:ea typeface="Cambria" panose="02040503050406030204" pitchFamily="18" charset="0"/>
                        </a:rPr>
                        <a:t> </a:t>
                      </a:r>
                    </a:p>
                    <a:p>
                      <a:r>
                        <a:rPr lang="fr-CA" sz="1050" dirty="0">
                          <a:effectLst/>
                          <a:latin typeface="+mn-lt"/>
                          <a:ea typeface="Cambria" panose="02040503050406030204" pitchFamily="18" charset="0"/>
                        </a:rPr>
                        <a:t>Aucun changement à la recommandation.</a:t>
                      </a:r>
                    </a:p>
                    <a:p>
                      <a:r>
                        <a:rPr lang="fr-CA" sz="1050" dirty="0">
                          <a:effectLst/>
                          <a:latin typeface="+mn-lt"/>
                          <a:ea typeface="Cambria" panose="02040503050406030204" pitchFamily="18" charset="0"/>
                        </a:rPr>
                        <a:t> </a:t>
                      </a:r>
                    </a:p>
                    <a:p>
                      <a:r>
                        <a:rPr lang="fr-CA" sz="1050" dirty="0">
                          <a:effectLst/>
                          <a:latin typeface="+mn-lt"/>
                          <a:ea typeface="Cambria" panose="02040503050406030204" pitchFamily="18" charset="0"/>
                        </a:rPr>
                        <a:t> </a:t>
                      </a:r>
                    </a:p>
                    <a:p>
                      <a:r>
                        <a:rPr lang="fr-CA" sz="1050" dirty="0">
                          <a:effectLst/>
                          <a:latin typeface="+mn-lt"/>
                          <a:ea typeface="Cambria" panose="02040503050406030204" pitchFamily="18" charset="0"/>
                        </a:rPr>
                        <a:t>Aucun changement à la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0072529"/>
                  </a:ext>
                </a:extLst>
              </a:tr>
            </a:tbl>
          </a:graphicData>
        </a:graphic>
      </p:graphicFrame>
    </p:spTree>
    <p:extLst>
      <p:ext uri="{BB962C8B-B14F-4D97-AF65-F5344CB8AC3E}">
        <p14:creationId xmlns:p14="http://schemas.microsoft.com/office/powerpoint/2010/main" val="286672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Google Shape;195;p18">
            <a:extLst>
              <a:ext uri="{FF2B5EF4-FFF2-40B4-BE49-F238E27FC236}">
                <a16:creationId xmlns:a16="http://schemas.microsoft.com/office/drawing/2014/main" id="{F5A86FDE-B901-5338-5096-E8BDEDEC3A90}"/>
              </a:ext>
            </a:extLst>
          </p:cNvPr>
          <p:cNvSpPr/>
          <p:nvPr>
            <p:custDataLst>
              <p:tags r:id="rId1"/>
            </p:custDataLst>
          </p:nvPr>
        </p:nvSpPr>
        <p:spPr>
          <a:xfrm>
            <a:off x="773430" y="331735"/>
            <a:ext cx="8963957" cy="666750"/>
          </a:xfrm>
          <a:prstGeom prst="rect">
            <a:avLst/>
          </a:prstGeom>
          <a:solidFill>
            <a:schemeClr val="lt1"/>
          </a:solidFill>
          <a:ln>
            <a:noFill/>
          </a:ln>
        </p:spPr>
        <p:txBody>
          <a:bodyPr spcFirstLastPara="1" wrap="square" lIns="91425" tIns="45700" rIns="91425" bIns="45700" anchor="ctr" anchorCtr="0">
            <a:noAutofit/>
          </a:bodyPr>
          <a:lstStyle/>
          <a:p>
            <a:r>
              <a:rPr lang="fr-CA" sz="2800" b="1">
                <a:effectLst/>
                <a:latin typeface="+mn-lt"/>
                <a:ea typeface="Times New Roman" panose="02020603050405020304" pitchFamily="18" charset="0"/>
              </a:rPr>
              <a:t>Sommaire 2019 à 2023 (PICO 2)</a:t>
            </a:r>
          </a:p>
        </p:txBody>
      </p:sp>
      <p:graphicFrame>
        <p:nvGraphicFramePr>
          <p:cNvPr id="3" name="Table 2">
            <a:extLst>
              <a:ext uri="{FF2B5EF4-FFF2-40B4-BE49-F238E27FC236}">
                <a16:creationId xmlns:a16="http://schemas.microsoft.com/office/drawing/2014/main" id="{E60F52BF-17D7-8BE1-0B73-78732E1DBDB9}"/>
              </a:ext>
            </a:extLst>
          </p:cNvPr>
          <p:cNvGraphicFramePr>
            <a:graphicFrameLocks noGrp="1"/>
          </p:cNvGraphicFramePr>
          <p:nvPr>
            <p:custDataLst>
              <p:tags r:id="rId2"/>
            </p:custDataLst>
            <p:extLst>
              <p:ext uri="{D42A27DB-BD31-4B8C-83A1-F6EECF244321}">
                <p14:modId xmlns:p14="http://schemas.microsoft.com/office/powerpoint/2010/main" val="1037607664"/>
              </p:ext>
            </p:extLst>
          </p:nvPr>
        </p:nvGraphicFramePr>
        <p:xfrm>
          <a:off x="879230" y="1266091"/>
          <a:ext cx="10925907" cy="4184302"/>
        </p:xfrm>
        <a:graphic>
          <a:graphicData uri="http://schemas.openxmlformats.org/drawingml/2006/table">
            <a:tbl>
              <a:tblPr firstRow="1" firstCol="1" bandRow="1"/>
              <a:tblGrid>
                <a:gridCol w="4111811">
                  <a:extLst>
                    <a:ext uri="{9D8B030D-6E8A-4147-A177-3AD203B41FA5}">
                      <a16:colId xmlns:a16="http://schemas.microsoft.com/office/drawing/2014/main" val="3000411538"/>
                    </a:ext>
                  </a:extLst>
                </a:gridCol>
                <a:gridCol w="4434619">
                  <a:extLst>
                    <a:ext uri="{9D8B030D-6E8A-4147-A177-3AD203B41FA5}">
                      <a16:colId xmlns:a16="http://schemas.microsoft.com/office/drawing/2014/main" val="313026483"/>
                    </a:ext>
                  </a:extLst>
                </a:gridCol>
                <a:gridCol w="2379477">
                  <a:extLst>
                    <a:ext uri="{9D8B030D-6E8A-4147-A177-3AD203B41FA5}">
                      <a16:colId xmlns:a16="http://schemas.microsoft.com/office/drawing/2014/main" val="4226180531"/>
                    </a:ext>
                  </a:extLst>
                </a:gridCol>
              </a:tblGrid>
              <a:tr h="891791">
                <a:tc>
                  <a:txBody>
                    <a:bodyPr/>
                    <a:lstStyle/>
                    <a:p>
                      <a:r>
                        <a:rPr lang="fr-CA" sz="1200">
                          <a:effectLst/>
                          <a:latin typeface="+mn-lt"/>
                          <a:ea typeface="Calibri" panose="020F0502020204030204" pitchFamily="34" charset="0"/>
                        </a:rPr>
                        <a:t>Aucune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Helvetica Neue"/>
                        </a:rPr>
                        <a:t>Nous </a:t>
                      </a:r>
                      <a:r>
                        <a:rPr lang="fr-CA" sz="1200" b="1" i="1" u="sng">
                          <a:solidFill>
                            <a:srgbClr val="FF0000"/>
                          </a:solidFill>
                          <a:effectLst/>
                          <a:latin typeface="+mn-lt"/>
                          <a:ea typeface="Helvetica Neue"/>
                        </a:rPr>
                        <a:t>ne suggérons pas</a:t>
                      </a:r>
                      <a:r>
                        <a:rPr lang="fr-CA" sz="1200">
                          <a:solidFill>
                            <a:srgbClr val="FF0000"/>
                          </a:solidFill>
                          <a:effectLst/>
                          <a:latin typeface="+mn-lt"/>
                          <a:ea typeface="Helvetica Neue"/>
                        </a:rPr>
                        <a:t> de passer d’une trithérapie combinée AMLA-BALA-CSI à une bithérapie AMLA-BALA chez les patients ayant une MPOC stable pour prévenir l’EAMPOC.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Cambria" panose="02040503050406030204" pitchFamily="18" charset="0"/>
                        </a:rPr>
                        <a:t>Nouvelle recommandation.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349355"/>
                  </a:ext>
                </a:extLst>
              </a:tr>
              <a:tr h="891791">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recommandons</a:t>
                      </a:r>
                      <a:r>
                        <a:rPr lang="fr-CA" sz="1200">
                          <a:effectLst/>
                          <a:latin typeface="+mn-lt"/>
                          <a:ea typeface="Cambria" panose="02040503050406030204" pitchFamily="18" charset="0"/>
                        </a:rPr>
                        <a:t> une thérapie orale par roflumilast pour les patients souffrant de bronchite chronique et à risque élevé d’EAMPOC malgré une thérapie inhalée à longue durée d’action optimale.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suggérons</a:t>
                      </a:r>
                      <a:r>
                        <a:rPr lang="fr-CA" sz="1200">
                          <a:effectLst/>
                          <a:latin typeface="+mn-lt"/>
                          <a:ea typeface="Cambria" panose="02040503050406030204" pitchFamily="18" charset="0"/>
                        </a:rPr>
                        <a:t> une thérapie orale par roflumilast pour les patients souffrant de bronchite chronique et à risque élevé d’EAMPOC malgré une thérapie inhalée à longue durée d’action optimale.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Cambria" panose="02040503050406030204" pitchFamily="18" charset="0"/>
                        </a:rPr>
                        <a:t>Recommandation mise à jour. </a:t>
                      </a:r>
                    </a:p>
                    <a:p>
                      <a:r>
                        <a:rPr lang="fr-CA" sz="1200">
                          <a:solidFill>
                            <a:srgbClr val="FF0000"/>
                          </a:solidFill>
                          <a:effectLst/>
                          <a:latin typeface="+mn-lt"/>
                          <a:ea typeface="Cambria" panose="02040503050406030204" pitchFamily="18" charset="0"/>
                        </a:rPr>
                        <a:t>Plus faible certitude des données probantes.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895969"/>
                  </a:ext>
                </a:extLst>
              </a:tr>
              <a:tr h="891791">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recommandons</a:t>
                      </a:r>
                      <a:r>
                        <a:rPr lang="fr-CA" sz="1200">
                          <a:effectLst/>
                          <a:latin typeface="+mn-lt"/>
                          <a:ea typeface="Cambria" panose="02040503050406030204" pitchFamily="18" charset="0"/>
                        </a:rPr>
                        <a:t> une thérapie orale par N-acétylcystéine (600 mg po BID) pour les patients souffrant de bronchite chronique et à risque élevé d’EAMPOC malgré une thérapie inhalée à longue durée d’action optimale.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suggérons</a:t>
                      </a:r>
                      <a:r>
                        <a:rPr lang="fr-CA" sz="1200">
                          <a:effectLst/>
                          <a:latin typeface="+mn-lt"/>
                          <a:ea typeface="Cambria" panose="02040503050406030204" pitchFamily="18" charset="0"/>
                        </a:rPr>
                        <a:t> une thérapie orale par N-acétylcystéine (600 mg po BID) pour les patients souffrant de bronchite chronique et à risque élevé d’EAMPOC malgré une thérapie inhalée à longue durée d’action optimale.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Cambria" panose="02040503050406030204" pitchFamily="18" charset="0"/>
                        </a:rPr>
                        <a:t>Recommandation mise à jour.</a:t>
                      </a:r>
                    </a:p>
                    <a:p>
                      <a:r>
                        <a:rPr lang="fr-CA" sz="1200">
                          <a:solidFill>
                            <a:srgbClr val="FF0000"/>
                          </a:solidFill>
                          <a:effectLst/>
                          <a:latin typeface="+mn-lt"/>
                          <a:ea typeface="Cambria" panose="02040503050406030204" pitchFamily="18" charset="0"/>
                        </a:rPr>
                        <a:t>Plus faible certitude des données probantes.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9255096"/>
                  </a:ext>
                </a:extLst>
              </a:tr>
              <a:tr h="594529">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suggérons</a:t>
                      </a:r>
                      <a:r>
                        <a:rPr lang="fr-CA" sz="1200">
                          <a:effectLst/>
                          <a:latin typeface="+mn-lt"/>
                          <a:ea typeface="Cambria" panose="02040503050406030204" pitchFamily="18" charset="0"/>
                        </a:rPr>
                        <a:t> un traitement d’entretien par macrolides pour les patients à risque élevé d’EAMPOC malgré une thérapie inhalée à longue durée d’action optimale.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recommandons</a:t>
                      </a:r>
                      <a:r>
                        <a:rPr lang="fr-CA" sz="1200">
                          <a:effectLst/>
                          <a:latin typeface="+mn-lt"/>
                          <a:ea typeface="Cambria" panose="02040503050406030204" pitchFamily="18" charset="0"/>
                        </a:rPr>
                        <a:t> un traitement d’entretien par macrolides pour les patients à risque élevé d’EAMPOC malgré une thérapie inhalée à longue durée d’action optimale.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Cambria" panose="02040503050406030204" pitchFamily="18" charset="0"/>
                        </a:rPr>
                        <a:t>Recommandation mise à jour.</a:t>
                      </a:r>
                    </a:p>
                    <a:p>
                      <a:r>
                        <a:rPr lang="fr-CA" sz="1200">
                          <a:solidFill>
                            <a:srgbClr val="FF0000"/>
                          </a:solidFill>
                          <a:effectLst/>
                          <a:latin typeface="+mn-lt"/>
                          <a:ea typeface="Cambria" panose="02040503050406030204" pitchFamily="18" charset="0"/>
                        </a:rPr>
                        <a:t>Plus forte certitude des données probantes.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714256"/>
                  </a:ext>
                </a:extLst>
              </a:tr>
              <a:tr h="891791">
                <a:tc>
                  <a:txBody>
                    <a:bodyPr/>
                    <a:lstStyle/>
                    <a:p>
                      <a:r>
                        <a:rPr lang="fr-CA" sz="1200">
                          <a:effectLst/>
                          <a:latin typeface="+mn-lt"/>
                          <a:ea typeface="Cambria" panose="02040503050406030204" pitchFamily="18" charset="0"/>
                        </a:rPr>
                        <a:t>Nous </a:t>
                      </a:r>
                      <a:r>
                        <a:rPr lang="fr-CA" sz="1200" b="1" i="1" u="sng">
                          <a:effectLst/>
                          <a:latin typeface="+mn-lt"/>
                          <a:ea typeface="Cambria" panose="02040503050406030204" pitchFamily="18" charset="0"/>
                        </a:rPr>
                        <a:t>suggérons</a:t>
                      </a:r>
                      <a:r>
                        <a:rPr lang="fr-CA" sz="1200" b="1" i="1">
                          <a:effectLst/>
                          <a:latin typeface="+mn-lt"/>
                          <a:ea typeface="Cambria" panose="02040503050406030204" pitchFamily="18" charset="0"/>
                        </a:rPr>
                        <a:t> </a:t>
                      </a:r>
                      <a:r>
                        <a:rPr lang="fr-CA" sz="1200">
                          <a:effectLst/>
                          <a:latin typeface="+mn-lt"/>
                          <a:ea typeface="Cambria" panose="02040503050406030204" pitchFamily="18" charset="0"/>
                        </a:rPr>
                        <a:t>de </a:t>
                      </a:r>
                      <a:r>
                        <a:rPr lang="fr-CA" sz="1200" b="1">
                          <a:effectLst/>
                          <a:latin typeface="+mn-lt"/>
                          <a:ea typeface="Cambria" panose="02040503050406030204" pitchFamily="18" charset="0"/>
                        </a:rPr>
                        <a:t>ne pas recourir</a:t>
                      </a:r>
                      <a:r>
                        <a:rPr lang="fr-CA" sz="1200">
                          <a:effectLst/>
                          <a:latin typeface="+mn-lt"/>
                          <a:ea typeface="Cambria" panose="02040503050406030204" pitchFamily="18" charset="0"/>
                        </a:rPr>
                        <a:t> à une thérapie orale par théophylline à libération lente, puisqu’elle ne permet pas de prévenir l’EAMPOC chez les patients sous thérapie inhalée à longue durée d’action optimale.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effectLst/>
                          <a:latin typeface="+mn-lt"/>
                          <a:ea typeface="Cambria" panose="02040503050406030204" pitchFamily="18" charset="0"/>
                        </a:rPr>
                        <a:t>Nous ne </a:t>
                      </a:r>
                      <a:r>
                        <a:rPr lang="fr-CA" sz="1200" b="1" i="1" u="sng">
                          <a:effectLst/>
                          <a:latin typeface="+mn-lt"/>
                          <a:ea typeface="Cambria" panose="02040503050406030204" pitchFamily="18" charset="0"/>
                        </a:rPr>
                        <a:t>recommandons pas</a:t>
                      </a:r>
                      <a:r>
                        <a:rPr lang="fr-CA" sz="1200">
                          <a:effectLst/>
                          <a:latin typeface="+mn-lt"/>
                          <a:ea typeface="Cambria" panose="02040503050406030204" pitchFamily="18" charset="0"/>
                        </a:rPr>
                        <a:t> la théophylline, puisqu’elle ne permet pas de prévenir l’EAMPOC chez les patients sous thérapie inhalée.</a:t>
                      </a:r>
                    </a:p>
                    <a:p>
                      <a:r>
                        <a:rPr lang="fr-CA" sz="1200" b="1">
                          <a:effectLst/>
                          <a:latin typeface="+mn-lt"/>
                          <a:ea typeface="Cambria" panose="020405030504060302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CA" sz="1200">
                          <a:solidFill>
                            <a:srgbClr val="FF0000"/>
                          </a:solidFill>
                          <a:effectLst/>
                          <a:latin typeface="+mn-lt"/>
                          <a:ea typeface="Cambria" panose="02040503050406030204" pitchFamily="18" charset="0"/>
                        </a:rPr>
                        <a:t>Recommandation mise à jour.</a:t>
                      </a:r>
                    </a:p>
                    <a:p>
                      <a:r>
                        <a:rPr lang="fr-CA" sz="1200">
                          <a:solidFill>
                            <a:srgbClr val="FF0000"/>
                          </a:solidFill>
                          <a:effectLst/>
                          <a:latin typeface="+mn-lt"/>
                          <a:ea typeface="Cambria" panose="02040503050406030204" pitchFamily="18" charset="0"/>
                        </a:rPr>
                        <a:t>Plus forte certitude des données probantes.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15317"/>
                  </a:ext>
                </a:extLst>
              </a:tr>
            </a:tbl>
          </a:graphicData>
        </a:graphic>
      </p:graphicFrame>
    </p:spTree>
    <p:extLst>
      <p:ext uri="{BB962C8B-B14F-4D97-AF65-F5344CB8AC3E}">
        <p14:creationId xmlns:p14="http://schemas.microsoft.com/office/powerpoint/2010/main" val="155168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76"/>
        <p:cNvGrpSpPr/>
        <p:nvPr/>
      </p:nvGrpSpPr>
      <p:grpSpPr>
        <a:xfrm>
          <a:off x="0" y="0"/>
          <a:ext cx="0" cy="0"/>
          <a:chOff x="0" y="0"/>
          <a:chExt cx="0" cy="0"/>
        </a:xfrm>
      </p:grpSpPr>
      <p:sp>
        <p:nvSpPr>
          <p:cNvPr id="77" name="Google Shape;77;p3"/>
          <p:cNvSpPr txBox="1"/>
          <p:nvPr>
            <p:custDataLst>
              <p:tags r:id="rId1"/>
            </p:custDataLst>
          </p:nvPr>
        </p:nvSpPr>
        <p:spPr>
          <a:xfrm>
            <a:off x="1615440" y="1550234"/>
            <a:ext cx="8961120" cy="3785611"/>
          </a:xfrm>
          <a:prstGeom prst="rect">
            <a:avLst/>
          </a:prstGeom>
          <a:solidFill>
            <a:schemeClr val="accent3"/>
          </a:solidFill>
          <a:ln>
            <a:noFill/>
          </a:ln>
        </p:spPr>
        <p:txBody>
          <a:bodyPr spcFirstLastPara="1" wrap="square" lIns="91425" tIns="45700" rIns="91425" bIns="45700" anchor="t" anchorCtr="0">
            <a:spAutoFit/>
          </a:bodyPr>
          <a:lstStyle/>
          <a:p>
            <a:pPr algn="ctr"/>
            <a:r>
              <a:rPr lang="fr-CA" sz="4000" b="1" dirty="0">
                <a:solidFill>
                  <a:schemeClr val="dk1"/>
                </a:solidFill>
              </a:rPr>
              <a:t>VEUILLEZ VOUS ABSTENIR DE PRENDRE DES PHOTOS OU DE PARTAGER DES DONNÉES PROVENANT DE CETTE PRÉSENTATION</a:t>
            </a:r>
          </a:p>
          <a:p>
            <a:pPr algn="ctr"/>
            <a:endParaRPr lang="fr-CA" sz="4000" b="1" dirty="0">
              <a:solidFill>
                <a:schemeClr val="dk1"/>
              </a:solidFill>
            </a:endParaRPr>
          </a:p>
        </p:txBody>
      </p:sp>
    </p:spTree>
    <p:extLst>
      <p:ext uri="{BB962C8B-B14F-4D97-AF65-F5344CB8AC3E}">
        <p14:creationId xmlns:p14="http://schemas.microsoft.com/office/powerpoint/2010/main" val="2869292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p:nvPr>
            <p:custDataLst>
              <p:tags r:id="rId1"/>
            </p:custDataLst>
          </p:nvPr>
        </p:nvSpPr>
        <p:spPr>
          <a:xfrm>
            <a:off x="5104260" y="1081159"/>
            <a:ext cx="1845049" cy="670561"/>
          </a:xfrm>
          <a:prstGeom prst="rect">
            <a:avLst/>
          </a:prstGeom>
          <a:solidFill>
            <a:schemeClr val="lt1"/>
          </a:solidFill>
          <a:ln>
            <a:noFill/>
          </a:ln>
        </p:spPr>
        <p:txBody>
          <a:bodyPr spcFirstLastPara="1" wrap="square" lIns="91425" tIns="45700" rIns="91425" bIns="45700" anchor="ctr" anchorCtr="0">
            <a:noAutofit/>
          </a:bodyPr>
          <a:lstStyle/>
          <a:p>
            <a:pPr algn="ctr"/>
            <a:r>
              <a:rPr lang="fr-CA" sz="2800" b="1"/>
              <a:t>PICO 3</a:t>
            </a:r>
          </a:p>
        </p:txBody>
      </p:sp>
      <p:sp>
        <p:nvSpPr>
          <p:cNvPr id="263" name="Google Shape;263;p26"/>
          <p:cNvSpPr/>
          <p:nvPr>
            <p:custDataLst>
              <p:tags r:id="rId2"/>
            </p:custDataLst>
          </p:nvPr>
        </p:nvSpPr>
        <p:spPr>
          <a:xfrm>
            <a:off x="584200" y="1416439"/>
            <a:ext cx="11023599" cy="2783799"/>
          </a:xfrm>
          <a:prstGeom prst="rect">
            <a:avLst/>
          </a:prstGeom>
          <a:noFill/>
          <a:ln>
            <a:noFill/>
          </a:ln>
        </p:spPr>
        <p:txBody>
          <a:bodyPr spcFirstLastPara="1" wrap="square" lIns="91425" tIns="45700" rIns="91425" bIns="45700" anchor="t" anchorCtr="0">
            <a:spAutoFit/>
          </a:bodyPr>
          <a:lstStyle/>
          <a:p>
            <a:pPr marL="1168400" indent="-1168400">
              <a:lnSpc>
                <a:spcPct val="115000"/>
              </a:lnSpc>
            </a:pPr>
            <a:r>
              <a:rPr lang="fr-CA" sz="2400" b="1">
                <a:solidFill>
                  <a:schemeClr val="dk1"/>
                </a:solidFill>
              </a:rPr>
              <a:t> </a:t>
            </a:r>
          </a:p>
          <a:p>
            <a:pPr>
              <a:lnSpc>
                <a:spcPct val="115000"/>
              </a:lnSpc>
            </a:pPr>
            <a:endParaRPr sz="2200" i="1" dirty="0">
              <a:solidFill>
                <a:schemeClr val="dk1"/>
              </a:solidFill>
            </a:endParaRPr>
          </a:p>
          <a:p>
            <a:pPr algn="ctr">
              <a:spcBef>
                <a:spcPts val="600"/>
              </a:spcBef>
            </a:pPr>
            <a:r>
              <a:rPr lang="fr-CA" sz="2800" b="1" i="1">
                <a:solidFill>
                  <a:schemeClr val="tx1"/>
                </a:solidFill>
                <a:effectLst/>
                <a:latin typeface="+mn-lt"/>
                <a:ea typeface="Cambria" panose="02040503050406030204" pitchFamily="18" charset="0"/>
              </a:rPr>
              <a:t>Comment un clinicien choisit-il des pharmacothérapies d’entretien appropriées pour des personnes ayant une MPOC stable</a:t>
            </a:r>
          </a:p>
          <a:p>
            <a:pPr marL="457200" indent="-457200" algn="ctr">
              <a:spcBef>
                <a:spcPts val="600"/>
              </a:spcBef>
              <a:buFont typeface="Arial" panose="020B0604020202020204" pitchFamily="34" charset="0"/>
              <a:buChar char="•"/>
            </a:pPr>
            <a:r>
              <a:rPr lang="fr-CA" sz="2800" b="1" i="1">
                <a:solidFill>
                  <a:schemeClr val="tx1"/>
                </a:solidFill>
                <a:effectLst/>
                <a:latin typeface="+mn-lt"/>
                <a:ea typeface="Cambria" panose="02040503050406030204" pitchFamily="18" charset="0"/>
              </a:rPr>
              <a:t>afin de réduire la mortalité?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Box 2">
            <a:extLst>
              <a:ext uri="{FF2B5EF4-FFF2-40B4-BE49-F238E27FC236}">
                <a16:creationId xmlns:a16="http://schemas.microsoft.com/office/drawing/2014/main" id="{D3B36FFA-6FF6-A9BC-1EDF-7B5B5C5B444F}"/>
              </a:ext>
            </a:extLst>
          </p:cNvPr>
          <p:cNvSpPr txBox="1"/>
          <p:nvPr>
            <p:custDataLst>
              <p:tags r:id="rId1"/>
            </p:custDataLst>
          </p:nvPr>
        </p:nvSpPr>
        <p:spPr>
          <a:xfrm>
            <a:off x="222739" y="1364892"/>
            <a:ext cx="11746522" cy="3970318"/>
          </a:xfrm>
          <a:prstGeom prst="rect">
            <a:avLst/>
          </a:prstGeom>
          <a:solidFill>
            <a:schemeClr val="bg1"/>
          </a:solidFill>
        </p:spPr>
        <p:txBody>
          <a:bodyPr wrap="square">
            <a:spAutoFit/>
          </a:bodyPr>
          <a:lstStyle/>
          <a:p>
            <a:r>
              <a:rPr lang="fr-CA" sz="2000"/>
              <a:t>Chez les </a:t>
            </a:r>
            <a:r>
              <a:rPr lang="fr-CA" sz="2000" b="1"/>
              <a:t>personnes dont la MPOC est stable présentant </a:t>
            </a:r>
            <a:r>
              <a:rPr lang="fr-CA" sz="2000"/>
              <a:t>un fardeau de symptômes </a:t>
            </a:r>
            <a:r>
              <a:rPr lang="fr-CA" sz="2000" b="1"/>
              <a:t>modéré à élevé, </a:t>
            </a:r>
            <a:r>
              <a:rPr lang="fr-CA" sz="2000"/>
              <a:t>atteinte de l’état de santé (CAT ≥10, mMRC ≥2), </a:t>
            </a:r>
            <a:r>
              <a:rPr lang="fr-CA" sz="2000" b="1"/>
              <a:t>une fonction pulmonaire déficiente </a:t>
            </a:r>
            <a:r>
              <a:rPr lang="fr-CA" sz="2000"/>
              <a:t>(VEMS &lt; 80 % prédit),</a:t>
            </a:r>
            <a:r>
              <a:rPr lang="fr-CA" sz="2000" b="1">
                <a:solidFill>
                  <a:srgbClr val="00B050"/>
                </a:solidFill>
              </a:rPr>
              <a:t> </a:t>
            </a:r>
            <a:r>
              <a:rPr lang="fr-CA" sz="2000">
                <a:solidFill>
                  <a:schemeClr val="tx1"/>
                </a:solidFill>
              </a:rPr>
              <a:t>à </a:t>
            </a:r>
            <a:r>
              <a:rPr lang="fr-CA" sz="2000" b="1">
                <a:solidFill>
                  <a:srgbClr val="00B0F0"/>
                </a:solidFill>
              </a:rPr>
              <a:t>RISQUE ÉLEVÉ </a:t>
            </a:r>
            <a:r>
              <a:rPr lang="fr-CA" sz="2000">
                <a:solidFill>
                  <a:schemeClr val="tx1"/>
                </a:solidFill>
              </a:rPr>
              <a:t>d’EAMPOC </a:t>
            </a:r>
            <a:r>
              <a:rPr lang="fr-CA" sz="2000" b="1">
                <a:solidFill>
                  <a:schemeClr val="tx1"/>
                </a:solidFill>
              </a:rPr>
              <a:t>:</a:t>
            </a:r>
          </a:p>
          <a:p>
            <a:endParaRPr lang="en-US" sz="2000" b="1" u="sng" dirty="0">
              <a:solidFill>
                <a:schemeClr val="tx1"/>
              </a:solidFill>
            </a:endParaRPr>
          </a:p>
          <a:p>
            <a:r>
              <a:rPr lang="fr-CA" sz="2000" b="1" u="sng">
                <a:solidFill>
                  <a:schemeClr val="tx1"/>
                </a:solidFill>
              </a:rPr>
              <a:t>Nous recommandons fortement</a:t>
            </a:r>
            <a:r>
              <a:rPr lang="fr-CA" sz="2000" b="1"/>
              <a:t> de recourir à une trithérapie combiné AMLA-BALA-CSI comparativement à une bithérapie BALA-AMLA et à une thérapie combinée CSI-BALA pour réduire la mortalité.</a:t>
            </a:r>
            <a:r>
              <a:rPr lang="fr-CA" sz="2000"/>
              <a:t> </a:t>
            </a:r>
          </a:p>
          <a:p>
            <a:endParaRPr lang="en-US" sz="2000" dirty="0"/>
          </a:p>
          <a:p>
            <a:r>
              <a:rPr lang="fr-CA" sz="2000" b="1" i="1"/>
              <a:t>Remarque clinique :</a:t>
            </a:r>
          </a:p>
          <a:p>
            <a:pPr marL="342900" indent="-342900">
              <a:buFont typeface="Arial" panose="020B0604020202020204" pitchFamily="34" charset="0"/>
              <a:buChar char="•"/>
            </a:pPr>
            <a:r>
              <a:rPr lang="fr-CA" sz="1800"/>
              <a:t>Le plus grand avantage de la trithérapie combinée comparativement à une bithérapie BALA-AMLA et à une thérapie combinée CSI-BALA ne réside pas seulement dans la réduction de la mortalité, mais également dans l’amélioration de la dyspnée, de l’état de santé, de la fonction pulmonaire et la prévention d’EAMPOC modérées à graves chez ce groupe de patients particulier et bien défini.</a:t>
            </a:r>
          </a:p>
        </p:txBody>
      </p:sp>
      <p:sp>
        <p:nvSpPr>
          <p:cNvPr id="5" name="TextBox 4">
            <a:extLst>
              <a:ext uri="{FF2B5EF4-FFF2-40B4-BE49-F238E27FC236}">
                <a16:creationId xmlns:a16="http://schemas.microsoft.com/office/drawing/2014/main" id="{3E28AE21-F427-BDDE-22AF-DECF0A92B320}"/>
              </a:ext>
            </a:extLst>
          </p:cNvPr>
          <p:cNvSpPr txBox="1"/>
          <p:nvPr>
            <p:custDataLst>
              <p:tags r:id="rId2"/>
            </p:custDataLst>
          </p:nvPr>
        </p:nvSpPr>
        <p:spPr>
          <a:xfrm>
            <a:off x="743103" y="286245"/>
            <a:ext cx="8852842" cy="677108"/>
          </a:xfrm>
          <a:prstGeom prst="rect">
            <a:avLst/>
          </a:prstGeom>
          <a:solidFill>
            <a:schemeClr val="bg1"/>
          </a:solidFill>
        </p:spPr>
        <p:txBody>
          <a:bodyPr wrap="square">
            <a:spAutoFit/>
          </a:bodyPr>
          <a:lstStyle/>
          <a:p>
            <a:pPr algn="ctr"/>
            <a:r>
              <a:rPr lang="fr-CA" sz="2400" b="1">
                <a:effectLst/>
                <a:latin typeface="+mn-lt"/>
                <a:ea typeface="Helvetica Neue"/>
              </a:rPr>
              <a:t>Nouvelles recommandations concernant la mortalité</a:t>
            </a:r>
          </a:p>
          <a:p>
            <a:endParaRPr lang="en-CA" dirty="0">
              <a:latin typeface="+mn-lt"/>
            </a:endParaRPr>
          </a:p>
        </p:txBody>
      </p:sp>
    </p:spTree>
    <p:extLst>
      <p:ext uri="{BB962C8B-B14F-4D97-AF65-F5344CB8AC3E}">
        <p14:creationId xmlns:p14="http://schemas.microsoft.com/office/powerpoint/2010/main" val="6682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945278-CA53-1A78-9A90-55FA9D8EA9BA}"/>
              </a:ext>
            </a:extLst>
          </p:cNvPr>
          <p:cNvGraphicFramePr>
            <a:graphicFrameLocks noGrp="1"/>
          </p:cNvGraphicFramePr>
          <p:nvPr>
            <p:custDataLst>
              <p:tags r:id="rId1"/>
            </p:custDataLst>
          </p:nvPr>
        </p:nvGraphicFramePr>
        <p:xfrm>
          <a:off x="189974" y="1512659"/>
          <a:ext cx="11164796" cy="2269998"/>
        </p:xfrm>
        <a:graphic>
          <a:graphicData uri="http://schemas.openxmlformats.org/drawingml/2006/table">
            <a:tbl>
              <a:tblPr firstRow="1" firstCol="1" bandRow="1"/>
              <a:tblGrid>
                <a:gridCol w="665162">
                  <a:extLst>
                    <a:ext uri="{9D8B030D-6E8A-4147-A177-3AD203B41FA5}">
                      <a16:colId xmlns:a16="http://schemas.microsoft.com/office/drawing/2014/main" val="2940654524"/>
                    </a:ext>
                  </a:extLst>
                </a:gridCol>
                <a:gridCol w="774700">
                  <a:extLst>
                    <a:ext uri="{9D8B030D-6E8A-4147-A177-3AD203B41FA5}">
                      <a16:colId xmlns:a16="http://schemas.microsoft.com/office/drawing/2014/main" val="1629349795"/>
                    </a:ext>
                  </a:extLst>
                </a:gridCol>
                <a:gridCol w="703262">
                  <a:extLst>
                    <a:ext uri="{9D8B030D-6E8A-4147-A177-3AD203B41FA5}">
                      <a16:colId xmlns:a16="http://schemas.microsoft.com/office/drawing/2014/main" val="1312892995"/>
                    </a:ext>
                  </a:extLst>
                </a:gridCol>
                <a:gridCol w="812800">
                  <a:extLst>
                    <a:ext uri="{9D8B030D-6E8A-4147-A177-3AD203B41FA5}">
                      <a16:colId xmlns:a16="http://schemas.microsoft.com/office/drawing/2014/main" val="326601376"/>
                    </a:ext>
                  </a:extLst>
                </a:gridCol>
                <a:gridCol w="733425">
                  <a:extLst>
                    <a:ext uri="{9D8B030D-6E8A-4147-A177-3AD203B41FA5}">
                      <a16:colId xmlns:a16="http://schemas.microsoft.com/office/drawing/2014/main" val="957174852"/>
                    </a:ext>
                  </a:extLst>
                </a:gridCol>
                <a:gridCol w="704850">
                  <a:extLst>
                    <a:ext uri="{9D8B030D-6E8A-4147-A177-3AD203B41FA5}">
                      <a16:colId xmlns:a16="http://schemas.microsoft.com/office/drawing/2014/main" val="2538157936"/>
                    </a:ext>
                  </a:extLst>
                </a:gridCol>
                <a:gridCol w="1736725">
                  <a:extLst>
                    <a:ext uri="{9D8B030D-6E8A-4147-A177-3AD203B41FA5}">
                      <a16:colId xmlns:a16="http://schemas.microsoft.com/office/drawing/2014/main" val="202992814"/>
                    </a:ext>
                  </a:extLst>
                </a:gridCol>
                <a:gridCol w="941388">
                  <a:extLst>
                    <a:ext uri="{9D8B030D-6E8A-4147-A177-3AD203B41FA5}">
                      <a16:colId xmlns:a16="http://schemas.microsoft.com/office/drawing/2014/main" val="3391429749"/>
                    </a:ext>
                  </a:extLst>
                </a:gridCol>
                <a:gridCol w="739775">
                  <a:extLst>
                    <a:ext uri="{9D8B030D-6E8A-4147-A177-3AD203B41FA5}">
                      <a16:colId xmlns:a16="http://schemas.microsoft.com/office/drawing/2014/main" val="2061851806"/>
                    </a:ext>
                  </a:extLst>
                </a:gridCol>
                <a:gridCol w="704850">
                  <a:extLst>
                    <a:ext uri="{9D8B030D-6E8A-4147-A177-3AD203B41FA5}">
                      <a16:colId xmlns:a16="http://schemas.microsoft.com/office/drawing/2014/main" val="779322241"/>
                    </a:ext>
                  </a:extLst>
                </a:gridCol>
                <a:gridCol w="1217612">
                  <a:extLst>
                    <a:ext uri="{9D8B030D-6E8A-4147-A177-3AD203B41FA5}">
                      <a16:colId xmlns:a16="http://schemas.microsoft.com/office/drawing/2014/main" val="3923341183"/>
                    </a:ext>
                  </a:extLst>
                </a:gridCol>
                <a:gridCol w="573088">
                  <a:extLst>
                    <a:ext uri="{9D8B030D-6E8A-4147-A177-3AD203B41FA5}">
                      <a16:colId xmlns:a16="http://schemas.microsoft.com/office/drawing/2014/main" val="3677383237"/>
                    </a:ext>
                  </a:extLst>
                </a:gridCol>
                <a:gridCol w="857159">
                  <a:extLst>
                    <a:ext uri="{9D8B030D-6E8A-4147-A177-3AD203B41FA5}">
                      <a16:colId xmlns:a16="http://schemas.microsoft.com/office/drawing/2014/main" val="785783594"/>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1447054611"/>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845993196"/>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7017086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145/9 957</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(1,5 %)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118/5 731</a:t>
                      </a:r>
                    </a:p>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(2,1 %)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0,71</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(0,56 à 0,91)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6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9 de moins à 2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95048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rapport de risques instantanés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211800738"/>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HR 0,67</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(0,46 à 0,96)</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 de moins à 0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965922"/>
                  </a:ext>
                </a:extLst>
              </a:tr>
            </a:tbl>
          </a:graphicData>
        </a:graphic>
      </p:graphicFrame>
      <p:sp>
        <p:nvSpPr>
          <p:cNvPr id="4" name="TextBox 3">
            <a:extLst>
              <a:ext uri="{FF2B5EF4-FFF2-40B4-BE49-F238E27FC236}">
                <a16:creationId xmlns:a16="http://schemas.microsoft.com/office/drawing/2014/main" id="{4E26E0B0-C0ED-1294-A9F3-B0E9E8FB40B4}"/>
              </a:ext>
            </a:extLst>
          </p:cNvPr>
          <p:cNvSpPr txBox="1"/>
          <p:nvPr>
            <p:custDataLst>
              <p:tags r:id="rId2"/>
            </p:custDataLst>
          </p:nvPr>
        </p:nvSpPr>
        <p:spPr>
          <a:xfrm>
            <a:off x="189974" y="1210299"/>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GRADE : Trithérapie combinée AMLA-BALA-CSI comparativement à une bithérapie AMLA-BALA</a:t>
            </a:r>
          </a:p>
        </p:txBody>
      </p:sp>
      <p:sp>
        <p:nvSpPr>
          <p:cNvPr id="6" name="TextBox 5">
            <a:extLst>
              <a:ext uri="{FF2B5EF4-FFF2-40B4-BE49-F238E27FC236}">
                <a16:creationId xmlns:a16="http://schemas.microsoft.com/office/drawing/2014/main" id="{CA794888-4E79-B304-5B08-563C0D583BD7}"/>
              </a:ext>
            </a:extLst>
          </p:cNvPr>
          <p:cNvSpPr txBox="1"/>
          <p:nvPr>
            <p:custDataLst>
              <p:tags r:id="rId3"/>
            </p:custDataLst>
          </p:nvPr>
        </p:nvSpPr>
        <p:spPr>
          <a:xfrm>
            <a:off x="189974" y="3712397"/>
            <a:ext cx="6248926" cy="188193"/>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a:t>
            </a:r>
            <a:r>
              <a:rPr lang="fr-CA" sz="1000">
                <a:solidFill>
                  <a:srgbClr val="000000"/>
                </a:solidFill>
                <a:effectLst/>
                <a:latin typeface="Arial Narrow" panose="020B0606020202030204" pitchFamily="34" charset="0"/>
                <a:ea typeface="Times New Roman" panose="02020603050405020304" pitchFamily="18" charset="0"/>
              </a:rPr>
              <a:t> </a:t>
            </a:r>
            <a:r>
              <a:rPr lang="fr-CA" sz="1000" b="1">
                <a:solidFill>
                  <a:srgbClr val="000000"/>
                </a:solidFill>
                <a:effectLst/>
                <a:latin typeface="Arial Narrow" panose="020B0606020202030204" pitchFamily="34" charset="0"/>
                <a:ea typeface="Times New Roman" panose="02020603050405020304" pitchFamily="18" charset="0"/>
              </a:rPr>
              <a:t>:</a:t>
            </a:r>
            <a:r>
              <a:rPr lang="fr-CA" sz="1000">
                <a:solidFill>
                  <a:srgbClr val="000000"/>
                </a:solidFill>
                <a:effectLst/>
                <a:latin typeface="Arial Narrow" panose="020B0606020202030204" pitchFamily="34" charset="0"/>
                <a:ea typeface="Times New Roman" panose="02020603050405020304" pitchFamily="18" charset="0"/>
              </a:rPr>
              <a:t> intervalle de confiance; </a:t>
            </a:r>
            <a:r>
              <a:rPr lang="fr-CA" sz="1000" b="1">
                <a:solidFill>
                  <a:srgbClr val="000000"/>
                </a:solidFill>
                <a:effectLst/>
                <a:latin typeface="Arial Narrow" panose="020B0606020202030204" pitchFamily="34" charset="0"/>
                <a:ea typeface="Times New Roman" panose="02020603050405020304" pitchFamily="18" charset="0"/>
              </a:rPr>
              <a:t>RRI :</a:t>
            </a:r>
            <a:r>
              <a:rPr lang="fr-CA" sz="1000">
                <a:solidFill>
                  <a:srgbClr val="000000"/>
                </a:solidFill>
                <a:effectLst/>
                <a:latin typeface="Arial Narrow" panose="020B0606020202030204" pitchFamily="34" charset="0"/>
                <a:ea typeface="Times New Roman" panose="02020603050405020304" pitchFamily="18" charset="0"/>
              </a:rPr>
              <a:t> rapport de risques instantanés; </a:t>
            </a:r>
            <a:r>
              <a:rPr lang="fr-CA" sz="1000" b="1">
                <a:solidFill>
                  <a:srgbClr val="000000"/>
                </a:solidFill>
                <a:effectLst/>
                <a:latin typeface="Arial Narrow" panose="020B0606020202030204" pitchFamily="34" charset="0"/>
                <a:ea typeface="Times New Roman" panose="02020603050405020304" pitchFamily="18" charset="0"/>
              </a:rPr>
              <a:t>RR :</a:t>
            </a:r>
            <a:r>
              <a:rPr lang="fr-CA" sz="1000">
                <a:solidFill>
                  <a:srgbClr val="000000"/>
                </a:solidFill>
                <a:effectLst/>
                <a:latin typeface="Arial Narrow" panose="020B0606020202030204" pitchFamily="34" charset="0"/>
                <a:ea typeface="Times New Roman" panose="02020603050405020304" pitchFamily="18" charset="0"/>
              </a:rPr>
              <a:t> risque relatif; a. Cinq ECR ou moins ont déclaré ce résultat</a:t>
            </a:r>
          </a:p>
        </p:txBody>
      </p:sp>
      <p:sp>
        <p:nvSpPr>
          <p:cNvPr id="7" name="Rectangle 2">
            <a:extLst>
              <a:ext uri="{FF2B5EF4-FFF2-40B4-BE49-F238E27FC236}">
                <a16:creationId xmlns:a16="http://schemas.microsoft.com/office/drawing/2014/main" id="{D1ABD252-3583-CBAD-66C3-3163F679ACDB}"/>
              </a:ext>
            </a:extLst>
          </p:cNvPr>
          <p:cNvSpPr>
            <a:spLocks noChangeArrowheads="1"/>
          </p:cNvSpPr>
          <p:nvPr>
            <p:custDataLst>
              <p:tags r:id="rId4"/>
            </p:custDataLst>
          </p:nvPr>
        </p:nvSpPr>
        <p:spPr bwMode="auto">
          <a:xfrm>
            <a:off x="140223" y="3831914"/>
            <a:ext cx="57022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risque relatif, trithérapie combinée AMLA-BALA-CSI comparativement à une bithérapie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AMLA-BALA</a:t>
            </a:r>
          </a:p>
        </p:txBody>
      </p:sp>
      <p:pic>
        <p:nvPicPr>
          <p:cNvPr id="19457" name="Picture 181" descr="Table&#10;&#10;Description automatically generated">
            <a:extLst>
              <a:ext uri="{FF2B5EF4-FFF2-40B4-BE49-F238E27FC236}">
                <a16:creationId xmlns:a16="http://schemas.microsoft.com/office/drawing/2014/main" id="{09642618-457F-B7A9-C99B-BD0015337B15}"/>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140223" y="4291347"/>
            <a:ext cx="5937250" cy="2038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15A4AEFF-ED07-9CDA-31E3-F1A761059E3A}"/>
              </a:ext>
            </a:extLst>
          </p:cNvPr>
          <p:cNvSpPr>
            <a:spLocks noChangeArrowheads="1"/>
          </p:cNvSpPr>
          <p:nvPr>
            <p:custDataLst>
              <p:tags r:id="rId6"/>
            </p:custDataLst>
          </p:nvPr>
        </p:nvSpPr>
        <p:spPr bwMode="auto">
          <a:xfrm>
            <a:off x="6134100" y="3829529"/>
            <a:ext cx="57727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rapport de risques instantanés, trithérapie combinée AMLA-BALA-CSI comparativement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à une bithérapie AMLA-BALA</a:t>
            </a:r>
          </a:p>
        </p:txBody>
      </p:sp>
      <p:pic>
        <p:nvPicPr>
          <p:cNvPr id="19459" name="Picture 87" descr="Table&#10;&#10;Description automatically generated">
            <a:extLst>
              <a:ext uri="{FF2B5EF4-FFF2-40B4-BE49-F238E27FC236}">
                <a16:creationId xmlns:a16="http://schemas.microsoft.com/office/drawing/2014/main" id="{C565512E-239E-05F6-5230-7DDBC34875BA}"/>
              </a:ext>
            </a:extLst>
          </p:cNvPr>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134100" y="4270108"/>
            <a:ext cx="5943600" cy="1517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7F65A0B7-DE89-2F40-C17C-C2D577A72877}"/>
              </a:ext>
            </a:extLst>
          </p:cNvPr>
          <p:cNvSpPr>
            <a:spLocks noChangeArrowheads="1"/>
          </p:cNvSpPr>
          <p:nvPr>
            <p:custDataLst>
              <p:tags r:id="rId8"/>
            </p:custDataLst>
          </p:nvPr>
        </p:nvSpPr>
        <p:spPr bwMode="auto">
          <a:xfrm>
            <a:off x="6134100" y="57877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Tree>
    <p:extLst>
      <p:ext uri="{BB962C8B-B14F-4D97-AF65-F5344CB8AC3E}">
        <p14:creationId xmlns:p14="http://schemas.microsoft.com/office/powerpoint/2010/main" val="2609533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673EA9-E0C1-32E0-80EB-49FD1CF091AE}"/>
              </a:ext>
            </a:extLst>
          </p:cNvPr>
          <p:cNvGraphicFramePr>
            <a:graphicFrameLocks noGrp="1"/>
          </p:cNvGraphicFramePr>
          <p:nvPr>
            <p:custDataLst>
              <p:tags r:id="rId1"/>
            </p:custDataLst>
          </p:nvPr>
        </p:nvGraphicFramePr>
        <p:xfrm>
          <a:off x="231480" y="1324121"/>
          <a:ext cx="11329562" cy="2269998"/>
        </p:xfrm>
        <a:graphic>
          <a:graphicData uri="http://schemas.openxmlformats.org/drawingml/2006/table">
            <a:tbl>
              <a:tblPr firstRow="1" firstCol="1" bandRow="1"/>
              <a:tblGrid>
                <a:gridCol w="665162">
                  <a:extLst>
                    <a:ext uri="{9D8B030D-6E8A-4147-A177-3AD203B41FA5}">
                      <a16:colId xmlns:a16="http://schemas.microsoft.com/office/drawing/2014/main" val="4194956387"/>
                    </a:ext>
                  </a:extLst>
                </a:gridCol>
                <a:gridCol w="774700">
                  <a:extLst>
                    <a:ext uri="{9D8B030D-6E8A-4147-A177-3AD203B41FA5}">
                      <a16:colId xmlns:a16="http://schemas.microsoft.com/office/drawing/2014/main" val="3063606188"/>
                    </a:ext>
                  </a:extLst>
                </a:gridCol>
                <a:gridCol w="703262">
                  <a:extLst>
                    <a:ext uri="{9D8B030D-6E8A-4147-A177-3AD203B41FA5}">
                      <a16:colId xmlns:a16="http://schemas.microsoft.com/office/drawing/2014/main" val="3785529058"/>
                    </a:ext>
                  </a:extLst>
                </a:gridCol>
                <a:gridCol w="812800">
                  <a:extLst>
                    <a:ext uri="{9D8B030D-6E8A-4147-A177-3AD203B41FA5}">
                      <a16:colId xmlns:a16="http://schemas.microsoft.com/office/drawing/2014/main" val="1535159503"/>
                    </a:ext>
                  </a:extLst>
                </a:gridCol>
                <a:gridCol w="733425">
                  <a:extLst>
                    <a:ext uri="{9D8B030D-6E8A-4147-A177-3AD203B41FA5}">
                      <a16:colId xmlns:a16="http://schemas.microsoft.com/office/drawing/2014/main" val="3284687927"/>
                    </a:ext>
                  </a:extLst>
                </a:gridCol>
                <a:gridCol w="704850">
                  <a:extLst>
                    <a:ext uri="{9D8B030D-6E8A-4147-A177-3AD203B41FA5}">
                      <a16:colId xmlns:a16="http://schemas.microsoft.com/office/drawing/2014/main" val="3184828470"/>
                    </a:ext>
                  </a:extLst>
                </a:gridCol>
                <a:gridCol w="1736725">
                  <a:extLst>
                    <a:ext uri="{9D8B030D-6E8A-4147-A177-3AD203B41FA5}">
                      <a16:colId xmlns:a16="http://schemas.microsoft.com/office/drawing/2014/main" val="3684304107"/>
                    </a:ext>
                  </a:extLst>
                </a:gridCol>
                <a:gridCol w="941388">
                  <a:extLst>
                    <a:ext uri="{9D8B030D-6E8A-4147-A177-3AD203B41FA5}">
                      <a16:colId xmlns:a16="http://schemas.microsoft.com/office/drawing/2014/main" val="2470192439"/>
                    </a:ext>
                  </a:extLst>
                </a:gridCol>
                <a:gridCol w="882650">
                  <a:extLst>
                    <a:ext uri="{9D8B030D-6E8A-4147-A177-3AD203B41FA5}">
                      <a16:colId xmlns:a16="http://schemas.microsoft.com/office/drawing/2014/main" val="386987787"/>
                    </a:ext>
                  </a:extLst>
                </a:gridCol>
                <a:gridCol w="704850">
                  <a:extLst>
                    <a:ext uri="{9D8B030D-6E8A-4147-A177-3AD203B41FA5}">
                      <a16:colId xmlns:a16="http://schemas.microsoft.com/office/drawing/2014/main" val="1096644139"/>
                    </a:ext>
                  </a:extLst>
                </a:gridCol>
                <a:gridCol w="1217612">
                  <a:extLst>
                    <a:ext uri="{9D8B030D-6E8A-4147-A177-3AD203B41FA5}">
                      <a16:colId xmlns:a16="http://schemas.microsoft.com/office/drawing/2014/main" val="947332960"/>
                    </a:ext>
                  </a:extLst>
                </a:gridCol>
                <a:gridCol w="590550">
                  <a:extLst>
                    <a:ext uri="{9D8B030D-6E8A-4147-A177-3AD203B41FA5}">
                      <a16:colId xmlns:a16="http://schemas.microsoft.com/office/drawing/2014/main" val="1223662770"/>
                    </a:ext>
                  </a:extLst>
                </a:gridCol>
                <a:gridCol w="861588">
                  <a:extLst>
                    <a:ext uri="{9D8B030D-6E8A-4147-A177-3AD203B41FA5}">
                      <a16:colId xmlns:a16="http://schemas.microsoft.com/office/drawing/2014/main" val="1848759905"/>
                    </a:ext>
                  </a:extLst>
                </a:gridCol>
              </a:tblGrid>
              <a:tr h="195771">
                <a:tc gridSpan="7">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Évaluation de la 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 patients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grid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Effet</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hMerge="1">
                  <a:txBody>
                    <a:bodyPr/>
                    <a:lstStyle/>
                    <a:p>
                      <a:endParaRPr lang="en-CA"/>
                    </a:p>
                  </a:txBody>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Certitude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rowSpan="2">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Importance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933246761"/>
                  </a:ext>
                </a:extLst>
              </a:tr>
              <a:tr h="301752">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Nbre d’ECR</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Conception de l’étude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Risque de biais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Incohérence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Manière indirecte</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Imprécision</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Autres considérations</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AMLA-BALA-CSI</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CSI-BALA</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Relatif</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Absolu</a:t>
                      </a:r>
                      <a:b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br>
                      <a:r>
                        <a:rPr lang="fr-CA"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(IC 95 %)</a:t>
                      </a:r>
                    </a:p>
                  </a:txBody>
                  <a:tcPr marL="47625" marR="47625" marT="47625" marB="476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F5496"/>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365541136"/>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risque relatif</a:t>
                      </a:r>
                    </a:p>
                  </a:txBody>
                  <a:tcPr marL="31750" marR="31750" marT="47625" marB="31750" anchor="ctr">
                    <a:lnL>
                      <a:noFill/>
                    </a:lnL>
                    <a:lnR>
                      <a:noFill/>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45581307"/>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 12</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aucun</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147/12 920 (1,1 %)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115/9 350 (1,2 %) </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RR 0,94</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(0,74 à 1,21)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par 1 000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3 de moins à 3 de plus)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Modérée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227335"/>
                  </a:ext>
                </a:extLst>
              </a:tr>
              <a:tr h="179896">
                <a:tc gridSpan="13">
                  <a:txBody>
                    <a:bodyPr/>
                    <a:lstStyle/>
                    <a:p>
                      <a:pPr>
                        <a:lnSpc>
                          <a:spcPct val="107000"/>
                        </a:lnSpc>
                        <a:spcAft>
                          <a:spcPts val="800"/>
                        </a:spcAft>
                      </a:pPr>
                      <a:r>
                        <a:rPr lang="fr-CA" sz="10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Mortalité, rapport de risques instantanés</a:t>
                      </a:r>
                    </a:p>
                  </a:txBody>
                  <a:tcPr marL="31750" marR="31750" marT="47625" marB="3175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072162016"/>
                  </a:ext>
                </a:extLst>
              </a:tr>
              <a:tr h="376047">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ECR</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peu grave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grave</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a</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biais de publication fortement soupçonné</a:t>
                      </a:r>
                      <a:r>
                        <a:rPr lang="fr-CA" sz="1000" baseline="30000">
                          <a:effectLst/>
                          <a:latin typeface="Arial Narrow" panose="020B0606020202030204" pitchFamily="34" charset="0"/>
                          <a:ea typeface="Times New Roman" panose="02020603050405020304" pitchFamily="18" charset="0"/>
                          <a:cs typeface="Times New Roman" panose="02020603050405020304" pitchFamily="18" charset="0"/>
                        </a:rPr>
                        <a:t>b</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-/0</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HR 0,95</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(0,66 à 1,37)</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1 de moins pour 1</a:t>
                      </a:r>
                      <a:r>
                        <a:rPr lang="fr-CA" sz="1000">
                          <a:effectLst/>
                          <a:latin typeface="Arial Narrow" panose="020B0606020202030204" pitchFamily="34" charset="0"/>
                          <a:ea typeface="Times New Roman" panose="02020603050405020304" pitchFamily="18" charset="0"/>
                          <a:cs typeface="Times New Roman" panose="02020603050405020304" pitchFamily="18" charset="0"/>
                        </a:rPr>
                        <a:t> </a:t>
                      </a:r>
                      <a:r>
                        <a:rPr lang="fr-CA" sz="1000" b="1">
                          <a:effectLst/>
                          <a:latin typeface="Arial Narrow" panose="020B0606020202030204" pitchFamily="34" charset="0"/>
                          <a:ea typeface="Times New Roman" panose="02020603050405020304" pitchFamily="18" charset="0"/>
                          <a:cs typeface="Times New Roman" panose="02020603050405020304" pitchFamily="18" charset="0"/>
                        </a:rPr>
                        <a:t>000</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(de 1 de moins à 1 de moins)</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Cambria Math" panose="02040503050406030204" pitchFamily="18" charset="0"/>
                          <a:ea typeface="Times New Roman" panose="02020603050405020304" pitchFamily="18" charset="0"/>
                          <a:cs typeface="Cambria Math" panose="02040503050406030204" pitchFamily="18" charset="0"/>
                        </a:rPr>
                        <a:t>⨁⨁◯◯</a:t>
                      </a:r>
                      <a:br>
                        <a:rPr lang="fr-CA" sz="1000">
                          <a:effectLst/>
                          <a:latin typeface="Arial Narrow" panose="020B0606020202030204" pitchFamily="34" charset="0"/>
                          <a:ea typeface="Times New Roman" panose="02020603050405020304" pitchFamily="18" charset="0"/>
                          <a:cs typeface="Times New Roman" panose="02020603050405020304" pitchFamily="18" charset="0"/>
                        </a:rPr>
                      </a:br>
                      <a:r>
                        <a:rPr lang="fr-CA" sz="1000">
                          <a:effectLst/>
                          <a:latin typeface="Arial Narrow" panose="020B0606020202030204" pitchFamily="34" charset="0"/>
                          <a:ea typeface="Times New Roman" panose="02020603050405020304" pitchFamily="18" charset="0"/>
                          <a:cs typeface="Times New Roman" panose="02020603050405020304" pitchFamily="18" charset="0"/>
                        </a:rPr>
                        <a:t>Faible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000">
                          <a:effectLst/>
                          <a:latin typeface="Arial Narrow" panose="020B0606020202030204" pitchFamily="34" charset="0"/>
                          <a:ea typeface="Times New Roman" panose="02020603050405020304" pitchFamily="18" charset="0"/>
                          <a:cs typeface="Times New Roman" panose="02020603050405020304" pitchFamily="18" charset="0"/>
                        </a:rPr>
                        <a:t>CRITIQUE</a:t>
                      </a: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835163"/>
                  </a:ext>
                </a:extLst>
              </a:tr>
            </a:tbl>
          </a:graphicData>
        </a:graphic>
      </p:graphicFrame>
      <p:sp>
        <p:nvSpPr>
          <p:cNvPr id="4" name="TextBox 3">
            <a:extLst>
              <a:ext uri="{FF2B5EF4-FFF2-40B4-BE49-F238E27FC236}">
                <a16:creationId xmlns:a16="http://schemas.microsoft.com/office/drawing/2014/main" id="{D757835A-8329-1534-5B38-4846F59C333D}"/>
              </a:ext>
            </a:extLst>
          </p:cNvPr>
          <p:cNvSpPr txBox="1"/>
          <p:nvPr>
            <p:custDataLst>
              <p:tags r:id="rId2"/>
            </p:custDataLst>
          </p:nvPr>
        </p:nvSpPr>
        <p:spPr>
          <a:xfrm>
            <a:off x="231480" y="1050042"/>
            <a:ext cx="6103854" cy="276999"/>
          </a:xfrm>
          <a:prstGeom prst="rect">
            <a:avLst/>
          </a:prstGeom>
          <a:noFill/>
        </p:spPr>
        <p:txBody>
          <a:bodyPr wrap="square">
            <a:spAutoFit/>
          </a:bodyPr>
          <a:lstStyle/>
          <a:p>
            <a:r>
              <a:rPr lang="fr-CA" sz="1200" b="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Question : Trithérapie combinée AMLA-BALA-CSI comparativement à une thérapie combinée CSI-BALA </a:t>
            </a:r>
          </a:p>
        </p:txBody>
      </p:sp>
      <p:sp>
        <p:nvSpPr>
          <p:cNvPr id="6" name="TextBox 5">
            <a:extLst>
              <a:ext uri="{FF2B5EF4-FFF2-40B4-BE49-F238E27FC236}">
                <a16:creationId xmlns:a16="http://schemas.microsoft.com/office/drawing/2014/main" id="{25E9CDA5-2121-71D3-31CB-F1A59D089505}"/>
              </a:ext>
            </a:extLst>
          </p:cNvPr>
          <p:cNvSpPr txBox="1"/>
          <p:nvPr>
            <p:custDataLst>
              <p:tags r:id="rId3"/>
            </p:custDataLst>
          </p:nvPr>
        </p:nvSpPr>
        <p:spPr>
          <a:xfrm>
            <a:off x="231480" y="3509065"/>
            <a:ext cx="7248820" cy="188193"/>
          </a:xfrm>
          <a:prstGeom prst="rect">
            <a:avLst/>
          </a:prstGeom>
          <a:noFill/>
        </p:spPr>
        <p:txBody>
          <a:bodyPr wrap="square">
            <a:spAutoFit/>
          </a:bodyPr>
          <a:lstStyle/>
          <a:p>
            <a:pPr>
              <a:lnSpc>
                <a:spcPts val="700"/>
              </a:lnSpc>
            </a:pPr>
            <a:r>
              <a:rPr lang="fr-CA" sz="1000" b="1">
                <a:solidFill>
                  <a:srgbClr val="000000"/>
                </a:solidFill>
                <a:effectLst/>
                <a:latin typeface="Arial Narrow" panose="020B0606020202030204" pitchFamily="34" charset="0"/>
                <a:ea typeface="Times New Roman" panose="02020603050405020304" pitchFamily="18" charset="0"/>
              </a:rPr>
              <a:t>IC</a:t>
            </a:r>
            <a:r>
              <a:rPr lang="fr-CA" sz="1000">
                <a:solidFill>
                  <a:srgbClr val="000000"/>
                </a:solidFill>
                <a:effectLst/>
                <a:latin typeface="Arial Narrow" panose="020B0606020202030204" pitchFamily="34" charset="0"/>
                <a:ea typeface="Times New Roman" panose="02020603050405020304" pitchFamily="18" charset="0"/>
              </a:rPr>
              <a:t> : intervalle de confiance; </a:t>
            </a:r>
            <a:r>
              <a:rPr lang="fr-CA" sz="1000" b="1">
                <a:solidFill>
                  <a:srgbClr val="000000"/>
                </a:solidFill>
                <a:effectLst/>
                <a:latin typeface="Arial Narrow" panose="020B0606020202030204" pitchFamily="34" charset="0"/>
                <a:ea typeface="Times New Roman" panose="02020603050405020304" pitchFamily="18" charset="0"/>
              </a:rPr>
              <a:t>RRI</a:t>
            </a:r>
            <a:r>
              <a:rPr lang="fr-CA" sz="1000">
                <a:solidFill>
                  <a:srgbClr val="000000"/>
                </a:solidFill>
                <a:effectLst/>
                <a:latin typeface="Arial Narrow" panose="020B0606020202030204" pitchFamily="34" charset="0"/>
                <a:ea typeface="Times New Roman" panose="02020603050405020304" pitchFamily="18" charset="0"/>
              </a:rPr>
              <a:t> : rapport de risques instantanés; </a:t>
            </a:r>
            <a:r>
              <a:rPr lang="fr-CA" sz="1000" b="1">
                <a:solidFill>
                  <a:srgbClr val="000000"/>
                </a:solidFill>
                <a:effectLst/>
                <a:latin typeface="Arial Narrow" panose="020B0606020202030204" pitchFamily="34" charset="0"/>
                <a:ea typeface="Times New Roman" panose="02020603050405020304" pitchFamily="18" charset="0"/>
              </a:rPr>
              <a:t>RR</a:t>
            </a:r>
            <a:r>
              <a:rPr lang="fr-CA" sz="1000">
                <a:solidFill>
                  <a:srgbClr val="000000"/>
                </a:solidFill>
                <a:effectLst/>
                <a:latin typeface="Arial Narrow" panose="020B0606020202030204" pitchFamily="34" charset="0"/>
                <a:ea typeface="Times New Roman" panose="02020603050405020304" pitchFamily="18" charset="0"/>
              </a:rPr>
              <a:t> : risque relatif; a. larges intervalles de confiance; b. Une ECR a déclaré ce résultat</a:t>
            </a:r>
          </a:p>
        </p:txBody>
      </p:sp>
      <p:sp>
        <p:nvSpPr>
          <p:cNvPr id="8" name="Rectangle 3">
            <a:extLst>
              <a:ext uri="{FF2B5EF4-FFF2-40B4-BE49-F238E27FC236}">
                <a16:creationId xmlns:a16="http://schemas.microsoft.com/office/drawing/2014/main" id="{0E09FB79-132A-19A5-B6A2-64F52F7B66A6}"/>
              </a:ext>
            </a:extLst>
          </p:cNvPr>
          <p:cNvSpPr>
            <a:spLocks noChangeArrowheads="1"/>
          </p:cNvSpPr>
          <p:nvPr>
            <p:custDataLst>
              <p:tags r:id="rId4"/>
            </p:custDataLst>
          </p:nvPr>
        </p:nvSpPr>
        <p:spPr bwMode="auto">
          <a:xfrm>
            <a:off x="0"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9" name="Rectangle 5">
            <a:extLst>
              <a:ext uri="{FF2B5EF4-FFF2-40B4-BE49-F238E27FC236}">
                <a16:creationId xmlns:a16="http://schemas.microsoft.com/office/drawing/2014/main" id="{D6953D39-BF46-E340-4D77-A477281E7849}"/>
              </a:ext>
            </a:extLst>
          </p:cNvPr>
          <p:cNvSpPr>
            <a:spLocks noChangeArrowheads="1"/>
          </p:cNvSpPr>
          <p:nvPr>
            <p:custDataLst>
              <p:tags r:id="rId5"/>
            </p:custDataLst>
          </p:nvPr>
        </p:nvSpPr>
        <p:spPr bwMode="auto">
          <a:xfrm>
            <a:off x="152400" y="3563068"/>
            <a:ext cx="56044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risque relatif, trithérapie combinée AMLA-BALA-CSI comparativement à une thérapie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combinée CSI-BALA</a:t>
            </a:r>
          </a:p>
        </p:txBody>
      </p:sp>
      <p:pic>
        <p:nvPicPr>
          <p:cNvPr id="34820" name="Picture 278" descr="Table&#10;&#10;Description automatically generated">
            <a:extLst>
              <a:ext uri="{FF2B5EF4-FFF2-40B4-BE49-F238E27FC236}">
                <a16:creationId xmlns:a16="http://schemas.microsoft.com/office/drawing/2014/main" id="{347F255C-35C4-E183-68EE-6FFED9A41ECC}"/>
              </a:ext>
            </a:extLst>
          </p:cNvPr>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 y="3953239"/>
            <a:ext cx="5949950" cy="2730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4ABBD8F0-E80D-AE4B-A57E-69E099AF3363}"/>
              </a:ext>
            </a:extLst>
          </p:cNvPr>
          <p:cNvSpPr>
            <a:spLocks noChangeArrowheads="1"/>
          </p:cNvSpPr>
          <p:nvPr>
            <p:custDataLst>
              <p:tags r:id="rId7"/>
            </p:custDataLst>
          </p:nvPr>
        </p:nvSpPr>
        <p:spPr bwMode="auto">
          <a:xfrm>
            <a:off x="152400" y="6592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11" name="Rectangle 8">
            <a:extLst>
              <a:ext uri="{FF2B5EF4-FFF2-40B4-BE49-F238E27FC236}">
                <a16:creationId xmlns:a16="http://schemas.microsoft.com/office/drawing/2014/main" id="{CC5966CB-9763-DC25-2F78-F96B3B554FB6}"/>
              </a:ext>
            </a:extLst>
          </p:cNvPr>
          <p:cNvSpPr>
            <a:spLocks noChangeArrowheads="1"/>
          </p:cNvSpPr>
          <p:nvPr>
            <p:custDataLst>
              <p:tags r:id="rId8"/>
            </p:custDataLst>
          </p:nvPr>
        </p:nvSpPr>
        <p:spPr bwMode="auto">
          <a:xfrm>
            <a:off x="6159466" y="3557808"/>
            <a:ext cx="5676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Figure : Mortalité, ratio des taux, trithérapie combinée AMLA-BALA-CSI comparativement à une thérapie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a:ln>
                  <a:noFill/>
                </a:ln>
                <a:solidFill>
                  <a:schemeClr val="tx1"/>
                </a:solidFill>
                <a:effectLst/>
                <a:latin typeface="Arial Narrow" panose="020B0606020202030204" pitchFamily="34" charset="0"/>
                <a:ea typeface="Calibri" panose="020F0502020204030204" pitchFamily="34" charset="0"/>
                <a:cs typeface="Calibri" panose="020F0502020204030204" pitchFamily="34" charset="0"/>
              </a:rPr>
              <a:t> combinée CSI-BALA</a:t>
            </a:r>
          </a:p>
        </p:txBody>
      </p:sp>
      <p:pic>
        <p:nvPicPr>
          <p:cNvPr id="34823" name="Picture 91" descr="Table&#10;&#10;Description automatically generated">
            <a:extLst>
              <a:ext uri="{FF2B5EF4-FFF2-40B4-BE49-F238E27FC236}">
                <a16:creationId xmlns:a16="http://schemas.microsoft.com/office/drawing/2014/main" id="{27F9C80D-E66B-321F-D51D-0065D1E94C8E}"/>
              </a:ext>
            </a:extLst>
          </p:cNvPr>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6159466" y="3989354"/>
            <a:ext cx="5943600" cy="15303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a:extLst>
              <a:ext uri="{FF2B5EF4-FFF2-40B4-BE49-F238E27FC236}">
                <a16:creationId xmlns:a16="http://schemas.microsoft.com/office/drawing/2014/main" id="{A674D8AD-8AB0-2536-F332-1449D57702C5}"/>
              </a:ext>
            </a:extLst>
          </p:cNvPr>
          <p:cNvSpPr>
            <a:spLocks noChangeArrowheads="1"/>
          </p:cNvSpPr>
          <p:nvPr>
            <p:custDataLst>
              <p:tags r:id="rId10"/>
            </p:custDataLst>
          </p:nvPr>
        </p:nvSpPr>
        <p:spPr bwMode="auto">
          <a:xfrm>
            <a:off x="6159466" y="53398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Tree>
    <p:extLst>
      <p:ext uri="{BB962C8B-B14F-4D97-AF65-F5344CB8AC3E}">
        <p14:creationId xmlns:p14="http://schemas.microsoft.com/office/powerpoint/2010/main" val="1546675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49EAC1D4-8B31-76C6-6D2A-94C99B62B62E}"/>
              </a:ext>
            </a:extLst>
          </p:cNvPr>
          <p:cNvGrpSpPr>
            <a:grpSpLocks/>
          </p:cNvGrpSpPr>
          <p:nvPr>
            <p:custDataLst>
              <p:tags r:id="rId1"/>
            </p:custDataLst>
          </p:nvPr>
        </p:nvGrpSpPr>
        <p:grpSpPr bwMode="auto">
          <a:xfrm>
            <a:off x="8940800" y="1423989"/>
            <a:ext cx="1016000" cy="401637"/>
            <a:chOff x="4526" y="497"/>
            <a:chExt cx="640" cy="281"/>
          </a:xfrm>
        </p:grpSpPr>
        <p:sp>
          <p:nvSpPr>
            <p:cNvPr id="37965" name="Rectangle 3">
              <a:extLst>
                <a:ext uri="{FF2B5EF4-FFF2-40B4-BE49-F238E27FC236}">
                  <a16:creationId xmlns:a16="http://schemas.microsoft.com/office/drawing/2014/main" id="{3B0B02E8-3D64-CEA7-C53C-F202F2B9AC38}"/>
                </a:ext>
              </a:extLst>
            </p:cNvPr>
            <p:cNvSpPr>
              <a:spLocks noChangeArrowheads="1"/>
            </p:cNvSpPr>
            <p:nvPr/>
          </p:nvSpPr>
          <p:spPr bwMode="auto">
            <a:xfrm>
              <a:off x="4526" y="497"/>
              <a:ext cx="640" cy="28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66" name="Rectangle 4">
              <a:extLst>
                <a:ext uri="{FF2B5EF4-FFF2-40B4-BE49-F238E27FC236}">
                  <a16:creationId xmlns:a16="http://schemas.microsoft.com/office/drawing/2014/main" id="{566D6651-629D-4A7C-76F9-451FAA299367}"/>
                </a:ext>
              </a:extLst>
            </p:cNvPr>
            <p:cNvSpPr>
              <a:spLocks noChangeArrowheads="1"/>
            </p:cNvSpPr>
            <p:nvPr/>
          </p:nvSpPr>
          <p:spPr bwMode="auto">
            <a:xfrm>
              <a:off x="4526" y="497"/>
              <a:ext cx="640" cy="28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891" name="Rectangle 5">
            <a:extLst>
              <a:ext uri="{FF2B5EF4-FFF2-40B4-BE49-F238E27FC236}">
                <a16:creationId xmlns:a16="http://schemas.microsoft.com/office/drawing/2014/main" id="{8FEE7246-7F1F-1503-C618-F17EE842CF52}"/>
              </a:ext>
            </a:extLst>
          </p:cNvPr>
          <p:cNvSpPr>
            <a:spLocks noChangeArrowheads="1"/>
          </p:cNvSpPr>
          <p:nvPr>
            <p:custDataLst>
              <p:tags r:id="rId2"/>
            </p:custDataLst>
          </p:nvPr>
        </p:nvSpPr>
        <p:spPr bwMode="auto">
          <a:xfrm>
            <a:off x="8961439" y="1458913"/>
            <a:ext cx="9217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Chirurgie</a:t>
            </a:r>
          </a:p>
        </p:txBody>
      </p:sp>
      <p:sp>
        <p:nvSpPr>
          <p:cNvPr id="37892" name="Rectangle 7">
            <a:extLst>
              <a:ext uri="{FF2B5EF4-FFF2-40B4-BE49-F238E27FC236}">
                <a16:creationId xmlns:a16="http://schemas.microsoft.com/office/drawing/2014/main" id="{85D06D08-3E05-5E0C-4125-A28BFD3727DC}"/>
              </a:ext>
            </a:extLst>
          </p:cNvPr>
          <p:cNvSpPr>
            <a:spLocks noChangeArrowheads="1"/>
          </p:cNvSpPr>
          <p:nvPr>
            <p:custDataLst>
              <p:tags r:id="rId3"/>
            </p:custDataLst>
          </p:nvPr>
        </p:nvSpPr>
        <p:spPr bwMode="auto">
          <a:xfrm>
            <a:off x="8474075" y="1755775"/>
            <a:ext cx="1487488" cy="40163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nvGrpSpPr>
          <p:cNvPr id="37893" name="Group 9">
            <a:extLst>
              <a:ext uri="{FF2B5EF4-FFF2-40B4-BE49-F238E27FC236}">
                <a16:creationId xmlns:a16="http://schemas.microsoft.com/office/drawing/2014/main" id="{5F1AD122-D7C7-0327-6228-85F96F3C149D}"/>
              </a:ext>
            </a:extLst>
          </p:cNvPr>
          <p:cNvGrpSpPr>
            <a:grpSpLocks/>
          </p:cNvGrpSpPr>
          <p:nvPr>
            <p:custDataLst>
              <p:tags r:id="rId4"/>
            </p:custDataLst>
          </p:nvPr>
        </p:nvGrpSpPr>
        <p:grpSpPr bwMode="auto">
          <a:xfrm>
            <a:off x="3676651" y="3759200"/>
            <a:ext cx="6278563" cy="406400"/>
            <a:chOff x="1216" y="2133"/>
            <a:chExt cx="3955" cy="283"/>
          </a:xfrm>
        </p:grpSpPr>
        <p:sp>
          <p:nvSpPr>
            <p:cNvPr id="37963" name="Rectangle 10">
              <a:extLst>
                <a:ext uri="{FF2B5EF4-FFF2-40B4-BE49-F238E27FC236}">
                  <a16:creationId xmlns:a16="http://schemas.microsoft.com/office/drawing/2014/main" id="{B1E97EE4-C2CD-B7C2-8B57-A8B79341F905}"/>
                </a:ext>
              </a:extLst>
            </p:cNvPr>
            <p:cNvSpPr>
              <a:spLocks noChangeArrowheads="1"/>
            </p:cNvSpPr>
            <p:nvPr/>
          </p:nvSpPr>
          <p:spPr bwMode="auto">
            <a:xfrm>
              <a:off x="1216" y="2133"/>
              <a:ext cx="3955" cy="283"/>
            </a:xfrm>
            <a:prstGeom prst="rect">
              <a:avLst/>
            </a:prstGeom>
            <a:solidFill>
              <a:srgbClr val="FFF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64" name="Rectangle 11">
              <a:extLst>
                <a:ext uri="{FF2B5EF4-FFF2-40B4-BE49-F238E27FC236}">
                  <a16:creationId xmlns:a16="http://schemas.microsoft.com/office/drawing/2014/main" id="{F640DBB0-A322-DA39-6698-EAFEF68E5B76}"/>
                </a:ext>
              </a:extLst>
            </p:cNvPr>
            <p:cNvSpPr>
              <a:spLocks noChangeArrowheads="1"/>
            </p:cNvSpPr>
            <p:nvPr/>
          </p:nvSpPr>
          <p:spPr bwMode="auto">
            <a:xfrm>
              <a:off x="1216" y="2133"/>
              <a:ext cx="3955" cy="28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894" name="Group 12">
            <a:extLst>
              <a:ext uri="{FF2B5EF4-FFF2-40B4-BE49-F238E27FC236}">
                <a16:creationId xmlns:a16="http://schemas.microsoft.com/office/drawing/2014/main" id="{A7A284E1-715B-D6D7-33E4-F5248D5A2B4D}"/>
              </a:ext>
            </a:extLst>
          </p:cNvPr>
          <p:cNvGrpSpPr>
            <a:grpSpLocks/>
          </p:cNvGrpSpPr>
          <p:nvPr>
            <p:custDataLst>
              <p:tags r:id="rId5"/>
            </p:custDataLst>
          </p:nvPr>
        </p:nvGrpSpPr>
        <p:grpSpPr bwMode="auto">
          <a:xfrm>
            <a:off x="3679826" y="3359151"/>
            <a:ext cx="6276975" cy="403225"/>
            <a:chOff x="1212" y="1848"/>
            <a:chExt cx="3954" cy="281"/>
          </a:xfrm>
        </p:grpSpPr>
        <p:sp>
          <p:nvSpPr>
            <p:cNvPr id="37961" name="Rectangle 13">
              <a:extLst>
                <a:ext uri="{FF2B5EF4-FFF2-40B4-BE49-F238E27FC236}">
                  <a16:creationId xmlns:a16="http://schemas.microsoft.com/office/drawing/2014/main" id="{0D15978D-52FC-B6F3-B519-ECDCFE0D9042}"/>
                </a:ext>
              </a:extLst>
            </p:cNvPr>
            <p:cNvSpPr>
              <a:spLocks noChangeArrowheads="1"/>
            </p:cNvSpPr>
            <p:nvPr/>
          </p:nvSpPr>
          <p:spPr bwMode="auto">
            <a:xfrm>
              <a:off x="1212" y="1848"/>
              <a:ext cx="3954" cy="28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62" name="Rectangle 14">
              <a:extLst>
                <a:ext uri="{FF2B5EF4-FFF2-40B4-BE49-F238E27FC236}">
                  <a16:creationId xmlns:a16="http://schemas.microsoft.com/office/drawing/2014/main" id="{A30CC10A-D848-03D2-E02B-8EB6E7D0DAAD}"/>
                </a:ext>
              </a:extLst>
            </p:cNvPr>
            <p:cNvSpPr>
              <a:spLocks noChangeArrowheads="1"/>
            </p:cNvSpPr>
            <p:nvPr/>
          </p:nvSpPr>
          <p:spPr bwMode="auto">
            <a:xfrm>
              <a:off x="1212" y="1848"/>
              <a:ext cx="3954" cy="28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895" name="Freeform 15">
            <a:extLst>
              <a:ext uri="{FF2B5EF4-FFF2-40B4-BE49-F238E27FC236}">
                <a16:creationId xmlns:a16="http://schemas.microsoft.com/office/drawing/2014/main" id="{CE28AFCE-9175-3252-3F67-F809D92B3E4C}"/>
              </a:ext>
            </a:extLst>
          </p:cNvPr>
          <p:cNvSpPr>
            <a:spLocks noEditPoints="1"/>
          </p:cNvSpPr>
          <p:nvPr>
            <p:custDataLst>
              <p:tags r:id="rId6"/>
            </p:custDataLst>
          </p:nvPr>
        </p:nvSpPr>
        <p:spPr bwMode="auto">
          <a:xfrm>
            <a:off x="4351338" y="5084763"/>
            <a:ext cx="133350" cy="317500"/>
          </a:xfrm>
          <a:custGeom>
            <a:avLst/>
            <a:gdLst>
              <a:gd name="T0" fmla="*/ 2147483647 w 581"/>
              <a:gd name="T1" fmla="*/ 2147483647 h 1515"/>
              <a:gd name="T2" fmla="*/ 2147483647 w 581"/>
              <a:gd name="T3" fmla="*/ 2147483647 h 1515"/>
              <a:gd name="T4" fmla="*/ 2147483647 w 581"/>
              <a:gd name="T5" fmla="*/ 2147483647 h 1515"/>
              <a:gd name="T6" fmla="*/ 2147483647 w 581"/>
              <a:gd name="T7" fmla="*/ 2147483647 h 1515"/>
              <a:gd name="T8" fmla="*/ 2147483647 w 581"/>
              <a:gd name="T9" fmla="*/ 2147483647 h 1515"/>
              <a:gd name="T10" fmla="*/ 2147483647 w 581"/>
              <a:gd name="T11" fmla="*/ 2147483647 h 1515"/>
              <a:gd name="T12" fmla="*/ 2147483647 w 581"/>
              <a:gd name="T13" fmla="*/ 2147483647 h 1515"/>
              <a:gd name="T14" fmla="*/ 2147483647 w 581"/>
              <a:gd name="T15" fmla="*/ 2147483647 h 1515"/>
              <a:gd name="T16" fmla="*/ 2147483647 w 581"/>
              <a:gd name="T17" fmla="*/ 2147483647 h 1515"/>
              <a:gd name="T18" fmla="*/ 2147483647 w 581"/>
              <a:gd name="T19" fmla="*/ 2147483647 h 1515"/>
              <a:gd name="T20" fmla="*/ 2147483647 w 581"/>
              <a:gd name="T21" fmla="*/ 2147483647 h 1515"/>
              <a:gd name="T22" fmla="*/ 2147483647 w 581"/>
              <a:gd name="T23" fmla="*/ 2147483647 h 1515"/>
              <a:gd name="T24" fmla="*/ 2147483647 w 581"/>
              <a:gd name="T25" fmla="*/ 2147483647 h 1515"/>
              <a:gd name="T26" fmla="*/ 2147483647 w 581"/>
              <a:gd name="T27" fmla="*/ 2147483647 h 1515"/>
              <a:gd name="T28" fmla="*/ 2147483647 w 581"/>
              <a:gd name="T29" fmla="*/ 2147483647 h 1515"/>
              <a:gd name="T30" fmla="*/ 2147483647 w 581"/>
              <a:gd name="T31" fmla="*/ 2147483647 h 1515"/>
              <a:gd name="T32" fmla="*/ 2147483647 w 581"/>
              <a:gd name="T33" fmla="*/ 2147483647 h 1515"/>
              <a:gd name="T34" fmla="*/ 2147483647 w 581"/>
              <a:gd name="T35" fmla="*/ 2147483647 h 1515"/>
              <a:gd name="T36" fmla="*/ 2147483647 w 581"/>
              <a:gd name="T37" fmla="*/ 2147483647 h 1515"/>
              <a:gd name="T38" fmla="*/ 2147483647 w 581"/>
              <a:gd name="T39" fmla="*/ 2147483647 h 1515"/>
              <a:gd name="T40" fmla="*/ 2147483647 w 581"/>
              <a:gd name="T41" fmla="*/ 2147483647 h 1515"/>
              <a:gd name="T42" fmla="*/ 2147483647 w 581"/>
              <a:gd name="T43" fmla="*/ 2147483647 h 1515"/>
              <a:gd name="T44" fmla="*/ 2147483647 w 581"/>
              <a:gd name="T45" fmla="*/ 2147483647 h 1515"/>
              <a:gd name="T46" fmla="*/ 2147483647 w 581"/>
              <a:gd name="T47" fmla="*/ 2147483647 h 1515"/>
              <a:gd name="T48" fmla="*/ 2147483647 w 581"/>
              <a:gd name="T49" fmla="*/ 2147483647 h 1515"/>
              <a:gd name="T50" fmla="*/ 2147483647 w 581"/>
              <a:gd name="T51" fmla="*/ 2147483647 h 1515"/>
              <a:gd name="T52" fmla="*/ 2147483647 w 581"/>
              <a:gd name="T53" fmla="*/ 2147483647 h 1515"/>
              <a:gd name="T54" fmla="*/ 2147483647 w 581"/>
              <a:gd name="T55" fmla="*/ 2147483647 h 1515"/>
              <a:gd name="T56" fmla="*/ 2147483647 w 581"/>
              <a:gd name="T57" fmla="*/ 2147483647 h 1515"/>
              <a:gd name="T58" fmla="*/ 2147483647 w 581"/>
              <a:gd name="T59" fmla="*/ 2147483647 h 1515"/>
              <a:gd name="T60" fmla="*/ 2147483647 w 581"/>
              <a:gd name="T61" fmla="*/ 2147483647 h 1515"/>
              <a:gd name="T62" fmla="*/ 2147483647 w 581"/>
              <a:gd name="T63" fmla="*/ 2147483647 h 1515"/>
              <a:gd name="T64" fmla="*/ 2147483647 w 581"/>
              <a:gd name="T65" fmla="*/ 2147483647 h 1515"/>
              <a:gd name="T66" fmla="*/ 2147483647 w 581"/>
              <a:gd name="T67" fmla="*/ 2147483647 h 1515"/>
              <a:gd name="T68" fmla="*/ 2147483647 w 581"/>
              <a:gd name="T69" fmla="*/ 2147483647 h 1515"/>
              <a:gd name="T70" fmla="*/ 2147483647 w 581"/>
              <a:gd name="T71" fmla="*/ 2147483647 h 1515"/>
              <a:gd name="T72" fmla="*/ 2147483647 w 581"/>
              <a:gd name="T73" fmla="*/ 2147483647 h 1515"/>
              <a:gd name="T74" fmla="*/ 2147483647 w 581"/>
              <a:gd name="T75" fmla="*/ 2147483647 h 1515"/>
              <a:gd name="T76" fmla="*/ 2147483647 w 581"/>
              <a:gd name="T77" fmla="*/ 2147483647 h 1515"/>
              <a:gd name="T78" fmla="*/ 2147483647 w 581"/>
              <a:gd name="T79" fmla="*/ 2147483647 h 1515"/>
              <a:gd name="T80" fmla="*/ 2147483647 w 581"/>
              <a:gd name="T81" fmla="*/ 2147483647 h 1515"/>
              <a:gd name="T82" fmla="*/ 2147483647 w 581"/>
              <a:gd name="T83" fmla="*/ 2147483647 h 1515"/>
              <a:gd name="T84" fmla="*/ 2147483647 w 581"/>
              <a:gd name="T85" fmla="*/ 2147483647 h 1515"/>
              <a:gd name="T86" fmla="*/ 2147483647 w 581"/>
              <a:gd name="T87" fmla="*/ 2147483647 h 1515"/>
              <a:gd name="T88" fmla="*/ 2147483647 w 581"/>
              <a:gd name="T89" fmla="*/ 2147483647 h 1515"/>
              <a:gd name="T90" fmla="*/ 2147483647 w 581"/>
              <a:gd name="T91" fmla="*/ 2147483647 h 1515"/>
              <a:gd name="T92" fmla="*/ 2147483647 w 581"/>
              <a:gd name="T93" fmla="*/ 2147483647 h 1515"/>
              <a:gd name="T94" fmla="*/ 2147483647 w 581"/>
              <a:gd name="T95" fmla="*/ 2147483647 h 1515"/>
              <a:gd name="T96" fmla="*/ 2147483647 w 581"/>
              <a:gd name="T97" fmla="*/ 2147483647 h 1515"/>
              <a:gd name="T98" fmla="*/ 2147483647 w 581"/>
              <a:gd name="T99" fmla="*/ 2147483647 h 1515"/>
              <a:gd name="T100" fmla="*/ 2147483647 w 581"/>
              <a:gd name="T101" fmla="*/ 0 h 1515"/>
              <a:gd name="T102" fmla="*/ 2147483647 w 581"/>
              <a:gd name="T103" fmla="*/ 2147483647 h 1515"/>
              <a:gd name="T104" fmla="*/ 2147483647 w 581"/>
              <a:gd name="T105" fmla="*/ 2147483647 h 1515"/>
              <a:gd name="T106" fmla="*/ 2147483647 w 581"/>
              <a:gd name="T107" fmla="*/ 2147483647 h 1515"/>
              <a:gd name="T108" fmla="*/ 2147483647 w 581"/>
              <a:gd name="T109" fmla="*/ 2147483647 h 1515"/>
              <a:gd name="T110" fmla="*/ 2147483647 w 581"/>
              <a:gd name="T111" fmla="*/ 2147483647 h 1515"/>
              <a:gd name="T112" fmla="*/ 2147483647 w 581"/>
              <a:gd name="T113" fmla="*/ 2147483647 h 1515"/>
              <a:gd name="T114" fmla="*/ 2147483647 w 581"/>
              <a:gd name="T115" fmla="*/ 2147483647 h 1515"/>
              <a:gd name="T116" fmla="*/ 2147483647 w 581"/>
              <a:gd name="T117" fmla="*/ 2147483647 h 15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1" h="1515">
                <a:moveTo>
                  <a:pt x="240" y="1465"/>
                </a:moveTo>
                <a:lnTo>
                  <a:pt x="240" y="1465"/>
                </a:lnTo>
                <a:cubicBezTo>
                  <a:pt x="240" y="1438"/>
                  <a:pt x="263" y="1415"/>
                  <a:pt x="290" y="1415"/>
                </a:cubicBezTo>
                <a:cubicBezTo>
                  <a:pt x="318" y="1415"/>
                  <a:pt x="340" y="1438"/>
                  <a:pt x="340" y="1465"/>
                </a:cubicBezTo>
                <a:cubicBezTo>
                  <a:pt x="340" y="1493"/>
                  <a:pt x="318" y="1515"/>
                  <a:pt x="290" y="1515"/>
                </a:cubicBezTo>
                <a:cubicBezTo>
                  <a:pt x="263" y="1515"/>
                  <a:pt x="240" y="1493"/>
                  <a:pt x="240" y="1465"/>
                </a:cubicBezTo>
                <a:close/>
                <a:moveTo>
                  <a:pt x="240" y="1265"/>
                </a:moveTo>
                <a:lnTo>
                  <a:pt x="240" y="1265"/>
                </a:lnTo>
                <a:cubicBezTo>
                  <a:pt x="240" y="1238"/>
                  <a:pt x="263" y="1215"/>
                  <a:pt x="290" y="1215"/>
                </a:cubicBezTo>
                <a:cubicBezTo>
                  <a:pt x="318" y="1215"/>
                  <a:pt x="340" y="1238"/>
                  <a:pt x="340" y="1265"/>
                </a:cubicBezTo>
                <a:cubicBezTo>
                  <a:pt x="340" y="1293"/>
                  <a:pt x="318" y="1315"/>
                  <a:pt x="290" y="1315"/>
                </a:cubicBezTo>
                <a:cubicBezTo>
                  <a:pt x="263" y="1315"/>
                  <a:pt x="240" y="1293"/>
                  <a:pt x="240" y="1265"/>
                </a:cubicBezTo>
                <a:close/>
                <a:moveTo>
                  <a:pt x="240" y="1065"/>
                </a:moveTo>
                <a:lnTo>
                  <a:pt x="240" y="1065"/>
                </a:lnTo>
                <a:cubicBezTo>
                  <a:pt x="240" y="1038"/>
                  <a:pt x="263" y="1015"/>
                  <a:pt x="290" y="1015"/>
                </a:cubicBezTo>
                <a:cubicBezTo>
                  <a:pt x="318" y="1015"/>
                  <a:pt x="340" y="1038"/>
                  <a:pt x="340" y="1065"/>
                </a:cubicBezTo>
                <a:cubicBezTo>
                  <a:pt x="340" y="1093"/>
                  <a:pt x="318" y="1115"/>
                  <a:pt x="290" y="1115"/>
                </a:cubicBezTo>
                <a:cubicBezTo>
                  <a:pt x="263" y="1115"/>
                  <a:pt x="240" y="1093"/>
                  <a:pt x="240" y="1065"/>
                </a:cubicBezTo>
                <a:close/>
                <a:moveTo>
                  <a:pt x="240" y="865"/>
                </a:moveTo>
                <a:lnTo>
                  <a:pt x="240" y="865"/>
                </a:lnTo>
                <a:cubicBezTo>
                  <a:pt x="240" y="837"/>
                  <a:pt x="263" y="815"/>
                  <a:pt x="290" y="815"/>
                </a:cubicBezTo>
                <a:cubicBezTo>
                  <a:pt x="318" y="815"/>
                  <a:pt x="340" y="837"/>
                  <a:pt x="340" y="865"/>
                </a:cubicBezTo>
                <a:cubicBezTo>
                  <a:pt x="340" y="893"/>
                  <a:pt x="318" y="915"/>
                  <a:pt x="290" y="915"/>
                </a:cubicBezTo>
                <a:cubicBezTo>
                  <a:pt x="263" y="915"/>
                  <a:pt x="240" y="893"/>
                  <a:pt x="240" y="865"/>
                </a:cubicBezTo>
                <a:close/>
                <a:moveTo>
                  <a:pt x="240" y="665"/>
                </a:moveTo>
                <a:lnTo>
                  <a:pt x="240" y="665"/>
                </a:lnTo>
                <a:cubicBezTo>
                  <a:pt x="240" y="637"/>
                  <a:pt x="263" y="615"/>
                  <a:pt x="290" y="615"/>
                </a:cubicBezTo>
                <a:cubicBezTo>
                  <a:pt x="318" y="615"/>
                  <a:pt x="340" y="637"/>
                  <a:pt x="340" y="665"/>
                </a:cubicBezTo>
                <a:cubicBezTo>
                  <a:pt x="340" y="693"/>
                  <a:pt x="318" y="715"/>
                  <a:pt x="290" y="715"/>
                </a:cubicBezTo>
                <a:cubicBezTo>
                  <a:pt x="263" y="715"/>
                  <a:pt x="240" y="693"/>
                  <a:pt x="240" y="665"/>
                </a:cubicBezTo>
                <a:close/>
                <a:moveTo>
                  <a:pt x="240" y="465"/>
                </a:moveTo>
                <a:lnTo>
                  <a:pt x="240" y="465"/>
                </a:lnTo>
                <a:cubicBezTo>
                  <a:pt x="240" y="437"/>
                  <a:pt x="263" y="415"/>
                  <a:pt x="290" y="415"/>
                </a:cubicBezTo>
                <a:cubicBezTo>
                  <a:pt x="318" y="415"/>
                  <a:pt x="340" y="437"/>
                  <a:pt x="340" y="465"/>
                </a:cubicBezTo>
                <a:cubicBezTo>
                  <a:pt x="340" y="493"/>
                  <a:pt x="318" y="515"/>
                  <a:pt x="290" y="515"/>
                </a:cubicBezTo>
                <a:cubicBezTo>
                  <a:pt x="263" y="515"/>
                  <a:pt x="240" y="493"/>
                  <a:pt x="240" y="465"/>
                </a:cubicBezTo>
                <a:close/>
                <a:moveTo>
                  <a:pt x="240" y="265"/>
                </a:moveTo>
                <a:lnTo>
                  <a:pt x="240" y="265"/>
                </a:lnTo>
                <a:cubicBezTo>
                  <a:pt x="240" y="237"/>
                  <a:pt x="263" y="215"/>
                  <a:pt x="290" y="215"/>
                </a:cubicBezTo>
                <a:cubicBezTo>
                  <a:pt x="318" y="215"/>
                  <a:pt x="340" y="237"/>
                  <a:pt x="340" y="265"/>
                </a:cubicBezTo>
                <a:cubicBezTo>
                  <a:pt x="340" y="292"/>
                  <a:pt x="318" y="315"/>
                  <a:pt x="290" y="315"/>
                </a:cubicBezTo>
                <a:cubicBezTo>
                  <a:pt x="263" y="315"/>
                  <a:pt x="240" y="292"/>
                  <a:pt x="240" y="265"/>
                </a:cubicBezTo>
                <a:close/>
                <a:moveTo>
                  <a:pt x="14" y="474"/>
                </a:moveTo>
                <a:lnTo>
                  <a:pt x="290" y="0"/>
                </a:lnTo>
                <a:lnTo>
                  <a:pt x="567" y="474"/>
                </a:lnTo>
                <a:cubicBezTo>
                  <a:pt x="581" y="497"/>
                  <a:pt x="573" y="528"/>
                  <a:pt x="549" y="542"/>
                </a:cubicBezTo>
                <a:cubicBezTo>
                  <a:pt x="525" y="556"/>
                  <a:pt x="495" y="548"/>
                  <a:pt x="481" y="524"/>
                </a:cubicBezTo>
                <a:lnTo>
                  <a:pt x="247" y="124"/>
                </a:lnTo>
                <a:lnTo>
                  <a:pt x="334" y="124"/>
                </a:lnTo>
                <a:lnTo>
                  <a:pt x="100" y="524"/>
                </a:lnTo>
                <a:cubicBezTo>
                  <a:pt x="86" y="548"/>
                  <a:pt x="56" y="556"/>
                  <a:pt x="32" y="542"/>
                </a:cubicBezTo>
                <a:cubicBezTo>
                  <a:pt x="8" y="528"/>
                  <a:pt x="0" y="497"/>
                  <a:pt x="14" y="474"/>
                </a:cubicBez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896" name="Rectangle 16">
            <a:extLst>
              <a:ext uri="{FF2B5EF4-FFF2-40B4-BE49-F238E27FC236}">
                <a16:creationId xmlns:a16="http://schemas.microsoft.com/office/drawing/2014/main" id="{052FA645-5925-AD5D-7B2B-CD69D3F2A0AC}"/>
              </a:ext>
            </a:extLst>
          </p:cNvPr>
          <p:cNvSpPr>
            <a:spLocks noChangeArrowheads="1"/>
          </p:cNvSpPr>
          <p:nvPr>
            <p:custDataLst>
              <p:tags r:id="rId7"/>
            </p:custDataLst>
          </p:nvPr>
        </p:nvSpPr>
        <p:spPr bwMode="auto">
          <a:xfrm>
            <a:off x="3433764" y="5702300"/>
            <a:ext cx="166071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(Spirométrie) +</a:t>
            </a:r>
          </a:p>
        </p:txBody>
      </p:sp>
      <p:sp>
        <p:nvSpPr>
          <p:cNvPr id="37897" name="Rectangle 17">
            <a:extLst>
              <a:ext uri="{FF2B5EF4-FFF2-40B4-BE49-F238E27FC236}">
                <a16:creationId xmlns:a16="http://schemas.microsoft.com/office/drawing/2014/main" id="{2FA76342-97E5-6CF2-90A6-FDE48313D934}"/>
              </a:ext>
            </a:extLst>
          </p:cNvPr>
          <p:cNvSpPr>
            <a:spLocks noChangeArrowheads="1"/>
          </p:cNvSpPr>
          <p:nvPr>
            <p:custDataLst>
              <p:tags r:id="rId8"/>
            </p:custDataLst>
          </p:nvPr>
        </p:nvSpPr>
        <p:spPr bwMode="auto">
          <a:xfrm>
            <a:off x="3638550" y="5970588"/>
            <a:ext cx="126156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Prévention</a:t>
            </a:r>
          </a:p>
        </p:txBody>
      </p:sp>
      <p:sp>
        <p:nvSpPr>
          <p:cNvPr id="37898" name="Freeform 18">
            <a:extLst>
              <a:ext uri="{FF2B5EF4-FFF2-40B4-BE49-F238E27FC236}">
                <a16:creationId xmlns:a16="http://schemas.microsoft.com/office/drawing/2014/main" id="{A7590BB0-A786-2BF3-E2A9-5C90D7C43E30}"/>
              </a:ext>
            </a:extLst>
          </p:cNvPr>
          <p:cNvSpPr>
            <a:spLocks noEditPoints="1"/>
          </p:cNvSpPr>
          <p:nvPr>
            <p:custDataLst>
              <p:tags r:id="rId9"/>
            </p:custDataLst>
          </p:nvPr>
        </p:nvSpPr>
        <p:spPr bwMode="auto">
          <a:xfrm>
            <a:off x="5592764" y="5713413"/>
            <a:ext cx="2338387" cy="93662"/>
          </a:xfrm>
          <a:custGeom>
            <a:avLst/>
            <a:gdLst>
              <a:gd name="T0" fmla="*/ 0 w 1473"/>
              <a:gd name="T1" fmla="*/ 2147483647 h 66"/>
              <a:gd name="T2" fmla="*/ 2147483647 w 1473"/>
              <a:gd name="T3" fmla="*/ 2147483647 h 66"/>
              <a:gd name="T4" fmla="*/ 2147483647 w 1473"/>
              <a:gd name="T5" fmla="*/ 2147483647 h 66"/>
              <a:gd name="T6" fmla="*/ 0 w 1473"/>
              <a:gd name="T7" fmla="*/ 2147483647 h 66"/>
              <a:gd name="T8" fmla="*/ 0 w 1473"/>
              <a:gd name="T9" fmla="*/ 2147483647 h 66"/>
              <a:gd name="T10" fmla="*/ 2147483647 w 1473"/>
              <a:gd name="T11" fmla="*/ 0 h 66"/>
              <a:gd name="T12" fmla="*/ 2147483647 w 1473"/>
              <a:gd name="T13" fmla="*/ 2147483647 h 66"/>
              <a:gd name="T14" fmla="*/ 2147483647 w 1473"/>
              <a:gd name="T15" fmla="*/ 2147483647 h 66"/>
              <a:gd name="T16" fmla="*/ 2147483647 w 147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3" h="66">
                <a:moveTo>
                  <a:pt x="0" y="22"/>
                </a:moveTo>
                <a:lnTo>
                  <a:pt x="1419" y="22"/>
                </a:lnTo>
                <a:lnTo>
                  <a:pt x="1419" y="44"/>
                </a:lnTo>
                <a:lnTo>
                  <a:pt x="0" y="44"/>
                </a:lnTo>
                <a:lnTo>
                  <a:pt x="0" y="22"/>
                </a:lnTo>
                <a:close/>
                <a:moveTo>
                  <a:pt x="1408" y="0"/>
                </a:moveTo>
                <a:lnTo>
                  <a:pt x="1473" y="33"/>
                </a:lnTo>
                <a:lnTo>
                  <a:pt x="1408" y="66"/>
                </a:lnTo>
                <a:lnTo>
                  <a:pt x="1408" y="0"/>
                </a:ln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899" name="Rectangle 19">
            <a:extLst>
              <a:ext uri="{FF2B5EF4-FFF2-40B4-BE49-F238E27FC236}">
                <a16:creationId xmlns:a16="http://schemas.microsoft.com/office/drawing/2014/main" id="{D120ACA6-E38F-DCB9-15FE-34B8320946E5}"/>
              </a:ext>
            </a:extLst>
          </p:cNvPr>
          <p:cNvSpPr>
            <a:spLocks noChangeArrowheads="1"/>
          </p:cNvSpPr>
          <p:nvPr>
            <p:custDataLst>
              <p:tags r:id="rId10"/>
            </p:custDataLst>
          </p:nvPr>
        </p:nvSpPr>
        <p:spPr bwMode="auto">
          <a:xfrm>
            <a:off x="8504496" y="5438776"/>
            <a:ext cx="1259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Soins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fin de vie</a:t>
            </a:r>
          </a:p>
        </p:txBody>
      </p:sp>
      <p:sp>
        <p:nvSpPr>
          <p:cNvPr id="37900" name="Rectangle 20">
            <a:extLst>
              <a:ext uri="{FF2B5EF4-FFF2-40B4-BE49-F238E27FC236}">
                <a16:creationId xmlns:a16="http://schemas.microsoft.com/office/drawing/2014/main" id="{A2B919CE-7CAC-DAEB-5162-53088744D603}"/>
              </a:ext>
            </a:extLst>
          </p:cNvPr>
          <p:cNvSpPr>
            <a:spLocks noChangeArrowheads="1"/>
          </p:cNvSpPr>
          <p:nvPr>
            <p:custDataLst>
              <p:tags r:id="rId11"/>
            </p:custDataLst>
          </p:nvPr>
        </p:nvSpPr>
        <p:spPr bwMode="auto">
          <a:xfrm>
            <a:off x="5592763" y="5445125"/>
            <a:ext cx="23762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Prévenir/traiter l’EAMPOC</a:t>
            </a:r>
          </a:p>
        </p:txBody>
      </p:sp>
      <p:sp>
        <p:nvSpPr>
          <p:cNvPr id="37901" name="Rectangle 21">
            <a:extLst>
              <a:ext uri="{FF2B5EF4-FFF2-40B4-BE49-F238E27FC236}">
                <a16:creationId xmlns:a16="http://schemas.microsoft.com/office/drawing/2014/main" id="{06C93A0B-30AF-1D18-5A6B-87C06F590C08}"/>
              </a:ext>
            </a:extLst>
          </p:cNvPr>
          <p:cNvSpPr>
            <a:spLocks noChangeArrowheads="1"/>
          </p:cNvSpPr>
          <p:nvPr>
            <p:custDataLst>
              <p:tags r:id="rId12"/>
            </p:custDataLst>
          </p:nvPr>
        </p:nvSpPr>
        <p:spPr bwMode="auto">
          <a:xfrm>
            <a:off x="8591551" y="1808163"/>
            <a:ext cx="89607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Oxygène</a:t>
            </a:r>
          </a:p>
        </p:txBody>
      </p:sp>
      <p:sp>
        <p:nvSpPr>
          <p:cNvPr id="37902" name="Rectangle 22">
            <a:extLst>
              <a:ext uri="{FF2B5EF4-FFF2-40B4-BE49-F238E27FC236}">
                <a16:creationId xmlns:a16="http://schemas.microsoft.com/office/drawing/2014/main" id="{50456BC8-06FB-125F-7D49-458C543EDA57}"/>
              </a:ext>
            </a:extLst>
          </p:cNvPr>
          <p:cNvSpPr>
            <a:spLocks noChangeArrowheads="1"/>
          </p:cNvSpPr>
          <p:nvPr>
            <p:custDataLst>
              <p:tags r:id="rId13"/>
            </p:custDataLst>
          </p:nvPr>
        </p:nvSpPr>
        <p:spPr bwMode="auto">
          <a:xfrm>
            <a:off x="1019175" y="4852988"/>
            <a:ext cx="14667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7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Échelle de dyspnée MRC</a:t>
            </a:r>
          </a:p>
        </p:txBody>
      </p:sp>
      <p:sp>
        <p:nvSpPr>
          <p:cNvPr id="37903" name="Rectangle 23">
            <a:extLst>
              <a:ext uri="{FF2B5EF4-FFF2-40B4-BE49-F238E27FC236}">
                <a16:creationId xmlns:a16="http://schemas.microsoft.com/office/drawing/2014/main" id="{48693550-9911-1199-F3E9-C989705110A5}"/>
              </a:ext>
            </a:extLst>
          </p:cNvPr>
          <p:cNvSpPr>
            <a:spLocks noChangeArrowheads="1"/>
          </p:cNvSpPr>
          <p:nvPr>
            <p:custDataLst>
              <p:tags r:id="rId14"/>
            </p:custDataLst>
          </p:nvPr>
        </p:nvSpPr>
        <p:spPr bwMode="auto">
          <a:xfrm>
            <a:off x="1458914" y="4249738"/>
            <a:ext cx="15132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7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Fonction pulmonaire </a:t>
            </a:r>
          </a:p>
        </p:txBody>
      </p:sp>
      <p:sp>
        <p:nvSpPr>
          <p:cNvPr id="37904" name="Rectangle 24">
            <a:extLst>
              <a:ext uri="{FF2B5EF4-FFF2-40B4-BE49-F238E27FC236}">
                <a16:creationId xmlns:a16="http://schemas.microsoft.com/office/drawing/2014/main" id="{DD2076EB-523E-3952-E7F1-D8D481049D0F}"/>
              </a:ext>
            </a:extLst>
          </p:cNvPr>
          <p:cNvSpPr>
            <a:spLocks noChangeArrowheads="1"/>
          </p:cNvSpPr>
          <p:nvPr>
            <p:custDataLst>
              <p:tags r:id="rId15"/>
            </p:custDataLst>
          </p:nvPr>
        </p:nvSpPr>
        <p:spPr bwMode="auto">
          <a:xfrm>
            <a:off x="1990725" y="4483100"/>
            <a:ext cx="11766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7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déficiente</a:t>
            </a:r>
          </a:p>
        </p:txBody>
      </p:sp>
      <p:sp>
        <p:nvSpPr>
          <p:cNvPr id="37905" name="Rectangle 25">
            <a:extLst>
              <a:ext uri="{FF2B5EF4-FFF2-40B4-BE49-F238E27FC236}">
                <a16:creationId xmlns:a16="http://schemas.microsoft.com/office/drawing/2014/main" id="{374BAADB-6766-DF72-D111-21638A865B57}"/>
              </a:ext>
            </a:extLst>
          </p:cNvPr>
          <p:cNvSpPr>
            <a:spLocks noChangeArrowheads="1"/>
          </p:cNvSpPr>
          <p:nvPr>
            <p:custDataLst>
              <p:tags r:id="rId16"/>
            </p:custDataLst>
          </p:nvPr>
        </p:nvSpPr>
        <p:spPr bwMode="auto">
          <a:xfrm>
            <a:off x="3790950" y="3460750"/>
            <a:ext cx="125996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PRN Rapid</a:t>
            </a:r>
          </a:p>
        </p:txBody>
      </p:sp>
      <p:sp>
        <p:nvSpPr>
          <p:cNvPr id="37906" name="Rectangle 26">
            <a:extLst>
              <a:ext uri="{FF2B5EF4-FFF2-40B4-BE49-F238E27FC236}">
                <a16:creationId xmlns:a16="http://schemas.microsoft.com/office/drawing/2014/main" id="{8EB12156-E0BB-CB9B-8DF9-77F9022C31C2}"/>
              </a:ext>
            </a:extLst>
          </p:cNvPr>
          <p:cNvSpPr>
            <a:spLocks noChangeArrowheads="1"/>
          </p:cNvSpPr>
          <p:nvPr>
            <p:custDataLst>
              <p:tags r:id="rId17"/>
            </p:custDataLst>
          </p:nvPr>
        </p:nvSpPr>
        <p:spPr bwMode="auto">
          <a:xfrm>
            <a:off x="3714750" y="3848100"/>
            <a:ext cx="351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Abandon du tabagisme/exercice/auto-</a:t>
            </a:r>
          </a:p>
        </p:txBody>
      </p:sp>
      <p:grpSp>
        <p:nvGrpSpPr>
          <p:cNvPr id="37907" name="Group 27">
            <a:extLst>
              <a:ext uri="{FF2B5EF4-FFF2-40B4-BE49-F238E27FC236}">
                <a16:creationId xmlns:a16="http://schemas.microsoft.com/office/drawing/2014/main" id="{6D79B7A7-2BE6-F3A5-0877-F9F103A2F102}"/>
              </a:ext>
            </a:extLst>
          </p:cNvPr>
          <p:cNvGrpSpPr>
            <a:grpSpLocks/>
          </p:cNvGrpSpPr>
          <p:nvPr>
            <p:custDataLst>
              <p:tags r:id="rId18"/>
            </p:custDataLst>
          </p:nvPr>
        </p:nvGrpSpPr>
        <p:grpSpPr bwMode="auto">
          <a:xfrm>
            <a:off x="4418014" y="2955926"/>
            <a:ext cx="5538787" cy="403225"/>
            <a:chOff x="1677" y="1566"/>
            <a:chExt cx="3489" cy="282"/>
          </a:xfrm>
        </p:grpSpPr>
        <p:sp>
          <p:nvSpPr>
            <p:cNvPr id="37959" name="Rectangle 28">
              <a:extLst>
                <a:ext uri="{FF2B5EF4-FFF2-40B4-BE49-F238E27FC236}">
                  <a16:creationId xmlns:a16="http://schemas.microsoft.com/office/drawing/2014/main" id="{DC324E4C-3133-D7B2-E7E2-B56644F4CFDB}"/>
                </a:ext>
              </a:extLst>
            </p:cNvPr>
            <p:cNvSpPr>
              <a:spLocks noChangeArrowheads="1"/>
            </p:cNvSpPr>
            <p:nvPr/>
          </p:nvSpPr>
          <p:spPr bwMode="auto">
            <a:xfrm>
              <a:off x="1677" y="1566"/>
              <a:ext cx="3489" cy="28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60" name="Rectangle 29">
              <a:extLst>
                <a:ext uri="{FF2B5EF4-FFF2-40B4-BE49-F238E27FC236}">
                  <a16:creationId xmlns:a16="http://schemas.microsoft.com/office/drawing/2014/main" id="{A1FA91DE-2501-E70C-F7E9-70706D8EB8C0}"/>
                </a:ext>
              </a:extLst>
            </p:cNvPr>
            <p:cNvSpPr>
              <a:spLocks noChangeArrowheads="1"/>
            </p:cNvSpPr>
            <p:nvPr/>
          </p:nvSpPr>
          <p:spPr bwMode="auto">
            <a:xfrm>
              <a:off x="1677" y="1566"/>
              <a:ext cx="3489" cy="28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908" name="Group 30">
            <a:extLst>
              <a:ext uri="{FF2B5EF4-FFF2-40B4-BE49-F238E27FC236}">
                <a16:creationId xmlns:a16="http://schemas.microsoft.com/office/drawing/2014/main" id="{BFDD04A8-54BD-4A67-BCA7-12E370FA5D4D}"/>
              </a:ext>
            </a:extLst>
          </p:cNvPr>
          <p:cNvGrpSpPr>
            <a:grpSpLocks/>
          </p:cNvGrpSpPr>
          <p:nvPr>
            <p:custDataLst>
              <p:tags r:id="rId19"/>
            </p:custDataLst>
          </p:nvPr>
        </p:nvGrpSpPr>
        <p:grpSpPr bwMode="auto">
          <a:xfrm>
            <a:off x="6172200" y="2147888"/>
            <a:ext cx="3784600" cy="404812"/>
            <a:chOff x="2782" y="1012"/>
            <a:chExt cx="2384" cy="282"/>
          </a:xfrm>
        </p:grpSpPr>
        <p:sp>
          <p:nvSpPr>
            <p:cNvPr id="37957" name="Rectangle 31">
              <a:extLst>
                <a:ext uri="{FF2B5EF4-FFF2-40B4-BE49-F238E27FC236}">
                  <a16:creationId xmlns:a16="http://schemas.microsoft.com/office/drawing/2014/main" id="{0D40EC06-10F3-9592-25C0-8CC0457CD266}"/>
                </a:ext>
              </a:extLst>
            </p:cNvPr>
            <p:cNvSpPr>
              <a:spLocks noChangeArrowheads="1"/>
            </p:cNvSpPr>
            <p:nvPr/>
          </p:nvSpPr>
          <p:spPr bwMode="auto">
            <a:xfrm>
              <a:off x="2782" y="1012"/>
              <a:ext cx="2384" cy="28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58" name="Rectangle 32">
              <a:extLst>
                <a:ext uri="{FF2B5EF4-FFF2-40B4-BE49-F238E27FC236}">
                  <a16:creationId xmlns:a16="http://schemas.microsoft.com/office/drawing/2014/main" id="{F88B30DE-9A2B-3EA1-9FDD-B9EDFAC18902}"/>
                </a:ext>
              </a:extLst>
            </p:cNvPr>
            <p:cNvSpPr>
              <a:spLocks noChangeArrowheads="1"/>
            </p:cNvSpPr>
            <p:nvPr/>
          </p:nvSpPr>
          <p:spPr bwMode="auto">
            <a:xfrm>
              <a:off x="2782" y="1012"/>
              <a:ext cx="2384" cy="28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09" name="Rectangle 33">
            <a:extLst>
              <a:ext uri="{FF2B5EF4-FFF2-40B4-BE49-F238E27FC236}">
                <a16:creationId xmlns:a16="http://schemas.microsoft.com/office/drawing/2014/main" id="{26E4622A-BBCC-E42E-4D73-9DB201C9CC3F}"/>
              </a:ext>
            </a:extLst>
          </p:cNvPr>
          <p:cNvSpPr>
            <a:spLocks noChangeArrowheads="1"/>
          </p:cNvSpPr>
          <p:nvPr>
            <p:custDataLst>
              <p:tags r:id="rId20"/>
            </p:custDataLst>
          </p:nvPr>
        </p:nvSpPr>
        <p:spPr bwMode="auto">
          <a:xfrm>
            <a:off x="6375401" y="2236788"/>
            <a:ext cx="26866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Corticostéroïdes inhalés</a:t>
            </a:r>
          </a:p>
        </p:txBody>
      </p:sp>
      <p:sp>
        <p:nvSpPr>
          <p:cNvPr id="37910" name="Rectangle 34">
            <a:extLst>
              <a:ext uri="{FF2B5EF4-FFF2-40B4-BE49-F238E27FC236}">
                <a16:creationId xmlns:a16="http://schemas.microsoft.com/office/drawing/2014/main" id="{3CDD5E23-1391-DF52-F221-0CDABBB0D7A9}"/>
              </a:ext>
            </a:extLst>
          </p:cNvPr>
          <p:cNvSpPr>
            <a:spLocks noChangeArrowheads="1"/>
          </p:cNvSpPr>
          <p:nvPr>
            <p:custDataLst>
              <p:tags r:id="rId21"/>
            </p:custDataLst>
          </p:nvPr>
        </p:nvSpPr>
        <p:spPr bwMode="auto">
          <a:xfrm>
            <a:off x="4529139" y="3028950"/>
            <a:ext cx="59631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Long</a:t>
            </a:r>
          </a:p>
        </p:txBody>
      </p:sp>
      <p:sp>
        <p:nvSpPr>
          <p:cNvPr id="37911" name="Rectangle 35">
            <a:extLst>
              <a:ext uri="{FF2B5EF4-FFF2-40B4-BE49-F238E27FC236}">
                <a16:creationId xmlns:a16="http://schemas.microsoft.com/office/drawing/2014/main" id="{CBDE8CF1-54FD-6AF1-E648-EFDBDD8E540F}"/>
              </a:ext>
            </a:extLst>
          </p:cNvPr>
          <p:cNvSpPr>
            <a:spLocks noChangeArrowheads="1"/>
          </p:cNvSpPr>
          <p:nvPr>
            <p:custDataLst>
              <p:tags r:id="rId22"/>
            </p:custDataLst>
          </p:nvPr>
        </p:nvSpPr>
        <p:spPr bwMode="auto">
          <a:xfrm>
            <a:off x="5453064" y="2625725"/>
            <a:ext cx="285975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Réadaptation pulmonaire</a:t>
            </a:r>
          </a:p>
        </p:txBody>
      </p:sp>
      <p:grpSp>
        <p:nvGrpSpPr>
          <p:cNvPr id="37912" name="Group 36">
            <a:extLst>
              <a:ext uri="{FF2B5EF4-FFF2-40B4-BE49-F238E27FC236}">
                <a16:creationId xmlns:a16="http://schemas.microsoft.com/office/drawing/2014/main" id="{2E9851BD-16D0-796B-9474-ADE5A0DA4E6F}"/>
              </a:ext>
            </a:extLst>
          </p:cNvPr>
          <p:cNvGrpSpPr>
            <a:grpSpLocks/>
          </p:cNvGrpSpPr>
          <p:nvPr>
            <p:custDataLst>
              <p:tags r:id="rId23"/>
            </p:custDataLst>
          </p:nvPr>
        </p:nvGrpSpPr>
        <p:grpSpPr bwMode="auto">
          <a:xfrm>
            <a:off x="3679826" y="4206875"/>
            <a:ext cx="6257925" cy="501650"/>
            <a:chOff x="1212" y="2412"/>
            <a:chExt cx="3942" cy="350"/>
          </a:xfrm>
        </p:grpSpPr>
        <p:sp>
          <p:nvSpPr>
            <p:cNvPr id="37955" name="Freeform 37">
              <a:extLst>
                <a:ext uri="{FF2B5EF4-FFF2-40B4-BE49-F238E27FC236}">
                  <a16:creationId xmlns:a16="http://schemas.microsoft.com/office/drawing/2014/main" id="{69AB8DA0-8259-95D4-0F7E-B3EBAA488A7A}"/>
                </a:ext>
              </a:extLst>
            </p:cNvPr>
            <p:cNvSpPr>
              <a:spLocks/>
            </p:cNvSpPr>
            <p:nvPr/>
          </p:nvSpPr>
          <p:spPr bwMode="auto">
            <a:xfrm>
              <a:off x="1212" y="2412"/>
              <a:ext cx="3942" cy="350"/>
            </a:xfrm>
            <a:custGeom>
              <a:avLst/>
              <a:gdLst>
                <a:gd name="T0" fmla="*/ 0 w 13559"/>
                <a:gd name="T1" fmla="*/ 0 h 1200"/>
                <a:gd name="T2" fmla="*/ 0 w 13559"/>
                <a:gd name="T3" fmla="*/ 0 h 1200"/>
                <a:gd name="T4" fmla="*/ 0 w 13559"/>
                <a:gd name="T5" fmla="*/ 0 h 1200"/>
                <a:gd name="T6" fmla="*/ 0 w 13559"/>
                <a:gd name="T7" fmla="*/ 0 h 1200"/>
                <a:gd name="T8" fmla="*/ 0 w 13559"/>
                <a:gd name="T9" fmla="*/ 0 h 1200"/>
                <a:gd name="T10" fmla="*/ 0 w 13559"/>
                <a:gd name="T11" fmla="*/ 0 h 1200"/>
                <a:gd name="T12" fmla="*/ 0 w 13559"/>
                <a:gd name="T13" fmla="*/ 0 h 1200"/>
                <a:gd name="T14" fmla="*/ 0 w 13559"/>
                <a:gd name="T15" fmla="*/ 0 h 1200"/>
                <a:gd name="T16" fmla="*/ 0 w 13559"/>
                <a:gd name="T17" fmla="*/ 0 h 1200"/>
                <a:gd name="T18" fmla="*/ 0 w 13559"/>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9" h="1200">
                  <a:moveTo>
                    <a:pt x="0" y="807"/>
                  </a:moveTo>
                  <a:cubicBezTo>
                    <a:pt x="1252" y="882"/>
                    <a:pt x="5677" y="877"/>
                    <a:pt x="7510" y="911"/>
                  </a:cubicBezTo>
                  <a:cubicBezTo>
                    <a:pt x="9329" y="961"/>
                    <a:pt x="10471" y="947"/>
                    <a:pt x="11006" y="1005"/>
                  </a:cubicBezTo>
                  <a:lnTo>
                    <a:pt x="11006" y="1200"/>
                  </a:lnTo>
                  <a:lnTo>
                    <a:pt x="13559" y="563"/>
                  </a:lnTo>
                  <a:lnTo>
                    <a:pt x="10963" y="0"/>
                  </a:lnTo>
                  <a:lnTo>
                    <a:pt x="10963" y="206"/>
                  </a:lnTo>
                  <a:cubicBezTo>
                    <a:pt x="10382" y="266"/>
                    <a:pt x="9306" y="317"/>
                    <a:pt x="7480" y="358"/>
                  </a:cubicBezTo>
                  <a:cubicBezTo>
                    <a:pt x="5667" y="423"/>
                    <a:pt x="1242" y="401"/>
                    <a:pt x="0" y="459"/>
                  </a:cubicBezTo>
                  <a:lnTo>
                    <a:pt x="0" y="807"/>
                  </a:lnTo>
                  <a:close/>
                </a:path>
              </a:pathLst>
            </a:custGeom>
            <a:solidFill>
              <a:srgbClr val="FFCCFF"/>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56" name="Freeform 38">
              <a:extLst>
                <a:ext uri="{FF2B5EF4-FFF2-40B4-BE49-F238E27FC236}">
                  <a16:creationId xmlns:a16="http://schemas.microsoft.com/office/drawing/2014/main" id="{0ADE73DB-277B-11D4-C3B4-D304B7D8B8B1}"/>
                </a:ext>
              </a:extLst>
            </p:cNvPr>
            <p:cNvSpPr>
              <a:spLocks/>
            </p:cNvSpPr>
            <p:nvPr/>
          </p:nvSpPr>
          <p:spPr bwMode="auto">
            <a:xfrm>
              <a:off x="1212" y="2412"/>
              <a:ext cx="3942" cy="350"/>
            </a:xfrm>
            <a:custGeom>
              <a:avLst/>
              <a:gdLst>
                <a:gd name="T0" fmla="*/ 0 w 13559"/>
                <a:gd name="T1" fmla="*/ 0 h 1200"/>
                <a:gd name="T2" fmla="*/ 0 w 13559"/>
                <a:gd name="T3" fmla="*/ 0 h 1200"/>
                <a:gd name="T4" fmla="*/ 0 w 13559"/>
                <a:gd name="T5" fmla="*/ 0 h 1200"/>
                <a:gd name="T6" fmla="*/ 0 w 13559"/>
                <a:gd name="T7" fmla="*/ 0 h 1200"/>
                <a:gd name="T8" fmla="*/ 0 w 13559"/>
                <a:gd name="T9" fmla="*/ 0 h 1200"/>
                <a:gd name="T10" fmla="*/ 0 w 13559"/>
                <a:gd name="T11" fmla="*/ 0 h 1200"/>
                <a:gd name="T12" fmla="*/ 0 w 13559"/>
                <a:gd name="T13" fmla="*/ 0 h 1200"/>
                <a:gd name="T14" fmla="*/ 0 w 13559"/>
                <a:gd name="T15" fmla="*/ 0 h 1200"/>
                <a:gd name="T16" fmla="*/ 0 w 13559"/>
                <a:gd name="T17" fmla="*/ 0 h 1200"/>
                <a:gd name="T18" fmla="*/ 0 w 13559"/>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9" h="1200">
                  <a:moveTo>
                    <a:pt x="0" y="807"/>
                  </a:moveTo>
                  <a:cubicBezTo>
                    <a:pt x="1252" y="882"/>
                    <a:pt x="5677" y="877"/>
                    <a:pt x="7510" y="911"/>
                  </a:cubicBezTo>
                  <a:cubicBezTo>
                    <a:pt x="9329" y="961"/>
                    <a:pt x="10471" y="947"/>
                    <a:pt x="11006" y="1005"/>
                  </a:cubicBezTo>
                  <a:lnTo>
                    <a:pt x="11006" y="1200"/>
                  </a:lnTo>
                  <a:lnTo>
                    <a:pt x="13559" y="563"/>
                  </a:lnTo>
                  <a:lnTo>
                    <a:pt x="10963" y="0"/>
                  </a:lnTo>
                  <a:lnTo>
                    <a:pt x="10963" y="206"/>
                  </a:lnTo>
                  <a:cubicBezTo>
                    <a:pt x="10382" y="266"/>
                    <a:pt x="9306" y="317"/>
                    <a:pt x="7480" y="358"/>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913" name="Group 39">
            <a:extLst>
              <a:ext uri="{FF2B5EF4-FFF2-40B4-BE49-F238E27FC236}">
                <a16:creationId xmlns:a16="http://schemas.microsoft.com/office/drawing/2014/main" id="{47582852-0846-496F-84D9-9CC6E73696D5}"/>
              </a:ext>
            </a:extLst>
          </p:cNvPr>
          <p:cNvGrpSpPr>
            <a:grpSpLocks/>
          </p:cNvGrpSpPr>
          <p:nvPr>
            <p:custDataLst>
              <p:tags r:id="rId24"/>
            </p:custDataLst>
          </p:nvPr>
        </p:nvGrpSpPr>
        <p:grpSpPr bwMode="auto">
          <a:xfrm>
            <a:off x="3709989" y="4697413"/>
            <a:ext cx="6257925" cy="501650"/>
            <a:chOff x="1231" y="2781"/>
            <a:chExt cx="3942" cy="350"/>
          </a:xfrm>
        </p:grpSpPr>
        <p:sp>
          <p:nvSpPr>
            <p:cNvPr id="37953" name="Freeform 40">
              <a:extLst>
                <a:ext uri="{FF2B5EF4-FFF2-40B4-BE49-F238E27FC236}">
                  <a16:creationId xmlns:a16="http://schemas.microsoft.com/office/drawing/2014/main" id="{E9D0E48C-D42A-FFC3-505A-90275975BFCD}"/>
                </a:ext>
              </a:extLst>
            </p:cNvPr>
            <p:cNvSpPr>
              <a:spLocks/>
            </p:cNvSpPr>
            <p:nvPr/>
          </p:nvSpPr>
          <p:spPr bwMode="auto">
            <a:xfrm>
              <a:off x="1231" y="2781"/>
              <a:ext cx="3942" cy="350"/>
            </a:xfrm>
            <a:custGeom>
              <a:avLst/>
              <a:gdLst>
                <a:gd name="T0" fmla="*/ 0 w 13558"/>
                <a:gd name="T1" fmla="*/ 0 h 1200"/>
                <a:gd name="T2" fmla="*/ 0 w 13558"/>
                <a:gd name="T3" fmla="*/ 0 h 1200"/>
                <a:gd name="T4" fmla="*/ 0 w 13558"/>
                <a:gd name="T5" fmla="*/ 0 h 1200"/>
                <a:gd name="T6" fmla="*/ 0 w 13558"/>
                <a:gd name="T7" fmla="*/ 0 h 1200"/>
                <a:gd name="T8" fmla="*/ 0 w 13558"/>
                <a:gd name="T9" fmla="*/ 0 h 1200"/>
                <a:gd name="T10" fmla="*/ 0 w 13558"/>
                <a:gd name="T11" fmla="*/ 0 h 1200"/>
                <a:gd name="T12" fmla="*/ 0 w 13558"/>
                <a:gd name="T13" fmla="*/ 0 h 1200"/>
                <a:gd name="T14" fmla="*/ 0 w 13558"/>
                <a:gd name="T15" fmla="*/ 0 h 1200"/>
                <a:gd name="T16" fmla="*/ 0 w 13558"/>
                <a:gd name="T17" fmla="*/ 0 h 1200"/>
                <a:gd name="T18" fmla="*/ 0 w 13558"/>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solidFill>
              <a:srgbClr val="FF99CC"/>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54" name="Freeform 41">
              <a:extLst>
                <a:ext uri="{FF2B5EF4-FFF2-40B4-BE49-F238E27FC236}">
                  <a16:creationId xmlns:a16="http://schemas.microsoft.com/office/drawing/2014/main" id="{EA7F0ECB-423F-3DBC-BC04-28CBED6A8BF5}"/>
                </a:ext>
              </a:extLst>
            </p:cNvPr>
            <p:cNvSpPr>
              <a:spLocks/>
            </p:cNvSpPr>
            <p:nvPr/>
          </p:nvSpPr>
          <p:spPr bwMode="auto">
            <a:xfrm>
              <a:off x="1231" y="2781"/>
              <a:ext cx="3942" cy="350"/>
            </a:xfrm>
            <a:custGeom>
              <a:avLst/>
              <a:gdLst>
                <a:gd name="T0" fmla="*/ 0 w 13558"/>
                <a:gd name="T1" fmla="*/ 0 h 1200"/>
                <a:gd name="T2" fmla="*/ 0 w 13558"/>
                <a:gd name="T3" fmla="*/ 0 h 1200"/>
                <a:gd name="T4" fmla="*/ 0 w 13558"/>
                <a:gd name="T5" fmla="*/ 0 h 1200"/>
                <a:gd name="T6" fmla="*/ 0 w 13558"/>
                <a:gd name="T7" fmla="*/ 0 h 1200"/>
                <a:gd name="T8" fmla="*/ 0 w 13558"/>
                <a:gd name="T9" fmla="*/ 0 h 1200"/>
                <a:gd name="T10" fmla="*/ 0 w 13558"/>
                <a:gd name="T11" fmla="*/ 0 h 1200"/>
                <a:gd name="T12" fmla="*/ 0 w 13558"/>
                <a:gd name="T13" fmla="*/ 0 h 1200"/>
                <a:gd name="T14" fmla="*/ 0 w 13558"/>
                <a:gd name="T15" fmla="*/ 0 h 1200"/>
                <a:gd name="T16" fmla="*/ 0 w 13558"/>
                <a:gd name="T17" fmla="*/ 0 h 1200"/>
                <a:gd name="T18" fmla="*/ 0 w 13558"/>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14" name="Rectangle 42">
            <a:extLst>
              <a:ext uri="{FF2B5EF4-FFF2-40B4-BE49-F238E27FC236}">
                <a16:creationId xmlns:a16="http://schemas.microsoft.com/office/drawing/2014/main" id="{ACEC6666-D311-162D-F190-95E2D5026BDA}"/>
              </a:ext>
            </a:extLst>
          </p:cNvPr>
          <p:cNvSpPr>
            <a:spLocks noChangeArrowheads="1"/>
          </p:cNvSpPr>
          <p:nvPr>
            <p:custDataLst>
              <p:tags r:id="rId25"/>
            </p:custDataLst>
          </p:nvPr>
        </p:nvSpPr>
        <p:spPr bwMode="auto">
          <a:xfrm>
            <a:off x="8645525" y="4838700"/>
            <a:ext cx="1619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V</a:t>
            </a:r>
          </a:p>
        </p:txBody>
      </p:sp>
      <p:grpSp>
        <p:nvGrpSpPr>
          <p:cNvPr id="37915" name="Group 43">
            <a:extLst>
              <a:ext uri="{FF2B5EF4-FFF2-40B4-BE49-F238E27FC236}">
                <a16:creationId xmlns:a16="http://schemas.microsoft.com/office/drawing/2014/main" id="{99B94F10-A52A-89B4-AAD4-C2F2F13CBA9C}"/>
              </a:ext>
            </a:extLst>
          </p:cNvPr>
          <p:cNvGrpSpPr>
            <a:grpSpLocks/>
          </p:cNvGrpSpPr>
          <p:nvPr>
            <p:custDataLst>
              <p:tags r:id="rId26"/>
            </p:custDataLst>
          </p:nvPr>
        </p:nvGrpSpPr>
        <p:grpSpPr bwMode="auto">
          <a:xfrm>
            <a:off x="8940800" y="1423989"/>
            <a:ext cx="1270000" cy="401637"/>
            <a:chOff x="4526" y="497"/>
            <a:chExt cx="640" cy="281"/>
          </a:xfrm>
        </p:grpSpPr>
        <p:sp>
          <p:nvSpPr>
            <p:cNvPr id="37951" name="Rectangle 44">
              <a:extLst>
                <a:ext uri="{FF2B5EF4-FFF2-40B4-BE49-F238E27FC236}">
                  <a16:creationId xmlns:a16="http://schemas.microsoft.com/office/drawing/2014/main" id="{847FA19C-A88A-56EB-40D4-DEFC6A74B90E}"/>
                </a:ext>
              </a:extLst>
            </p:cNvPr>
            <p:cNvSpPr>
              <a:spLocks noChangeArrowheads="1"/>
            </p:cNvSpPr>
            <p:nvPr/>
          </p:nvSpPr>
          <p:spPr bwMode="auto">
            <a:xfrm>
              <a:off x="4526" y="497"/>
              <a:ext cx="640" cy="28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52" name="Rectangle 45">
              <a:extLst>
                <a:ext uri="{FF2B5EF4-FFF2-40B4-BE49-F238E27FC236}">
                  <a16:creationId xmlns:a16="http://schemas.microsoft.com/office/drawing/2014/main" id="{BC839E1F-B94C-E08F-4EDA-122A32C778F7}"/>
                </a:ext>
              </a:extLst>
            </p:cNvPr>
            <p:cNvSpPr>
              <a:spLocks noChangeArrowheads="1"/>
            </p:cNvSpPr>
            <p:nvPr/>
          </p:nvSpPr>
          <p:spPr bwMode="auto">
            <a:xfrm>
              <a:off x="4526" y="497"/>
              <a:ext cx="640" cy="28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16" name="Rectangle 46">
            <a:extLst>
              <a:ext uri="{FF2B5EF4-FFF2-40B4-BE49-F238E27FC236}">
                <a16:creationId xmlns:a16="http://schemas.microsoft.com/office/drawing/2014/main" id="{788B1200-65EE-7F24-7AC4-65A3E769C787}"/>
              </a:ext>
            </a:extLst>
          </p:cNvPr>
          <p:cNvSpPr>
            <a:spLocks noChangeArrowheads="1"/>
          </p:cNvSpPr>
          <p:nvPr>
            <p:custDataLst>
              <p:tags r:id="rId27"/>
            </p:custDataLst>
          </p:nvPr>
        </p:nvSpPr>
        <p:spPr bwMode="auto">
          <a:xfrm>
            <a:off x="8991601" y="1458913"/>
            <a:ext cx="9217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Chirurgie</a:t>
            </a:r>
          </a:p>
        </p:txBody>
      </p:sp>
      <p:sp>
        <p:nvSpPr>
          <p:cNvPr id="37917" name="Rectangle 48">
            <a:extLst>
              <a:ext uri="{FF2B5EF4-FFF2-40B4-BE49-F238E27FC236}">
                <a16:creationId xmlns:a16="http://schemas.microsoft.com/office/drawing/2014/main" id="{3D0EBBC6-3169-2809-EC6A-9CD9A549E692}"/>
              </a:ext>
            </a:extLst>
          </p:cNvPr>
          <p:cNvSpPr>
            <a:spLocks noChangeArrowheads="1"/>
          </p:cNvSpPr>
          <p:nvPr>
            <p:custDataLst>
              <p:tags r:id="rId28"/>
            </p:custDataLst>
          </p:nvPr>
        </p:nvSpPr>
        <p:spPr bwMode="auto">
          <a:xfrm>
            <a:off x="8477250" y="1755775"/>
            <a:ext cx="1479550" cy="401638"/>
          </a:xfrm>
          <a:prstGeom prst="rect">
            <a:avLst/>
          </a:prstGeom>
          <a:solidFill>
            <a:srgbClr val="CCFFFF"/>
          </a:solidFill>
          <a:ln w="9525">
            <a:solidFill>
              <a:srgbClr val="000000"/>
            </a:solidFill>
            <a:miter lim="800000"/>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nvGrpSpPr>
          <p:cNvPr id="37918" name="Group 50">
            <a:extLst>
              <a:ext uri="{FF2B5EF4-FFF2-40B4-BE49-F238E27FC236}">
                <a16:creationId xmlns:a16="http://schemas.microsoft.com/office/drawing/2014/main" id="{EA4631A5-2387-2949-E900-D4FEC419AEFF}"/>
              </a:ext>
            </a:extLst>
          </p:cNvPr>
          <p:cNvGrpSpPr>
            <a:grpSpLocks/>
          </p:cNvGrpSpPr>
          <p:nvPr>
            <p:custDataLst>
              <p:tags r:id="rId29"/>
            </p:custDataLst>
          </p:nvPr>
        </p:nvGrpSpPr>
        <p:grpSpPr bwMode="auto">
          <a:xfrm>
            <a:off x="3676651" y="3759199"/>
            <a:ext cx="6291263" cy="520989"/>
            <a:chOff x="1216" y="2133"/>
            <a:chExt cx="3955" cy="283"/>
          </a:xfrm>
        </p:grpSpPr>
        <p:sp>
          <p:nvSpPr>
            <p:cNvPr id="37949" name="Rectangle 51">
              <a:extLst>
                <a:ext uri="{FF2B5EF4-FFF2-40B4-BE49-F238E27FC236}">
                  <a16:creationId xmlns:a16="http://schemas.microsoft.com/office/drawing/2014/main" id="{CA0A9783-5862-1190-DAB4-A2D61E516089}"/>
                </a:ext>
              </a:extLst>
            </p:cNvPr>
            <p:cNvSpPr>
              <a:spLocks noChangeArrowheads="1"/>
            </p:cNvSpPr>
            <p:nvPr/>
          </p:nvSpPr>
          <p:spPr bwMode="auto">
            <a:xfrm>
              <a:off x="1216" y="2133"/>
              <a:ext cx="3955" cy="283"/>
            </a:xfrm>
            <a:prstGeom prst="rect">
              <a:avLst/>
            </a:prstGeom>
            <a:solidFill>
              <a:srgbClr val="FFF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50" name="Rectangle 52">
              <a:extLst>
                <a:ext uri="{FF2B5EF4-FFF2-40B4-BE49-F238E27FC236}">
                  <a16:creationId xmlns:a16="http://schemas.microsoft.com/office/drawing/2014/main" id="{C70B6F61-88A1-7A4B-1C21-931E2C9202FA}"/>
                </a:ext>
              </a:extLst>
            </p:cNvPr>
            <p:cNvSpPr>
              <a:spLocks noChangeArrowheads="1"/>
            </p:cNvSpPr>
            <p:nvPr/>
          </p:nvSpPr>
          <p:spPr bwMode="auto">
            <a:xfrm>
              <a:off x="1216" y="2133"/>
              <a:ext cx="3955" cy="28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919" name="Group 53">
            <a:extLst>
              <a:ext uri="{FF2B5EF4-FFF2-40B4-BE49-F238E27FC236}">
                <a16:creationId xmlns:a16="http://schemas.microsoft.com/office/drawing/2014/main" id="{4D601C4D-7BA8-7677-28D4-2628E9A1FBCC}"/>
              </a:ext>
            </a:extLst>
          </p:cNvPr>
          <p:cNvGrpSpPr>
            <a:grpSpLocks/>
          </p:cNvGrpSpPr>
          <p:nvPr>
            <p:custDataLst>
              <p:tags r:id="rId30"/>
            </p:custDataLst>
          </p:nvPr>
        </p:nvGrpSpPr>
        <p:grpSpPr bwMode="auto">
          <a:xfrm>
            <a:off x="3679826" y="3359151"/>
            <a:ext cx="6276975" cy="403225"/>
            <a:chOff x="1212" y="1848"/>
            <a:chExt cx="3954" cy="281"/>
          </a:xfrm>
        </p:grpSpPr>
        <p:sp>
          <p:nvSpPr>
            <p:cNvPr id="37947" name="Rectangle 54">
              <a:extLst>
                <a:ext uri="{FF2B5EF4-FFF2-40B4-BE49-F238E27FC236}">
                  <a16:creationId xmlns:a16="http://schemas.microsoft.com/office/drawing/2014/main" id="{A271CB40-DC21-CE7B-C9A4-7E6418A563AC}"/>
                </a:ext>
              </a:extLst>
            </p:cNvPr>
            <p:cNvSpPr>
              <a:spLocks noChangeArrowheads="1"/>
            </p:cNvSpPr>
            <p:nvPr/>
          </p:nvSpPr>
          <p:spPr bwMode="auto">
            <a:xfrm>
              <a:off x="1212" y="1848"/>
              <a:ext cx="3954" cy="28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48" name="Rectangle 55">
              <a:extLst>
                <a:ext uri="{FF2B5EF4-FFF2-40B4-BE49-F238E27FC236}">
                  <a16:creationId xmlns:a16="http://schemas.microsoft.com/office/drawing/2014/main" id="{551F24F6-4B9E-319B-FC2F-02813CCBFA0B}"/>
                </a:ext>
              </a:extLst>
            </p:cNvPr>
            <p:cNvSpPr>
              <a:spLocks noChangeArrowheads="1"/>
            </p:cNvSpPr>
            <p:nvPr/>
          </p:nvSpPr>
          <p:spPr bwMode="auto">
            <a:xfrm>
              <a:off x="1212" y="1848"/>
              <a:ext cx="3954" cy="28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20" name="Rectangle 56">
            <a:extLst>
              <a:ext uri="{FF2B5EF4-FFF2-40B4-BE49-F238E27FC236}">
                <a16:creationId xmlns:a16="http://schemas.microsoft.com/office/drawing/2014/main" id="{DFEA64E8-10F1-A4A5-374E-E30B825B98C3}"/>
              </a:ext>
            </a:extLst>
          </p:cNvPr>
          <p:cNvSpPr>
            <a:spLocks noChangeArrowheads="1"/>
          </p:cNvSpPr>
          <p:nvPr>
            <p:custDataLst>
              <p:tags r:id="rId31"/>
            </p:custDataLst>
          </p:nvPr>
        </p:nvSpPr>
        <p:spPr bwMode="auto">
          <a:xfrm>
            <a:off x="3241676" y="5435600"/>
            <a:ext cx="18306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Diagnostic précoce</a:t>
            </a:r>
          </a:p>
        </p:txBody>
      </p:sp>
      <p:sp>
        <p:nvSpPr>
          <p:cNvPr id="37921" name="Rectangle 57">
            <a:extLst>
              <a:ext uri="{FF2B5EF4-FFF2-40B4-BE49-F238E27FC236}">
                <a16:creationId xmlns:a16="http://schemas.microsoft.com/office/drawing/2014/main" id="{D68CB7CE-DBB2-E82E-79E5-D1E5D83CD056}"/>
              </a:ext>
            </a:extLst>
          </p:cNvPr>
          <p:cNvSpPr>
            <a:spLocks noChangeArrowheads="1"/>
          </p:cNvSpPr>
          <p:nvPr>
            <p:custDataLst>
              <p:tags r:id="rId32"/>
            </p:custDataLst>
          </p:nvPr>
        </p:nvSpPr>
        <p:spPr bwMode="auto">
          <a:xfrm>
            <a:off x="6213475" y="5767388"/>
            <a:ext cx="11509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Suivi</a:t>
            </a:r>
          </a:p>
        </p:txBody>
      </p:sp>
      <p:sp>
        <p:nvSpPr>
          <p:cNvPr id="37922" name="Rectangle 58">
            <a:extLst>
              <a:ext uri="{FF2B5EF4-FFF2-40B4-BE49-F238E27FC236}">
                <a16:creationId xmlns:a16="http://schemas.microsoft.com/office/drawing/2014/main" id="{3B618167-3AFE-0246-6664-7EEA85331667}"/>
              </a:ext>
            </a:extLst>
          </p:cNvPr>
          <p:cNvSpPr>
            <a:spLocks noChangeArrowheads="1"/>
          </p:cNvSpPr>
          <p:nvPr>
            <p:custDataLst>
              <p:tags r:id="rId33"/>
            </p:custDataLst>
          </p:nvPr>
        </p:nvSpPr>
        <p:spPr bwMode="auto">
          <a:xfrm>
            <a:off x="8591551" y="1808163"/>
            <a:ext cx="89607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Oxygène</a:t>
            </a:r>
          </a:p>
        </p:txBody>
      </p:sp>
      <p:sp>
        <p:nvSpPr>
          <p:cNvPr id="37923" name="Rectangle 59">
            <a:extLst>
              <a:ext uri="{FF2B5EF4-FFF2-40B4-BE49-F238E27FC236}">
                <a16:creationId xmlns:a16="http://schemas.microsoft.com/office/drawing/2014/main" id="{74CDC65E-9F32-FF23-6158-E57A832C0689}"/>
              </a:ext>
            </a:extLst>
          </p:cNvPr>
          <p:cNvSpPr>
            <a:spLocks noChangeArrowheads="1"/>
          </p:cNvSpPr>
          <p:nvPr>
            <p:custDataLst>
              <p:tags r:id="rId34"/>
            </p:custDataLst>
          </p:nvPr>
        </p:nvSpPr>
        <p:spPr bwMode="auto">
          <a:xfrm>
            <a:off x="3790951" y="3460750"/>
            <a:ext cx="391934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Bronchodilatateurs à courte durée d’action PRN</a:t>
            </a:r>
          </a:p>
        </p:txBody>
      </p:sp>
      <p:sp>
        <p:nvSpPr>
          <p:cNvPr id="37924" name="Rectangle 60">
            <a:extLst>
              <a:ext uri="{FF2B5EF4-FFF2-40B4-BE49-F238E27FC236}">
                <a16:creationId xmlns:a16="http://schemas.microsoft.com/office/drawing/2014/main" id="{88932A5F-1397-EF46-42C9-B9C06EC7A18D}"/>
              </a:ext>
            </a:extLst>
          </p:cNvPr>
          <p:cNvSpPr>
            <a:spLocks noChangeArrowheads="1"/>
          </p:cNvSpPr>
          <p:nvPr>
            <p:custDataLst>
              <p:tags r:id="rId35"/>
            </p:custDataLst>
          </p:nvPr>
        </p:nvSpPr>
        <p:spPr bwMode="auto">
          <a:xfrm>
            <a:off x="3714750" y="3784600"/>
            <a:ext cx="59375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Abandon du tabagisme/exercice/auto-prise en charge/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éducation</a:t>
            </a:r>
          </a:p>
        </p:txBody>
      </p:sp>
      <p:grpSp>
        <p:nvGrpSpPr>
          <p:cNvPr id="37925" name="Group 61">
            <a:extLst>
              <a:ext uri="{FF2B5EF4-FFF2-40B4-BE49-F238E27FC236}">
                <a16:creationId xmlns:a16="http://schemas.microsoft.com/office/drawing/2014/main" id="{71C96598-20B2-9AAD-19CF-A455D7D05A1C}"/>
              </a:ext>
            </a:extLst>
          </p:cNvPr>
          <p:cNvGrpSpPr>
            <a:grpSpLocks/>
          </p:cNvGrpSpPr>
          <p:nvPr>
            <p:custDataLst>
              <p:tags r:id="rId36"/>
            </p:custDataLst>
          </p:nvPr>
        </p:nvGrpSpPr>
        <p:grpSpPr bwMode="auto">
          <a:xfrm>
            <a:off x="4418014" y="2955926"/>
            <a:ext cx="5538787" cy="403225"/>
            <a:chOff x="1677" y="1566"/>
            <a:chExt cx="3489" cy="282"/>
          </a:xfrm>
        </p:grpSpPr>
        <p:sp>
          <p:nvSpPr>
            <p:cNvPr id="37945" name="Rectangle 62">
              <a:extLst>
                <a:ext uri="{FF2B5EF4-FFF2-40B4-BE49-F238E27FC236}">
                  <a16:creationId xmlns:a16="http://schemas.microsoft.com/office/drawing/2014/main" id="{F84F305B-FA3A-BD9D-9F58-D92BE22DF195}"/>
                </a:ext>
              </a:extLst>
            </p:cNvPr>
            <p:cNvSpPr>
              <a:spLocks noChangeArrowheads="1"/>
            </p:cNvSpPr>
            <p:nvPr/>
          </p:nvSpPr>
          <p:spPr bwMode="auto">
            <a:xfrm>
              <a:off x="1677" y="1566"/>
              <a:ext cx="3489" cy="28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46" name="Rectangle 63">
              <a:extLst>
                <a:ext uri="{FF2B5EF4-FFF2-40B4-BE49-F238E27FC236}">
                  <a16:creationId xmlns:a16="http://schemas.microsoft.com/office/drawing/2014/main" id="{470C899E-4A7E-485A-8667-3C7B5272AFCF}"/>
                </a:ext>
              </a:extLst>
            </p:cNvPr>
            <p:cNvSpPr>
              <a:spLocks noChangeArrowheads="1"/>
            </p:cNvSpPr>
            <p:nvPr/>
          </p:nvSpPr>
          <p:spPr bwMode="auto">
            <a:xfrm>
              <a:off x="1677" y="1566"/>
              <a:ext cx="3489" cy="28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926" name="Group 64">
            <a:extLst>
              <a:ext uri="{FF2B5EF4-FFF2-40B4-BE49-F238E27FC236}">
                <a16:creationId xmlns:a16="http://schemas.microsoft.com/office/drawing/2014/main" id="{DF14E66B-CB7B-DB5E-59E7-BE188638167F}"/>
              </a:ext>
            </a:extLst>
          </p:cNvPr>
          <p:cNvGrpSpPr>
            <a:grpSpLocks/>
          </p:cNvGrpSpPr>
          <p:nvPr>
            <p:custDataLst>
              <p:tags r:id="rId37"/>
            </p:custDataLst>
          </p:nvPr>
        </p:nvGrpSpPr>
        <p:grpSpPr bwMode="auto">
          <a:xfrm>
            <a:off x="5330826" y="2552701"/>
            <a:ext cx="4625975" cy="403225"/>
            <a:chOff x="2258" y="1284"/>
            <a:chExt cx="2914" cy="281"/>
          </a:xfrm>
        </p:grpSpPr>
        <p:sp>
          <p:nvSpPr>
            <p:cNvPr id="37943" name="Rectangle 65">
              <a:extLst>
                <a:ext uri="{FF2B5EF4-FFF2-40B4-BE49-F238E27FC236}">
                  <a16:creationId xmlns:a16="http://schemas.microsoft.com/office/drawing/2014/main" id="{583E1D7B-DB34-BB60-958F-4132EC03EC76}"/>
                </a:ext>
              </a:extLst>
            </p:cNvPr>
            <p:cNvSpPr>
              <a:spLocks noChangeArrowheads="1"/>
            </p:cNvSpPr>
            <p:nvPr/>
          </p:nvSpPr>
          <p:spPr bwMode="auto">
            <a:xfrm>
              <a:off x="2258" y="1284"/>
              <a:ext cx="2914" cy="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44" name="Rectangle 66">
              <a:extLst>
                <a:ext uri="{FF2B5EF4-FFF2-40B4-BE49-F238E27FC236}">
                  <a16:creationId xmlns:a16="http://schemas.microsoft.com/office/drawing/2014/main" id="{DC367D7C-198B-99FA-75D9-7E34A75C9CF1}"/>
                </a:ext>
              </a:extLst>
            </p:cNvPr>
            <p:cNvSpPr>
              <a:spLocks noChangeArrowheads="1"/>
            </p:cNvSpPr>
            <p:nvPr/>
          </p:nvSpPr>
          <p:spPr bwMode="auto">
            <a:xfrm>
              <a:off x="2258" y="1284"/>
              <a:ext cx="2914" cy="28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grpSp>
        <p:nvGrpSpPr>
          <p:cNvPr id="37927" name="Group 67">
            <a:extLst>
              <a:ext uri="{FF2B5EF4-FFF2-40B4-BE49-F238E27FC236}">
                <a16:creationId xmlns:a16="http://schemas.microsoft.com/office/drawing/2014/main" id="{61A5E2F1-40E9-F8D1-CFCA-699FB13BAC7B}"/>
              </a:ext>
            </a:extLst>
          </p:cNvPr>
          <p:cNvGrpSpPr>
            <a:grpSpLocks/>
          </p:cNvGrpSpPr>
          <p:nvPr>
            <p:custDataLst>
              <p:tags r:id="rId38"/>
            </p:custDataLst>
          </p:nvPr>
        </p:nvGrpSpPr>
        <p:grpSpPr bwMode="auto">
          <a:xfrm>
            <a:off x="6172200" y="2143126"/>
            <a:ext cx="3784600" cy="409575"/>
            <a:chOff x="2782" y="1006"/>
            <a:chExt cx="2384" cy="285"/>
          </a:xfrm>
        </p:grpSpPr>
        <p:sp>
          <p:nvSpPr>
            <p:cNvPr id="37941" name="Rectangle 68">
              <a:extLst>
                <a:ext uri="{FF2B5EF4-FFF2-40B4-BE49-F238E27FC236}">
                  <a16:creationId xmlns:a16="http://schemas.microsoft.com/office/drawing/2014/main" id="{3113209D-786B-C5DB-B545-97610440D4C5}"/>
                </a:ext>
              </a:extLst>
            </p:cNvPr>
            <p:cNvSpPr>
              <a:spLocks noChangeArrowheads="1"/>
            </p:cNvSpPr>
            <p:nvPr/>
          </p:nvSpPr>
          <p:spPr bwMode="auto">
            <a:xfrm>
              <a:off x="2782" y="1006"/>
              <a:ext cx="2384" cy="28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42" name="Rectangle 69">
              <a:extLst>
                <a:ext uri="{FF2B5EF4-FFF2-40B4-BE49-F238E27FC236}">
                  <a16:creationId xmlns:a16="http://schemas.microsoft.com/office/drawing/2014/main" id="{90E6B638-CE5E-468C-7937-A1DB679A5068}"/>
                </a:ext>
              </a:extLst>
            </p:cNvPr>
            <p:cNvSpPr>
              <a:spLocks noChangeArrowheads="1"/>
            </p:cNvSpPr>
            <p:nvPr/>
          </p:nvSpPr>
          <p:spPr bwMode="auto">
            <a:xfrm>
              <a:off x="2782" y="1009"/>
              <a:ext cx="2384" cy="28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28" name="Rectangle 70">
            <a:extLst>
              <a:ext uri="{FF2B5EF4-FFF2-40B4-BE49-F238E27FC236}">
                <a16:creationId xmlns:a16="http://schemas.microsoft.com/office/drawing/2014/main" id="{C7CE8871-C8FD-4157-CABB-56342CD1BAE3}"/>
              </a:ext>
            </a:extLst>
          </p:cNvPr>
          <p:cNvSpPr>
            <a:spLocks noChangeArrowheads="1"/>
          </p:cNvSpPr>
          <p:nvPr>
            <p:custDataLst>
              <p:tags r:id="rId39"/>
            </p:custDataLst>
          </p:nvPr>
        </p:nvSpPr>
        <p:spPr bwMode="auto">
          <a:xfrm>
            <a:off x="6375400" y="2236788"/>
            <a:ext cx="34320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Corticostéroïdes inhalés/BALA</a:t>
            </a:r>
          </a:p>
        </p:txBody>
      </p:sp>
      <p:sp>
        <p:nvSpPr>
          <p:cNvPr id="37929" name="Rectangle 71">
            <a:extLst>
              <a:ext uri="{FF2B5EF4-FFF2-40B4-BE49-F238E27FC236}">
                <a16:creationId xmlns:a16="http://schemas.microsoft.com/office/drawing/2014/main" id="{67CB4922-A73E-716E-3D32-1E074AC68F8E}"/>
              </a:ext>
            </a:extLst>
          </p:cNvPr>
          <p:cNvSpPr>
            <a:spLocks noChangeArrowheads="1"/>
          </p:cNvSpPr>
          <p:nvPr>
            <p:custDataLst>
              <p:tags r:id="rId40"/>
            </p:custDataLst>
          </p:nvPr>
        </p:nvSpPr>
        <p:spPr bwMode="auto">
          <a:xfrm>
            <a:off x="4529138" y="3028950"/>
            <a:ext cx="34865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Bronchodilatateur(s) à longue durée d’action</a:t>
            </a:r>
          </a:p>
        </p:txBody>
      </p:sp>
      <p:sp>
        <p:nvSpPr>
          <p:cNvPr id="37930" name="Rectangle 72">
            <a:extLst>
              <a:ext uri="{FF2B5EF4-FFF2-40B4-BE49-F238E27FC236}">
                <a16:creationId xmlns:a16="http://schemas.microsoft.com/office/drawing/2014/main" id="{8A572CE8-EF4C-F7A5-8318-9E8B3451754E}"/>
              </a:ext>
            </a:extLst>
          </p:cNvPr>
          <p:cNvSpPr>
            <a:spLocks noChangeArrowheads="1"/>
          </p:cNvSpPr>
          <p:nvPr>
            <p:custDataLst>
              <p:tags r:id="rId41"/>
            </p:custDataLst>
          </p:nvPr>
        </p:nvSpPr>
        <p:spPr bwMode="auto">
          <a:xfrm>
            <a:off x="5453064" y="2625725"/>
            <a:ext cx="285975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Réadaptation pulmonaire</a:t>
            </a:r>
          </a:p>
        </p:txBody>
      </p:sp>
      <p:grpSp>
        <p:nvGrpSpPr>
          <p:cNvPr id="37931" name="Group 73">
            <a:extLst>
              <a:ext uri="{FF2B5EF4-FFF2-40B4-BE49-F238E27FC236}">
                <a16:creationId xmlns:a16="http://schemas.microsoft.com/office/drawing/2014/main" id="{782FEE4A-6FDC-CBC8-8E34-4240DEF07601}"/>
              </a:ext>
            </a:extLst>
          </p:cNvPr>
          <p:cNvGrpSpPr>
            <a:grpSpLocks/>
          </p:cNvGrpSpPr>
          <p:nvPr>
            <p:custDataLst>
              <p:tags r:id="rId42"/>
            </p:custDataLst>
          </p:nvPr>
        </p:nvGrpSpPr>
        <p:grpSpPr bwMode="auto">
          <a:xfrm>
            <a:off x="3709989" y="4697413"/>
            <a:ext cx="6257925" cy="501650"/>
            <a:chOff x="1231" y="2781"/>
            <a:chExt cx="3942" cy="350"/>
          </a:xfrm>
        </p:grpSpPr>
        <p:sp>
          <p:nvSpPr>
            <p:cNvPr id="37939" name="Freeform 74">
              <a:extLst>
                <a:ext uri="{FF2B5EF4-FFF2-40B4-BE49-F238E27FC236}">
                  <a16:creationId xmlns:a16="http://schemas.microsoft.com/office/drawing/2014/main" id="{52121809-98E2-25EF-C008-683A93DBE5D4}"/>
                </a:ext>
              </a:extLst>
            </p:cNvPr>
            <p:cNvSpPr>
              <a:spLocks/>
            </p:cNvSpPr>
            <p:nvPr/>
          </p:nvSpPr>
          <p:spPr bwMode="auto">
            <a:xfrm>
              <a:off x="1231" y="2781"/>
              <a:ext cx="3942" cy="350"/>
            </a:xfrm>
            <a:custGeom>
              <a:avLst/>
              <a:gdLst>
                <a:gd name="T0" fmla="*/ 0 w 13558"/>
                <a:gd name="T1" fmla="*/ 0 h 1200"/>
                <a:gd name="T2" fmla="*/ 0 w 13558"/>
                <a:gd name="T3" fmla="*/ 0 h 1200"/>
                <a:gd name="T4" fmla="*/ 0 w 13558"/>
                <a:gd name="T5" fmla="*/ 0 h 1200"/>
                <a:gd name="T6" fmla="*/ 0 w 13558"/>
                <a:gd name="T7" fmla="*/ 0 h 1200"/>
                <a:gd name="T8" fmla="*/ 0 w 13558"/>
                <a:gd name="T9" fmla="*/ 0 h 1200"/>
                <a:gd name="T10" fmla="*/ 0 w 13558"/>
                <a:gd name="T11" fmla="*/ 0 h 1200"/>
                <a:gd name="T12" fmla="*/ 0 w 13558"/>
                <a:gd name="T13" fmla="*/ 0 h 1200"/>
                <a:gd name="T14" fmla="*/ 0 w 13558"/>
                <a:gd name="T15" fmla="*/ 0 h 1200"/>
                <a:gd name="T16" fmla="*/ 0 w 13558"/>
                <a:gd name="T17" fmla="*/ 0 h 1200"/>
                <a:gd name="T18" fmla="*/ 0 w 13558"/>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solidFill>
              <a:srgbClr val="FF66CC"/>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37940" name="Freeform 75">
              <a:extLst>
                <a:ext uri="{FF2B5EF4-FFF2-40B4-BE49-F238E27FC236}">
                  <a16:creationId xmlns:a16="http://schemas.microsoft.com/office/drawing/2014/main" id="{17683609-8682-04B3-C97E-F36890A520EE}"/>
                </a:ext>
              </a:extLst>
            </p:cNvPr>
            <p:cNvSpPr>
              <a:spLocks/>
            </p:cNvSpPr>
            <p:nvPr/>
          </p:nvSpPr>
          <p:spPr bwMode="auto">
            <a:xfrm>
              <a:off x="1231" y="2781"/>
              <a:ext cx="3942" cy="350"/>
            </a:xfrm>
            <a:custGeom>
              <a:avLst/>
              <a:gdLst>
                <a:gd name="T0" fmla="*/ 0 w 13558"/>
                <a:gd name="T1" fmla="*/ 0 h 1200"/>
                <a:gd name="T2" fmla="*/ 0 w 13558"/>
                <a:gd name="T3" fmla="*/ 0 h 1200"/>
                <a:gd name="T4" fmla="*/ 0 w 13558"/>
                <a:gd name="T5" fmla="*/ 0 h 1200"/>
                <a:gd name="T6" fmla="*/ 0 w 13558"/>
                <a:gd name="T7" fmla="*/ 0 h 1200"/>
                <a:gd name="T8" fmla="*/ 0 w 13558"/>
                <a:gd name="T9" fmla="*/ 0 h 1200"/>
                <a:gd name="T10" fmla="*/ 0 w 13558"/>
                <a:gd name="T11" fmla="*/ 0 h 1200"/>
                <a:gd name="T12" fmla="*/ 0 w 13558"/>
                <a:gd name="T13" fmla="*/ 0 h 1200"/>
                <a:gd name="T14" fmla="*/ 0 w 13558"/>
                <a:gd name="T15" fmla="*/ 0 h 1200"/>
                <a:gd name="T16" fmla="*/ 0 w 13558"/>
                <a:gd name="T17" fmla="*/ 0 h 1200"/>
                <a:gd name="T18" fmla="*/ 0 w 13558"/>
                <a:gd name="T19" fmla="*/ 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grpSp>
      <p:sp>
        <p:nvSpPr>
          <p:cNvPr id="37932" name="Rectangle 76">
            <a:extLst>
              <a:ext uri="{FF2B5EF4-FFF2-40B4-BE49-F238E27FC236}">
                <a16:creationId xmlns:a16="http://schemas.microsoft.com/office/drawing/2014/main" id="{7EA7393E-0825-702B-F804-9B94D9678595}"/>
              </a:ext>
            </a:extLst>
          </p:cNvPr>
          <p:cNvSpPr>
            <a:spLocks noChangeArrowheads="1"/>
          </p:cNvSpPr>
          <p:nvPr>
            <p:custDataLst>
              <p:tags r:id="rId43"/>
            </p:custDataLst>
          </p:nvPr>
        </p:nvSpPr>
        <p:spPr bwMode="auto">
          <a:xfrm>
            <a:off x="4202113" y="4348164"/>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Légère</a:t>
            </a:r>
          </a:p>
        </p:txBody>
      </p:sp>
      <p:sp>
        <p:nvSpPr>
          <p:cNvPr id="37933" name="Rectangle 77">
            <a:extLst>
              <a:ext uri="{FF2B5EF4-FFF2-40B4-BE49-F238E27FC236}">
                <a16:creationId xmlns:a16="http://schemas.microsoft.com/office/drawing/2014/main" id="{70B2999A-579A-DEAB-0F27-068EDE8E094C}"/>
              </a:ext>
            </a:extLst>
          </p:cNvPr>
          <p:cNvSpPr>
            <a:spLocks noChangeArrowheads="1"/>
          </p:cNvSpPr>
          <p:nvPr>
            <p:custDataLst>
              <p:tags r:id="rId44"/>
            </p:custDataLst>
          </p:nvPr>
        </p:nvSpPr>
        <p:spPr bwMode="auto">
          <a:xfrm>
            <a:off x="8078789" y="4311650"/>
            <a:ext cx="138435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Très grave</a:t>
            </a:r>
          </a:p>
        </p:txBody>
      </p:sp>
      <p:sp>
        <p:nvSpPr>
          <p:cNvPr id="37934" name="Rectangle 78">
            <a:extLst>
              <a:ext uri="{FF2B5EF4-FFF2-40B4-BE49-F238E27FC236}">
                <a16:creationId xmlns:a16="http://schemas.microsoft.com/office/drawing/2014/main" id="{27466A40-2D0F-B79F-CCFC-6BA39EFEFDA4}"/>
              </a:ext>
            </a:extLst>
          </p:cNvPr>
          <p:cNvSpPr>
            <a:spLocks noChangeArrowheads="1"/>
          </p:cNvSpPr>
          <p:nvPr>
            <p:custDataLst>
              <p:tags r:id="rId45"/>
            </p:custDataLst>
          </p:nvPr>
        </p:nvSpPr>
        <p:spPr bwMode="auto">
          <a:xfrm>
            <a:off x="4360863" y="4830763"/>
            <a:ext cx="1346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II</a:t>
            </a:r>
          </a:p>
        </p:txBody>
      </p:sp>
      <p:sp>
        <p:nvSpPr>
          <p:cNvPr id="37935" name="Rectangle 79">
            <a:extLst>
              <a:ext uri="{FF2B5EF4-FFF2-40B4-BE49-F238E27FC236}">
                <a16:creationId xmlns:a16="http://schemas.microsoft.com/office/drawing/2014/main" id="{7D2F39C1-9980-4575-DA93-C6441F01DC75}"/>
              </a:ext>
            </a:extLst>
          </p:cNvPr>
          <p:cNvSpPr>
            <a:spLocks noChangeArrowheads="1"/>
          </p:cNvSpPr>
          <p:nvPr>
            <p:custDataLst>
              <p:tags r:id="rId46"/>
            </p:custDataLst>
          </p:nvPr>
        </p:nvSpPr>
        <p:spPr bwMode="auto">
          <a:xfrm>
            <a:off x="8667750" y="4827588"/>
            <a:ext cx="1619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V</a:t>
            </a:r>
          </a:p>
        </p:txBody>
      </p:sp>
      <p:sp>
        <p:nvSpPr>
          <p:cNvPr id="37936" name="Text Box 80">
            <a:extLst>
              <a:ext uri="{FF2B5EF4-FFF2-40B4-BE49-F238E27FC236}">
                <a16:creationId xmlns:a16="http://schemas.microsoft.com/office/drawing/2014/main" id="{1DFDCE9C-C67E-09B1-F3B5-1FA77FE207EC}"/>
              </a:ext>
            </a:extLst>
          </p:cNvPr>
          <p:cNvSpPr txBox="1">
            <a:spLocks noChangeArrowheads="1"/>
          </p:cNvSpPr>
          <p:nvPr>
            <p:custDataLst>
              <p:tags r:id="rId47"/>
            </p:custDataLst>
          </p:nvPr>
        </p:nvSpPr>
        <p:spPr bwMode="auto">
          <a:xfrm>
            <a:off x="1703390" y="981075"/>
            <a:ext cx="33689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sz="3200">
                <a:solidFill>
                  <a:srgbClr val="000000"/>
                </a:solidFill>
                <a:latin typeface="Arial" panose="020B0604020202020204" pitchFamily="34" charset="0"/>
                <a:ea typeface="ＭＳ Ｐゴシック"/>
                <a:cs typeface="Arial"/>
                <a:sym typeface="Arial"/>
              </a:rPr>
              <a:t>Prise en charge </a:t>
            </a:r>
            <a:r>
              <a:rPr kumimoji="0" lang="fr-CA" sz="3200" b="1" i="0" u="none" strike="noStrike" cap="none" normalizeH="0" baseline="0" noProof="0">
                <a:ln>
                  <a:noFill/>
                </a:ln>
                <a:solidFill>
                  <a:srgbClr val="000000"/>
                </a:solidFill>
                <a:effectLst/>
                <a:uLnTx/>
                <a:uFillTx/>
                <a:latin typeface="Arial" panose="020B0604020202020204" pitchFamily="34" charset="0"/>
                <a:ea typeface="ＭＳ Ｐゴシック"/>
                <a:cs typeface="Arial"/>
                <a:sym typeface="Arial"/>
              </a:rPr>
              <a:t>complète de la MPOC</a:t>
            </a:r>
          </a:p>
        </p:txBody>
      </p:sp>
      <p:sp>
        <p:nvSpPr>
          <p:cNvPr id="37937" name="Freeform 81">
            <a:extLst>
              <a:ext uri="{FF2B5EF4-FFF2-40B4-BE49-F238E27FC236}">
                <a16:creationId xmlns:a16="http://schemas.microsoft.com/office/drawing/2014/main" id="{DCAE3D45-F910-1833-4053-5CDD42A54772}"/>
              </a:ext>
            </a:extLst>
          </p:cNvPr>
          <p:cNvSpPr>
            <a:spLocks noEditPoints="1"/>
          </p:cNvSpPr>
          <p:nvPr>
            <p:custDataLst>
              <p:tags r:id="rId48"/>
            </p:custDataLst>
          </p:nvPr>
        </p:nvSpPr>
        <p:spPr bwMode="auto">
          <a:xfrm>
            <a:off x="9059863" y="5127625"/>
            <a:ext cx="133350" cy="317500"/>
          </a:xfrm>
          <a:custGeom>
            <a:avLst/>
            <a:gdLst>
              <a:gd name="T0" fmla="*/ 2147483647 w 581"/>
              <a:gd name="T1" fmla="*/ 2147483647 h 1515"/>
              <a:gd name="T2" fmla="*/ 2147483647 w 581"/>
              <a:gd name="T3" fmla="*/ 2147483647 h 1515"/>
              <a:gd name="T4" fmla="*/ 2147483647 w 581"/>
              <a:gd name="T5" fmla="*/ 2147483647 h 1515"/>
              <a:gd name="T6" fmla="*/ 2147483647 w 581"/>
              <a:gd name="T7" fmla="*/ 2147483647 h 1515"/>
              <a:gd name="T8" fmla="*/ 2147483647 w 581"/>
              <a:gd name="T9" fmla="*/ 2147483647 h 1515"/>
              <a:gd name="T10" fmla="*/ 2147483647 w 581"/>
              <a:gd name="T11" fmla="*/ 2147483647 h 1515"/>
              <a:gd name="T12" fmla="*/ 2147483647 w 581"/>
              <a:gd name="T13" fmla="*/ 2147483647 h 1515"/>
              <a:gd name="T14" fmla="*/ 2147483647 w 581"/>
              <a:gd name="T15" fmla="*/ 2147483647 h 1515"/>
              <a:gd name="T16" fmla="*/ 2147483647 w 581"/>
              <a:gd name="T17" fmla="*/ 2147483647 h 1515"/>
              <a:gd name="T18" fmla="*/ 2147483647 w 581"/>
              <a:gd name="T19" fmla="*/ 2147483647 h 1515"/>
              <a:gd name="T20" fmla="*/ 2147483647 w 581"/>
              <a:gd name="T21" fmla="*/ 2147483647 h 1515"/>
              <a:gd name="T22" fmla="*/ 2147483647 w 581"/>
              <a:gd name="T23" fmla="*/ 2147483647 h 1515"/>
              <a:gd name="T24" fmla="*/ 2147483647 w 581"/>
              <a:gd name="T25" fmla="*/ 2147483647 h 1515"/>
              <a:gd name="T26" fmla="*/ 2147483647 w 581"/>
              <a:gd name="T27" fmla="*/ 2147483647 h 1515"/>
              <a:gd name="T28" fmla="*/ 2147483647 w 581"/>
              <a:gd name="T29" fmla="*/ 2147483647 h 1515"/>
              <a:gd name="T30" fmla="*/ 2147483647 w 581"/>
              <a:gd name="T31" fmla="*/ 2147483647 h 1515"/>
              <a:gd name="T32" fmla="*/ 2147483647 w 581"/>
              <a:gd name="T33" fmla="*/ 2147483647 h 1515"/>
              <a:gd name="T34" fmla="*/ 2147483647 w 581"/>
              <a:gd name="T35" fmla="*/ 2147483647 h 1515"/>
              <a:gd name="T36" fmla="*/ 2147483647 w 581"/>
              <a:gd name="T37" fmla="*/ 2147483647 h 1515"/>
              <a:gd name="T38" fmla="*/ 2147483647 w 581"/>
              <a:gd name="T39" fmla="*/ 2147483647 h 1515"/>
              <a:gd name="T40" fmla="*/ 2147483647 w 581"/>
              <a:gd name="T41" fmla="*/ 2147483647 h 1515"/>
              <a:gd name="T42" fmla="*/ 2147483647 w 581"/>
              <a:gd name="T43" fmla="*/ 2147483647 h 1515"/>
              <a:gd name="T44" fmla="*/ 2147483647 w 581"/>
              <a:gd name="T45" fmla="*/ 2147483647 h 1515"/>
              <a:gd name="T46" fmla="*/ 2147483647 w 581"/>
              <a:gd name="T47" fmla="*/ 2147483647 h 1515"/>
              <a:gd name="T48" fmla="*/ 2147483647 w 581"/>
              <a:gd name="T49" fmla="*/ 2147483647 h 1515"/>
              <a:gd name="T50" fmla="*/ 2147483647 w 581"/>
              <a:gd name="T51" fmla="*/ 2147483647 h 1515"/>
              <a:gd name="T52" fmla="*/ 2147483647 w 581"/>
              <a:gd name="T53" fmla="*/ 2147483647 h 1515"/>
              <a:gd name="T54" fmla="*/ 2147483647 w 581"/>
              <a:gd name="T55" fmla="*/ 2147483647 h 1515"/>
              <a:gd name="T56" fmla="*/ 2147483647 w 581"/>
              <a:gd name="T57" fmla="*/ 2147483647 h 1515"/>
              <a:gd name="T58" fmla="*/ 2147483647 w 581"/>
              <a:gd name="T59" fmla="*/ 2147483647 h 1515"/>
              <a:gd name="T60" fmla="*/ 2147483647 w 581"/>
              <a:gd name="T61" fmla="*/ 2147483647 h 1515"/>
              <a:gd name="T62" fmla="*/ 2147483647 w 581"/>
              <a:gd name="T63" fmla="*/ 2147483647 h 1515"/>
              <a:gd name="T64" fmla="*/ 2147483647 w 581"/>
              <a:gd name="T65" fmla="*/ 2147483647 h 1515"/>
              <a:gd name="T66" fmla="*/ 2147483647 w 581"/>
              <a:gd name="T67" fmla="*/ 2147483647 h 1515"/>
              <a:gd name="T68" fmla="*/ 2147483647 w 581"/>
              <a:gd name="T69" fmla="*/ 2147483647 h 1515"/>
              <a:gd name="T70" fmla="*/ 2147483647 w 581"/>
              <a:gd name="T71" fmla="*/ 2147483647 h 1515"/>
              <a:gd name="T72" fmla="*/ 2147483647 w 581"/>
              <a:gd name="T73" fmla="*/ 2147483647 h 1515"/>
              <a:gd name="T74" fmla="*/ 2147483647 w 581"/>
              <a:gd name="T75" fmla="*/ 2147483647 h 1515"/>
              <a:gd name="T76" fmla="*/ 2147483647 w 581"/>
              <a:gd name="T77" fmla="*/ 2147483647 h 1515"/>
              <a:gd name="T78" fmla="*/ 2147483647 w 581"/>
              <a:gd name="T79" fmla="*/ 2147483647 h 1515"/>
              <a:gd name="T80" fmla="*/ 2147483647 w 581"/>
              <a:gd name="T81" fmla="*/ 2147483647 h 1515"/>
              <a:gd name="T82" fmla="*/ 2147483647 w 581"/>
              <a:gd name="T83" fmla="*/ 2147483647 h 1515"/>
              <a:gd name="T84" fmla="*/ 2147483647 w 581"/>
              <a:gd name="T85" fmla="*/ 2147483647 h 1515"/>
              <a:gd name="T86" fmla="*/ 2147483647 w 581"/>
              <a:gd name="T87" fmla="*/ 2147483647 h 1515"/>
              <a:gd name="T88" fmla="*/ 2147483647 w 581"/>
              <a:gd name="T89" fmla="*/ 2147483647 h 1515"/>
              <a:gd name="T90" fmla="*/ 2147483647 w 581"/>
              <a:gd name="T91" fmla="*/ 2147483647 h 1515"/>
              <a:gd name="T92" fmla="*/ 2147483647 w 581"/>
              <a:gd name="T93" fmla="*/ 2147483647 h 1515"/>
              <a:gd name="T94" fmla="*/ 2147483647 w 581"/>
              <a:gd name="T95" fmla="*/ 2147483647 h 1515"/>
              <a:gd name="T96" fmla="*/ 2147483647 w 581"/>
              <a:gd name="T97" fmla="*/ 2147483647 h 1515"/>
              <a:gd name="T98" fmla="*/ 2147483647 w 581"/>
              <a:gd name="T99" fmla="*/ 2147483647 h 1515"/>
              <a:gd name="T100" fmla="*/ 2147483647 w 581"/>
              <a:gd name="T101" fmla="*/ 0 h 1515"/>
              <a:gd name="T102" fmla="*/ 2147483647 w 581"/>
              <a:gd name="T103" fmla="*/ 2147483647 h 1515"/>
              <a:gd name="T104" fmla="*/ 2147483647 w 581"/>
              <a:gd name="T105" fmla="*/ 2147483647 h 1515"/>
              <a:gd name="T106" fmla="*/ 2147483647 w 581"/>
              <a:gd name="T107" fmla="*/ 2147483647 h 1515"/>
              <a:gd name="T108" fmla="*/ 2147483647 w 581"/>
              <a:gd name="T109" fmla="*/ 2147483647 h 1515"/>
              <a:gd name="T110" fmla="*/ 2147483647 w 581"/>
              <a:gd name="T111" fmla="*/ 2147483647 h 1515"/>
              <a:gd name="T112" fmla="*/ 2147483647 w 581"/>
              <a:gd name="T113" fmla="*/ 2147483647 h 1515"/>
              <a:gd name="T114" fmla="*/ 2147483647 w 581"/>
              <a:gd name="T115" fmla="*/ 2147483647 h 1515"/>
              <a:gd name="T116" fmla="*/ 2147483647 w 581"/>
              <a:gd name="T117" fmla="*/ 2147483647 h 15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1" h="1515">
                <a:moveTo>
                  <a:pt x="240" y="1465"/>
                </a:moveTo>
                <a:lnTo>
                  <a:pt x="240" y="1465"/>
                </a:lnTo>
                <a:cubicBezTo>
                  <a:pt x="240" y="1438"/>
                  <a:pt x="263" y="1415"/>
                  <a:pt x="290" y="1415"/>
                </a:cubicBezTo>
                <a:cubicBezTo>
                  <a:pt x="318" y="1415"/>
                  <a:pt x="340" y="1438"/>
                  <a:pt x="340" y="1465"/>
                </a:cubicBezTo>
                <a:cubicBezTo>
                  <a:pt x="340" y="1493"/>
                  <a:pt x="318" y="1515"/>
                  <a:pt x="290" y="1515"/>
                </a:cubicBezTo>
                <a:cubicBezTo>
                  <a:pt x="263" y="1515"/>
                  <a:pt x="240" y="1493"/>
                  <a:pt x="240" y="1465"/>
                </a:cubicBezTo>
                <a:close/>
                <a:moveTo>
                  <a:pt x="240" y="1265"/>
                </a:moveTo>
                <a:lnTo>
                  <a:pt x="240" y="1265"/>
                </a:lnTo>
                <a:cubicBezTo>
                  <a:pt x="240" y="1238"/>
                  <a:pt x="263" y="1215"/>
                  <a:pt x="290" y="1215"/>
                </a:cubicBezTo>
                <a:cubicBezTo>
                  <a:pt x="318" y="1215"/>
                  <a:pt x="340" y="1238"/>
                  <a:pt x="340" y="1265"/>
                </a:cubicBezTo>
                <a:cubicBezTo>
                  <a:pt x="340" y="1293"/>
                  <a:pt x="318" y="1315"/>
                  <a:pt x="290" y="1315"/>
                </a:cubicBezTo>
                <a:cubicBezTo>
                  <a:pt x="263" y="1315"/>
                  <a:pt x="240" y="1293"/>
                  <a:pt x="240" y="1265"/>
                </a:cubicBezTo>
                <a:close/>
                <a:moveTo>
                  <a:pt x="240" y="1065"/>
                </a:moveTo>
                <a:lnTo>
                  <a:pt x="240" y="1065"/>
                </a:lnTo>
                <a:cubicBezTo>
                  <a:pt x="240" y="1038"/>
                  <a:pt x="263" y="1015"/>
                  <a:pt x="290" y="1015"/>
                </a:cubicBezTo>
                <a:cubicBezTo>
                  <a:pt x="318" y="1015"/>
                  <a:pt x="340" y="1038"/>
                  <a:pt x="340" y="1065"/>
                </a:cubicBezTo>
                <a:cubicBezTo>
                  <a:pt x="340" y="1093"/>
                  <a:pt x="318" y="1115"/>
                  <a:pt x="290" y="1115"/>
                </a:cubicBezTo>
                <a:cubicBezTo>
                  <a:pt x="263" y="1115"/>
                  <a:pt x="240" y="1093"/>
                  <a:pt x="240" y="1065"/>
                </a:cubicBezTo>
                <a:close/>
                <a:moveTo>
                  <a:pt x="240" y="865"/>
                </a:moveTo>
                <a:lnTo>
                  <a:pt x="240" y="865"/>
                </a:lnTo>
                <a:cubicBezTo>
                  <a:pt x="240" y="837"/>
                  <a:pt x="263" y="815"/>
                  <a:pt x="290" y="815"/>
                </a:cubicBezTo>
                <a:cubicBezTo>
                  <a:pt x="318" y="815"/>
                  <a:pt x="340" y="837"/>
                  <a:pt x="340" y="865"/>
                </a:cubicBezTo>
                <a:cubicBezTo>
                  <a:pt x="340" y="893"/>
                  <a:pt x="318" y="915"/>
                  <a:pt x="290" y="915"/>
                </a:cubicBezTo>
                <a:cubicBezTo>
                  <a:pt x="263" y="915"/>
                  <a:pt x="240" y="893"/>
                  <a:pt x="240" y="865"/>
                </a:cubicBezTo>
                <a:close/>
                <a:moveTo>
                  <a:pt x="240" y="665"/>
                </a:moveTo>
                <a:lnTo>
                  <a:pt x="240" y="665"/>
                </a:lnTo>
                <a:cubicBezTo>
                  <a:pt x="240" y="637"/>
                  <a:pt x="263" y="615"/>
                  <a:pt x="290" y="615"/>
                </a:cubicBezTo>
                <a:cubicBezTo>
                  <a:pt x="318" y="615"/>
                  <a:pt x="340" y="637"/>
                  <a:pt x="340" y="665"/>
                </a:cubicBezTo>
                <a:cubicBezTo>
                  <a:pt x="340" y="693"/>
                  <a:pt x="318" y="715"/>
                  <a:pt x="290" y="715"/>
                </a:cubicBezTo>
                <a:cubicBezTo>
                  <a:pt x="263" y="715"/>
                  <a:pt x="240" y="693"/>
                  <a:pt x="240" y="665"/>
                </a:cubicBezTo>
                <a:close/>
                <a:moveTo>
                  <a:pt x="240" y="465"/>
                </a:moveTo>
                <a:lnTo>
                  <a:pt x="240" y="465"/>
                </a:lnTo>
                <a:cubicBezTo>
                  <a:pt x="240" y="437"/>
                  <a:pt x="263" y="415"/>
                  <a:pt x="290" y="415"/>
                </a:cubicBezTo>
                <a:cubicBezTo>
                  <a:pt x="318" y="415"/>
                  <a:pt x="340" y="437"/>
                  <a:pt x="340" y="465"/>
                </a:cubicBezTo>
                <a:cubicBezTo>
                  <a:pt x="340" y="493"/>
                  <a:pt x="318" y="515"/>
                  <a:pt x="290" y="515"/>
                </a:cubicBezTo>
                <a:cubicBezTo>
                  <a:pt x="263" y="515"/>
                  <a:pt x="240" y="493"/>
                  <a:pt x="240" y="465"/>
                </a:cubicBezTo>
                <a:close/>
                <a:moveTo>
                  <a:pt x="240" y="265"/>
                </a:moveTo>
                <a:lnTo>
                  <a:pt x="240" y="265"/>
                </a:lnTo>
                <a:cubicBezTo>
                  <a:pt x="240" y="237"/>
                  <a:pt x="263" y="215"/>
                  <a:pt x="290" y="215"/>
                </a:cubicBezTo>
                <a:cubicBezTo>
                  <a:pt x="318" y="215"/>
                  <a:pt x="340" y="237"/>
                  <a:pt x="340" y="265"/>
                </a:cubicBezTo>
                <a:cubicBezTo>
                  <a:pt x="340" y="292"/>
                  <a:pt x="318" y="315"/>
                  <a:pt x="290" y="315"/>
                </a:cubicBezTo>
                <a:cubicBezTo>
                  <a:pt x="263" y="315"/>
                  <a:pt x="240" y="292"/>
                  <a:pt x="240" y="265"/>
                </a:cubicBezTo>
                <a:close/>
                <a:moveTo>
                  <a:pt x="14" y="474"/>
                </a:moveTo>
                <a:lnTo>
                  <a:pt x="290" y="0"/>
                </a:lnTo>
                <a:lnTo>
                  <a:pt x="567" y="474"/>
                </a:lnTo>
                <a:cubicBezTo>
                  <a:pt x="581" y="497"/>
                  <a:pt x="573" y="528"/>
                  <a:pt x="549" y="542"/>
                </a:cubicBezTo>
                <a:cubicBezTo>
                  <a:pt x="525" y="556"/>
                  <a:pt x="495" y="548"/>
                  <a:pt x="481" y="524"/>
                </a:cubicBezTo>
                <a:lnTo>
                  <a:pt x="247" y="124"/>
                </a:lnTo>
                <a:lnTo>
                  <a:pt x="334" y="124"/>
                </a:lnTo>
                <a:lnTo>
                  <a:pt x="100" y="524"/>
                </a:lnTo>
                <a:cubicBezTo>
                  <a:pt x="86" y="548"/>
                  <a:pt x="56" y="556"/>
                  <a:pt x="32" y="542"/>
                </a:cubicBezTo>
                <a:cubicBezTo>
                  <a:pt x="8" y="528"/>
                  <a:pt x="0" y="497"/>
                  <a:pt x="14" y="474"/>
                </a:cubicBez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a:sym typeface="Arial"/>
            </a:endParaRPr>
          </a:p>
        </p:txBody>
      </p:sp>
      <p:sp>
        <p:nvSpPr>
          <p:cNvPr id="90162" name="Rectangle 82">
            <a:extLst>
              <a:ext uri="{FF2B5EF4-FFF2-40B4-BE49-F238E27FC236}">
                <a16:creationId xmlns:a16="http://schemas.microsoft.com/office/drawing/2014/main" id="{ED9062C6-0D1F-EE7E-F8F9-29AC18421C5D}"/>
              </a:ext>
            </a:extLst>
          </p:cNvPr>
          <p:cNvSpPr>
            <a:spLocks noChangeArrowheads="1"/>
          </p:cNvSpPr>
          <p:nvPr>
            <p:custDataLst>
              <p:tags r:id="rId49"/>
            </p:custDataLst>
          </p:nvPr>
        </p:nvSpPr>
        <p:spPr bwMode="auto">
          <a:xfrm>
            <a:off x="29339" y="6519808"/>
            <a:ext cx="5508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i="0" u="none" strike="noStrike" cap="none"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O’Donnell DE, et coll. </a:t>
            </a:r>
            <a:r>
              <a:rPr kumimoji="0" lang="fr-CA" sz="1800" i="1" u="none" strike="noStrike" cap="none"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Can Resp J</a:t>
            </a:r>
            <a:r>
              <a:rPr kumimoji="0" lang="fr-CA" sz="1800" i="0" u="none" strike="noStrike" cap="none"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 2008; 15:1A-8A.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custDataLst>
              <p:tags r:id="rId1"/>
            </p:custDataLst>
          </p:nvPr>
        </p:nvGrpSpPr>
        <p:grpSpPr bwMode="auto">
          <a:xfrm>
            <a:off x="3737091" y="3369032"/>
            <a:ext cx="6257925" cy="548640"/>
            <a:chOff x="1231" y="2781"/>
            <a:chExt cx="3942" cy="350"/>
          </a:xfrm>
        </p:grpSpPr>
        <p:sp>
          <p:nvSpPr>
            <p:cNvPr id="64" name="Freeform 74"/>
            <p:cNvSpPr>
              <a:spLocks/>
            </p:cNvSpPr>
            <p:nvPr/>
          </p:nvSpPr>
          <p:spPr bwMode="auto">
            <a:xfrm>
              <a:off x="1231"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solidFill>
              <a:srgbClr val="FFEBFF"/>
            </a:solidFill>
            <a:ln w="0">
              <a:solidFill>
                <a:srgbClr val="000000"/>
              </a:solidFill>
              <a:prstDash val="solid"/>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65" name="Freeform 75"/>
            <p:cNvSpPr>
              <a:spLocks/>
            </p:cNvSpPr>
            <p:nvPr/>
          </p:nvSpPr>
          <p:spPr bwMode="auto">
            <a:xfrm>
              <a:off x="1231"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3" name="Group 2"/>
          <p:cNvGrpSpPr>
            <a:grpSpLocks/>
          </p:cNvGrpSpPr>
          <p:nvPr>
            <p:custDataLst>
              <p:tags r:id="rId2"/>
            </p:custDataLst>
          </p:nvPr>
        </p:nvGrpSpPr>
        <p:grpSpPr bwMode="auto">
          <a:xfrm>
            <a:off x="7675877" y="661248"/>
            <a:ext cx="2286000" cy="468000"/>
            <a:chOff x="4526" y="497"/>
            <a:chExt cx="640" cy="281"/>
          </a:xfrm>
          <a:solidFill>
            <a:srgbClr val="CCFFFF"/>
          </a:solidFill>
        </p:grpSpPr>
        <p:sp>
          <p:nvSpPr>
            <p:cNvPr id="726019" name="Rectangle 3"/>
            <p:cNvSpPr>
              <a:spLocks noChangeArrowheads="1"/>
            </p:cNvSpPr>
            <p:nvPr/>
          </p:nvSpPr>
          <p:spPr bwMode="auto">
            <a:xfrm>
              <a:off x="4526" y="497"/>
              <a:ext cx="640" cy="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20" name="Rectangle 4"/>
            <p:cNvSpPr>
              <a:spLocks noChangeArrowheads="1"/>
            </p:cNvSpPr>
            <p:nvPr/>
          </p:nvSpPr>
          <p:spPr bwMode="auto">
            <a:xfrm>
              <a:off x="4526" y="497"/>
              <a:ext cx="640" cy="281"/>
            </a:xfrm>
            <a:prstGeom prst="rect">
              <a:avLst/>
            </a:prstGeom>
            <a:grpFill/>
            <a:ln w="11113" cap="rnd">
              <a:solidFill>
                <a:srgbClr val="000000"/>
              </a:solid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sp>
        <p:nvSpPr>
          <p:cNvPr id="726021" name="Rectangle 5"/>
          <p:cNvSpPr>
            <a:spLocks noChangeArrowheads="1"/>
          </p:cNvSpPr>
          <p:nvPr>
            <p:custDataLst>
              <p:tags r:id="rId3"/>
            </p:custDataLst>
          </p:nvPr>
        </p:nvSpPr>
        <p:spPr bwMode="auto">
          <a:xfrm>
            <a:off x="7784651" y="749663"/>
            <a:ext cx="16366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Oxygène ± VNI </a:t>
            </a:r>
          </a:p>
        </p:txBody>
      </p:sp>
      <p:grpSp>
        <p:nvGrpSpPr>
          <p:cNvPr id="4" name="Group 9"/>
          <p:cNvGrpSpPr>
            <a:grpSpLocks/>
          </p:cNvGrpSpPr>
          <p:nvPr>
            <p:custDataLst>
              <p:tags r:id="rId4"/>
            </p:custDataLst>
          </p:nvPr>
        </p:nvGrpSpPr>
        <p:grpSpPr bwMode="auto">
          <a:xfrm>
            <a:off x="3737091" y="2530801"/>
            <a:ext cx="6233681" cy="806941"/>
            <a:chOff x="1216" y="2133"/>
            <a:chExt cx="3960" cy="288"/>
          </a:xfrm>
        </p:grpSpPr>
        <p:sp>
          <p:nvSpPr>
            <p:cNvPr id="726026" name="Rectangle 10"/>
            <p:cNvSpPr>
              <a:spLocks noChangeArrowheads="1"/>
            </p:cNvSpPr>
            <p:nvPr/>
          </p:nvSpPr>
          <p:spPr bwMode="auto">
            <a:xfrm>
              <a:off x="1221" y="2138"/>
              <a:ext cx="3955" cy="283"/>
            </a:xfrm>
            <a:prstGeom prst="rect">
              <a:avLst/>
            </a:prstGeom>
            <a:solidFill>
              <a:srgbClr val="FFF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27" name="Rectangle 11"/>
            <p:cNvSpPr>
              <a:spLocks noChangeArrowheads="1"/>
            </p:cNvSpPr>
            <p:nvPr/>
          </p:nvSpPr>
          <p:spPr bwMode="auto">
            <a:xfrm>
              <a:off x="1216" y="2133"/>
              <a:ext cx="3955" cy="28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sp>
        <p:nvSpPr>
          <p:cNvPr id="726031" name="Freeform 15"/>
          <p:cNvSpPr>
            <a:spLocks noEditPoints="1"/>
          </p:cNvSpPr>
          <p:nvPr>
            <p:custDataLst>
              <p:tags r:id="rId5"/>
            </p:custDataLst>
          </p:nvPr>
        </p:nvSpPr>
        <p:spPr bwMode="auto">
          <a:xfrm>
            <a:off x="4033243" y="4848853"/>
            <a:ext cx="133350" cy="317500"/>
          </a:xfrm>
          <a:custGeom>
            <a:avLst/>
            <a:gdLst>
              <a:gd name="T0" fmla="*/ 240 w 581"/>
              <a:gd name="T1" fmla="*/ 1465 h 1515"/>
              <a:gd name="T2" fmla="*/ 240 w 581"/>
              <a:gd name="T3" fmla="*/ 1465 h 1515"/>
              <a:gd name="T4" fmla="*/ 290 w 581"/>
              <a:gd name="T5" fmla="*/ 1415 h 1515"/>
              <a:gd name="T6" fmla="*/ 340 w 581"/>
              <a:gd name="T7" fmla="*/ 1465 h 1515"/>
              <a:gd name="T8" fmla="*/ 340 w 581"/>
              <a:gd name="T9" fmla="*/ 1465 h 1515"/>
              <a:gd name="T10" fmla="*/ 290 w 581"/>
              <a:gd name="T11" fmla="*/ 1515 h 1515"/>
              <a:gd name="T12" fmla="*/ 240 w 581"/>
              <a:gd name="T13" fmla="*/ 1465 h 1515"/>
              <a:gd name="T14" fmla="*/ 240 w 581"/>
              <a:gd name="T15" fmla="*/ 1265 h 1515"/>
              <a:gd name="T16" fmla="*/ 240 w 581"/>
              <a:gd name="T17" fmla="*/ 1265 h 1515"/>
              <a:gd name="T18" fmla="*/ 290 w 581"/>
              <a:gd name="T19" fmla="*/ 1215 h 1515"/>
              <a:gd name="T20" fmla="*/ 340 w 581"/>
              <a:gd name="T21" fmla="*/ 1265 h 1515"/>
              <a:gd name="T22" fmla="*/ 340 w 581"/>
              <a:gd name="T23" fmla="*/ 1265 h 1515"/>
              <a:gd name="T24" fmla="*/ 290 w 581"/>
              <a:gd name="T25" fmla="*/ 1315 h 1515"/>
              <a:gd name="T26" fmla="*/ 240 w 581"/>
              <a:gd name="T27" fmla="*/ 1265 h 1515"/>
              <a:gd name="T28" fmla="*/ 240 w 581"/>
              <a:gd name="T29" fmla="*/ 1065 h 1515"/>
              <a:gd name="T30" fmla="*/ 240 w 581"/>
              <a:gd name="T31" fmla="*/ 1065 h 1515"/>
              <a:gd name="T32" fmla="*/ 290 w 581"/>
              <a:gd name="T33" fmla="*/ 1015 h 1515"/>
              <a:gd name="T34" fmla="*/ 340 w 581"/>
              <a:gd name="T35" fmla="*/ 1065 h 1515"/>
              <a:gd name="T36" fmla="*/ 340 w 581"/>
              <a:gd name="T37" fmla="*/ 1065 h 1515"/>
              <a:gd name="T38" fmla="*/ 290 w 581"/>
              <a:gd name="T39" fmla="*/ 1115 h 1515"/>
              <a:gd name="T40" fmla="*/ 240 w 581"/>
              <a:gd name="T41" fmla="*/ 1065 h 1515"/>
              <a:gd name="T42" fmla="*/ 240 w 581"/>
              <a:gd name="T43" fmla="*/ 865 h 1515"/>
              <a:gd name="T44" fmla="*/ 240 w 581"/>
              <a:gd name="T45" fmla="*/ 865 h 1515"/>
              <a:gd name="T46" fmla="*/ 290 w 581"/>
              <a:gd name="T47" fmla="*/ 815 h 1515"/>
              <a:gd name="T48" fmla="*/ 340 w 581"/>
              <a:gd name="T49" fmla="*/ 865 h 1515"/>
              <a:gd name="T50" fmla="*/ 340 w 581"/>
              <a:gd name="T51" fmla="*/ 865 h 1515"/>
              <a:gd name="T52" fmla="*/ 290 w 581"/>
              <a:gd name="T53" fmla="*/ 915 h 1515"/>
              <a:gd name="T54" fmla="*/ 240 w 581"/>
              <a:gd name="T55" fmla="*/ 865 h 1515"/>
              <a:gd name="T56" fmla="*/ 240 w 581"/>
              <a:gd name="T57" fmla="*/ 665 h 1515"/>
              <a:gd name="T58" fmla="*/ 240 w 581"/>
              <a:gd name="T59" fmla="*/ 665 h 1515"/>
              <a:gd name="T60" fmla="*/ 290 w 581"/>
              <a:gd name="T61" fmla="*/ 615 h 1515"/>
              <a:gd name="T62" fmla="*/ 340 w 581"/>
              <a:gd name="T63" fmla="*/ 665 h 1515"/>
              <a:gd name="T64" fmla="*/ 340 w 581"/>
              <a:gd name="T65" fmla="*/ 665 h 1515"/>
              <a:gd name="T66" fmla="*/ 290 w 581"/>
              <a:gd name="T67" fmla="*/ 715 h 1515"/>
              <a:gd name="T68" fmla="*/ 240 w 581"/>
              <a:gd name="T69" fmla="*/ 665 h 1515"/>
              <a:gd name="T70" fmla="*/ 240 w 581"/>
              <a:gd name="T71" fmla="*/ 465 h 1515"/>
              <a:gd name="T72" fmla="*/ 240 w 581"/>
              <a:gd name="T73" fmla="*/ 465 h 1515"/>
              <a:gd name="T74" fmla="*/ 290 w 581"/>
              <a:gd name="T75" fmla="*/ 415 h 1515"/>
              <a:gd name="T76" fmla="*/ 340 w 581"/>
              <a:gd name="T77" fmla="*/ 465 h 1515"/>
              <a:gd name="T78" fmla="*/ 340 w 581"/>
              <a:gd name="T79" fmla="*/ 465 h 1515"/>
              <a:gd name="T80" fmla="*/ 290 w 581"/>
              <a:gd name="T81" fmla="*/ 515 h 1515"/>
              <a:gd name="T82" fmla="*/ 240 w 581"/>
              <a:gd name="T83" fmla="*/ 465 h 1515"/>
              <a:gd name="T84" fmla="*/ 240 w 581"/>
              <a:gd name="T85" fmla="*/ 265 h 1515"/>
              <a:gd name="T86" fmla="*/ 240 w 581"/>
              <a:gd name="T87" fmla="*/ 265 h 1515"/>
              <a:gd name="T88" fmla="*/ 290 w 581"/>
              <a:gd name="T89" fmla="*/ 215 h 1515"/>
              <a:gd name="T90" fmla="*/ 340 w 581"/>
              <a:gd name="T91" fmla="*/ 265 h 1515"/>
              <a:gd name="T92" fmla="*/ 340 w 581"/>
              <a:gd name="T93" fmla="*/ 265 h 1515"/>
              <a:gd name="T94" fmla="*/ 290 w 581"/>
              <a:gd name="T95" fmla="*/ 315 h 1515"/>
              <a:gd name="T96" fmla="*/ 240 w 581"/>
              <a:gd name="T97" fmla="*/ 265 h 1515"/>
              <a:gd name="T98" fmla="*/ 14 w 581"/>
              <a:gd name="T99" fmla="*/ 474 h 1515"/>
              <a:gd name="T100" fmla="*/ 290 w 581"/>
              <a:gd name="T101" fmla="*/ 0 h 1515"/>
              <a:gd name="T102" fmla="*/ 567 w 581"/>
              <a:gd name="T103" fmla="*/ 474 h 1515"/>
              <a:gd name="T104" fmla="*/ 549 w 581"/>
              <a:gd name="T105" fmla="*/ 542 h 1515"/>
              <a:gd name="T106" fmla="*/ 481 w 581"/>
              <a:gd name="T107" fmla="*/ 524 h 1515"/>
              <a:gd name="T108" fmla="*/ 247 w 581"/>
              <a:gd name="T109" fmla="*/ 124 h 1515"/>
              <a:gd name="T110" fmla="*/ 334 w 581"/>
              <a:gd name="T111" fmla="*/ 124 h 1515"/>
              <a:gd name="T112" fmla="*/ 100 w 581"/>
              <a:gd name="T113" fmla="*/ 524 h 1515"/>
              <a:gd name="T114" fmla="*/ 32 w 581"/>
              <a:gd name="T115" fmla="*/ 542 h 1515"/>
              <a:gd name="T116" fmla="*/ 14 w 581"/>
              <a:gd name="T117" fmla="*/ 474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1" h="1515">
                <a:moveTo>
                  <a:pt x="240" y="1465"/>
                </a:moveTo>
                <a:lnTo>
                  <a:pt x="240" y="1465"/>
                </a:lnTo>
                <a:cubicBezTo>
                  <a:pt x="240" y="1438"/>
                  <a:pt x="263" y="1415"/>
                  <a:pt x="290" y="1415"/>
                </a:cubicBezTo>
                <a:cubicBezTo>
                  <a:pt x="318" y="1415"/>
                  <a:pt x="340" y="1438"/>
                  <a:pt x="340" y="1465"/>
                </a:cubicBezTo>
                <a:lnTo>
                  <a:pt x="340" y="1465"/>
                </a:lnTo>
                <a:cubicBezTo>
                  <a:pt x="340" y="1493"/>
                  <a:pt x="318" y="1515"/>
                  <a:pt x="290" y="1515"/>
                </a:cubicBezTo>
                <a:cubicBezTo>
                  <a:pt x="263" y="1515"/>
                  <a:pt x="240" y="1493"/>
                  <a:pt x="240" y="1465"/>
                </a:cubicBezTo>
                <a:close/>
                <a:moveTo>
                  <a:pt x="240" y="1265"/>
                </a:moveTo>
                <a:lnTo>
                  <a:pt x="240" y="1265"/>
                </a:lnTo>
                <a:cubicBezTo>
                  <a:pt x="240" y="1238"/>
                  <a:pt x="263" y="1215"/>
                  <a:pt x="290" y="1215"/>
                </a:cubicBezTo>
                <a:cubicBezTo>
                  <a:pt x="318" y="1215"/>
                  <a:pt x="340" y="1238"/>
                  <a:pt x="340" y="1265"/>
                </a:cubicBezTo>
                <a:lnTo>
                  <a:pt x="340" y="1265"/>
                </a:lnTo>
                <a:cubicBezTo>
                  <a:pt x="340" y="1293"/>
                  <a:pt x="318" y="1315"/>
                  <a:pt x="290" y="1315"/>
                </a:cubicBezTo>
                <a:cubicBezTo>
                  <a:pt x="263" y="1315"/>
                  <a:pt x="240" y="1293"/>
                  <a:pt x="240" y="1265"/>
                </a:cubicBezTo>
                <a:close/>
                <a:moveTo>
                  <a:pt x="240" y="1065"/>
                </a:moveTo>
                <a:lnTo>
                  <a:pt x="240" y="1065"/>
                </a:lnTo>
                <a:cubicBezTo>
                  <a:pt x="240" y="1038"/>
                  <a:pt x="263" y="1015"/>
                  <a:pt x="290" y="1015"/>
                </a:cubicBezTo>
                <a:cubicBezTo>
                  <a:pt x="318" y="1015"/>
                  <a:pt x="340" y="1038"/>
                  <a:pt x="340" y="1065"/>
                </a:cubicBezTo>
                <a:lnTo>
                  <a:pt x="340" y="1065"/>
                </a:lnTo>
                <a:cubicBezTo>
                  <a:pt x="340" y="1093"/>
                  <a:pt x="318" y="1115"/>
                  <a:pt x="290" y="1115"/>
                </a:cubicBezTo>
                <a:cubicBezTo>
                  <a:pt x="263" y="1115"/>
                  <a:pt x="240" y="1093"/>
                  <a:pt x="240" y="1065"/>
                </a:cubicBezTo>
                <a:close/>
                <a:moveTo>
                  <a:pt x="240" y="865"/>
                </a:moveTo>
                <a:lnTo>
                  <a:pt x="240" y="865"/>
                </a:lnTo>
                <a:cubicBezTo>
                  <a:pt x="240" y="837"/>
                  <a:pt x="263" y="815"/>
                  <a:pt x="290" y="815"/>
                </a:cubicBezTo>
                <a:cubicBezTo>
                  <a:pt x="318" y="815"/>
                  <a:pt x="340" y="837"/>
                  <a:pt x="340" y="865"/>
                </a:cubicBezTo>
                <a:lnTo>
                  <a:pt x="340" y="865"/>
                </a:lnTo>
                <a:cubicBezTo>
                  <a:pt x="340" y="893"/>
                  <a:pt x="318" y="915"/>
                  <a:pt x="290" y="915"/>
                </a:cubicBezTo>
                <a:cubicBezTo>
                  <a:pt x="263" y="915"/>
                  <a:pt x="240" y="893"/>
                  <a:pt x="240" y="865"/>
                </a:cubicBezTo>
                <a:close/>
                <a:moveTo>
                  <a:pt x="240" y="665"/>
                </a:moveTo>
                <a:lnTo>
                  <a:pt x="240" y="665"/>
                </a:lnTo>
                <a:cubicBezTo>
                  <a:pt x="240" y="637"/>
                  <a:pt x="263" y="615"/>
                  <a:pt x="290" y="615"/>
                </a:cubicBezTo>
                <a:cubicBezTo>
                  <a:pt x="318" y="615"/>
                  <a:pt x="340" y="637"/>
                  <a:pt x="340" y="665"/>
                </a:cubicBezTo>
                <a:lnTo>
                  <a:pt x="340" y="665"/>
                </a:lnTo>
                <a:cubicBezTo>
                  <a:pt x="340" y="693"/>
                  <a:pt x="318" y="715"/>
                  <a:pt x="290" y="715"/>
                </a:cubicBezTo>
                <a:cubicBezTo>
                  <a:pt x="263" y="715"/>
                  <a:pt x="240" y="693"/>
                  <a:pt x="240" y="665"/>
                </a:cubicBezTo>
                <a:close/>
                <a:moveTo>
                  <a:pt x="240" y="465"/>
                </a:moveTo>
                <a:lnTo>
                  <a:pt x="240" y="465"/>
                </a:lnTo>
                <a:cubicBezTo>
                  <a:pt x="240" y="437"/>
                  <a:pt x="263" y="415"/>
                  <a:pt x="290" y="415"/>
                </a:cubicBezTo>
                <a:cubicBezTo>
                  <a:pt x="318" y="415"/>
                  <a:pt x="340" y="437"/>
                  <a:pt x="340" y="465"/>
                </a:cubicBezTo>
                <a:lnTo>
                  <a:pt x="340" y="465"/>
                </a:lnTo>
                <a:cubicBezTo>
                  <a:pt x="340" y="493"/>
                  <a:pt x="318" y="515"/>
                  <a:pt x="290" y="515"/>
                </a:cubicBezTo>
                <a:cubicBezTo>
                  <a:pt x="263" y="515"/>
                  <a:pt x="240" y="493"/>
                  <a:pt x="240" y="465"/>
                </a:cubicBezTo>
                <a:close/>
                <a:moveTo>
                  <a:pt x="240" y="265"/>
                </a:moveTo>
                <a:lnTo>
                  <a:pt x="240" y="265"/>
                </a:lnTo>
                <a:cubicBezTo>
                  <a:pt x="240" y="237"/>
                  <a:pt x="263" y="215"/>
                  <a:pt x="290" y="215"/>
                </a:cubicBezTo>
                <a:cubicBezTo>
                  <a:pt x="318" y="215"/>
                  <a:pt x="340" y="237"/>
                  <a:pt x="340" y="265"/>
                </a:cubicBezTo>
                <a:lnTo>
                  <a:pt x="340" y="265"/>
                </a:lnTo>
                <a:cubicBezTo>
                  <a:pt x="340" y="292"/>
                  <a:pt x="318" y="315"/>
                  <a:pt x="290" y="315"/>
                </a:cubicBezTo>
                <a:cubicBezTo>
                  <a:pt x="263" y="315"/>
                  <a:pt x="240" y="292"/>
                  <a:pt x="240" y="265"/>
                </a:cubicBezTo>
                <a:close/>
                <a:moveTo>
                  <a:pt x="14" y="474"/>
                </a:moveTo>
                <a:lnTo>
                  <a:pt x="290" y="0"/>
                </a:lnTo>
                <a:lnTo>
                  <a:pt x="567" y="474"/>
                </a:lnTo>
                <a:cubicBezTo>
                  <a:pt x="581" y="497"/>
                  <a:pt x="573" y="528"/>
                  <a:pt x="549" y="542"/>
                </a:cubicBezTo>
                <a:cubicBezTo>
                  <a:pt x="525" y="556"/>
                  <a:pt x="495" y="548"/>
                  <a:pt x="481" y="524"/>
                </a:cubicBezTo>
                <a:lnTo>
                  <a:pt x="247" y="124"/>
                </a:lnTo>
                <a:lnTo>
                  <a:pt x="334" y="124"/>
                </a:lnTo>
                <a:lnTo>
                  <a:pt x="100" y="524"/>
                </a:lnTo>
                <a:cubicBezTo>
                  <a:pt x="86" y="548"/>
                  <a:pt x="56" y="556"/>
                  <a:pt x="32" y="542"/>
                </a:cubicBezTo>
                <a:cubicBezTo>
                  <a:pt x="8" y="528"/>
                  <a:pt x="0" y="497"/>
                  <a:pt x="14" y="474"/>
                </a:cubicBez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32" name="Rectangle 16"/>
          <p:cNvSpPr>
            <a:spLocks noChangeArrowheads="1"/>
          </p:cNvSpPr>
          <p:nvPr>
            <p:custDataLst>
              <p:tags r:id="rId6"/>
            </p:custDataLst>
          </p:nvPr>
        </p:nvSpPr>
        <p:spPr bwMode="auto">
          <a:xfrm>
            <a:off x="3280769" y="5462359"/>
            <a:ext cx="166071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(Spirométrie) +</a:t>
            </a:r>
          </a:p>
        </p:txBody>
      </p:sp>
      <p:sp>
        <p:nvSpPr>
          <p:cNvPr id="726033" name="Rectangle 17"/>
          <p:cNvSpPr>
            <a:spLocks noChangeArrowheads="1"/>
          </p:cNvSpPr>
          <p:nvPr>
            <p:custDataLst>
              <p:tags r:id="rId7"/>
            </p:custDataLst>
          </p:nvPr>
        </p:nvSpPr>
        <p:spPr bwMode="auto">
          <a:xfrm>
            <a:off x="3459528" y="5740618"/>
            <a:ext cx="126156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Prévention</a:t>
            </a:r>
          </a:p>
        </p:txBody>
      </p:sp>
      <p:sp>
        <p:nvSpPr>
          <p:cNvPr id="726034" name="Freeform 18"/>
          <p:cNvSpPr>
            <a:spLocks noEditPoints="1"/>
          </p:cNvSpPr>
          <p:nvPr>
            <p:custDataLst>
              <p:tags r:id="rId8"/>
            </p:custDataLst>
          </p:nvPr>
        </p:nvSpPr>
        <p:spPr bwMode="auto">
          <a:xfrm>
            <a:off x="5583623" y="5177131"/>
            <a:ext cx="2338387" cy="93662"/>
          </a:xfrm>
          <a:custGeom>
            <a:avLst/>
            <a:gdLst>
              <a:gd name="T0" fmla="*/ 0 w 1473"/>
              <a:gd name="T1" fmla="*/ 22 h 66"/>
              <a:gd name="T2" fmla="*/ 1419 w 1473"/>
              <a:gd name="T3" fmla="*/ 22 h 66"/>
              <a:gd name="T4" fmla="*/ 1419 w 1473"/>
              <a:gd name="T5" fmla="*/ 44 h 66"/>
              <a:gd name="T6" fmla="*/ 0 w 1473"/>
              <a:gd name="T7" fmla="*/ 44 h 66"/>
              <a:gd name="T8" fmla="*/ 0 w 1473"/>
              <a:gd name="T9" fmla="*/ 22 h 66"/>
              <a:gd name="T10" fmla="*/ 1408 w 1473"/>
              <a:gd name="T11" fmla="*/ 0 h 66"/>
              <a:gd name="T12" fmla="*/ 1473 w 1473"/>
              <a:gd name="T13" fmla="*/ 33 h 66"/>
              <a:gd name="T14" fmla="*/ 1408 w 1473"/>
              <a:gd name="T15" fmla="*/ 66 h 66"/>
              <a:gd name="T16" fmla="*/ 1408 w 1473"/>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3" h="66">
                <a:moveTo>
                  <a:pt x="0" y="22"/>
                </a:moveTo>
                <a:lnTo>
                  <a:pt x="1419" y="22"/>
                </a:lnTo>
                <a:lnTo>
                  <a:pt x="1419" y="44"/>
                </a:lnTo>
                <a:lnTo>
                  <a:pt x="0" y="44"/>
                </a:lnTo>
                <a:lnTo>
                  <a:pt x="0" y="22"/>
                </a:lnTo>
                <a:close/>
                <a:moveTo>
                  <a:pt x="1408" y="0"/>
                </a:moveTo>
                <a:lnTo>
                  <a:pt x="1473" y="33"/>
                </a:lnTo>
                <a:lnTo>
                  <a:pt x="1408" y="66"/>
                </a:lnTo>
                <a:lnTo>
                  <a:pt x="1408" y="0"/>
                </a:ln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35" name="Rectangle 19"/>
          <p:cNvSpPr>
            <a:spLocks noChangeArrowheads="1"/>
          </p:cNvSpPr>
          <p:nvPr>
            <p:custDataLst>
              <p:tags r:id="rId9"/>
            </p:custDataLst>
          </p:nvPr>
        </p:nvSpPr>
        <p:spPr bwMode="auto">
          <a:xfrm>
            <a:off x="8712981" y="5250084"/>
            <a:ext cx="1259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Soins de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fin de vie</a:t>
            </a:r>
          </a:p>
        </p:txBody>
      </p:sp>
      <p:sp>
        <p:nvSpPr>
          <p:cNvPr id="726036" name="Rectangle 20"/>
          <p:cNvSpPr>
            <a:spLocks noChangeArrowheads="1"/>
          </p:cNvSpPr>
          <p:nvPr>
            <p:custDataLst>
              <p:tags r:id="rId10"/>
            </p:custDataLst>
          </p:nvPr>
        </p:nvSpPr>
        <p:spPr bwMode="auto">
          <a:xfrm>
            <a:off x="5439787" y="4925939"/>
            <a:ext cx="271542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Prévenir/traiter l’EAMPOC</a:t>
            </a:r>
          </a:p>
        </p:txBody>
      </p:sp>
      <p:sp>
        <p:nvSpPr>
          <p:cNvPr id="726038" name="Rectangle 22"/>
          <p:cNvSpPr>
            <a:spLocks noChangeArrowheads="1"/>
          </p:cNvSpPr>
          <p:nvPr>
            <p:custDataLst>
              <p:tags r:id="rId11"/>
            </p:custDataLst>
          </p:nvPr>
        </p:nvSpPr>
        <p:spPr bwMode="auto">
          <a:xfrm>
            <a:off x="1803730" y="4579887"/>
            <a:ext cx="1910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800" b="1" i="0" u="none" strike="noStrike" cap="none" normalizeH="0" baseline="0" noProof="0">
                <a:ln>
                  <a:noFill/>
                </a:ln>
                <a:solidFill>
                  <a:srgbClr val="4D4D4D"/>
                </a:solidFill>
                <a:effectLst/>
                <a:uLnTx/>
                <a:uFillTx/>
                <a:latin typeface="Arial" panose="020B0604020202020204" pitchFamily="34" charset="0"/>
                <a:ea typeface="+mn-ea"/>
                <a:cs typeface="Arial"/>
                <a:sym typeface="Arial"/>
              </a:rPr>
              <a:t>Dyspnée (mMRC)</a:t>
            </a:r>
          </a:p>
        </p:txBody>
      </p:sp>
      <p:sp>
        <p:nvSpPr>
          <p:cNvPr id="726039" name="Rectangle 23"/>
          <p:cNvSpPr>
            <a:spLocks noChangeArrowheads="1"/>
          </p:cNvSpPr>
          <p:nvPr>
            <p:custDataLst>
              <p:tags r:id="rId12"/>
            </p:custDataLst>
          </p:nvPr>
        </p:nvSpPr>
        <p:spPr bwMode="auto">
          <a:xfrm>
            <a:off x="1471614" y="3411342"/>
            <a:ext cx="16671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800" b="1" i="0" u="none" strike="noStrike" cap="none" normalizeH="0" baseline="0" noProof="0">
                <a:ln>
                  <a:noFill/>
                </a:ln>
                <a:solidFill>
                  <a:srgbClr val="4D4D4D"/>
                </a:solidFill>
                <a:effectLst/>
                <a:uLnTx/>
                <a:uFillTx/>
                <a:latin typeface="Arial" panose="020B0604020202020204" pitchFamily="34" charset="0"/>
                <a:ea typeface="+mn-ea"/>
                <a:cs typeface="Arial"/>
                <a:sym typeface="Arial"/>
              </a:rPr>
              <a:t>Fonction pulmonaire </a:t>
            </a:r>
          </a:p>
        </p:txBody>
      </p:sp>
      <p:sp>
        <p:nvSpPr>
          <p:cNvPr id="726040" name="Rectangle 24"/>
          <p:cNvSpPr>
            <a:spLocks noChangeArrowheads="1"/>
          </p:cNvSpPr>
          <p:nvPr>
            <p:custDataLst>
              <p:tags r:id="rId13"/>
            </p:custDataLst>
          </p:nvPr>
        </p:nvSpPr>
        <p:spPr bwMode="auto">
          <a:xfrm>
            <a:off x="1635125" y="3644704"/>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800" b="1" i="0" u="none" strike="noStrike" cap="none" normalizeH="0" baseline="0" noProof="0">
                <a:ln>
                  <a:noFill/>
                </a:ln>
                <a:solidFill>
                  <a:srgbClr val="4D4D4D"/>
                </a:solidFill>
                <a:effectLst/>
                <a:uLnTx/>
                <a:uFillTx/>
                <a:latin typeface="Arial" panose="020B0604020202020204" pitchFamily="34" charset="0"/>
                <a:ea typeface="+mn-ea"/>
                <a:cs typeface="Arial"/>
                <a:sym typeface="Arial"/>
              </a:rPr>
              <a:t>déficiente</a:t>
            </a:r>
          </a:p>
        </p:txBody>
      </p:sp>
      <p:sp>
        <p:nvSpPr>
          <p:cNvPr id="726045" name="Rectangle 29"/>
          <p:cNvSpPr>
            <a:spLocks noChangeArrowheads="1"/>
          </p:cNvSpPr>
          <p:nvPr>
            <p:custDataLst>
              <p:tags r:id="rId14"/>
            </p:custDataLst>
          </p:nvPr>
        </p:nvSpPr>
        <p:spPr bwMode="auto">
          <a:xfrm>
            <a:off x="4371219" y="2062800"/>
            <a:ext cx="5591351" cy="468000"/>
          </a:xfrm>
          <a:prstGeom prst="rect">
            <a:avLst/>
          </a:prstGeom>
          <a:solidFill>
            <a:srgbClr val="99CCFF"/>
          </a:solidFill>
          <a:ln w="11113" cap="rnd">
            <a:solidFill>
              <a:srgbClr val="000000"/>
            </a:solid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65" name="Rectangle 49"/>
          <p:cNvSpPr>
            <a:spLocks noChangeArrowheads="1"/>
          </p:cNvSpPr>
          <p:nvPr>
            <p:custDataLst>
              <p:tags r:id="rId15"/>
            </p:custDataLst>
          </p:nvPr>
        </p:nvSpPr>
        <p:spPr bwMode="auto">
          <a:xfrm>
            <a:off x="7038620" y="1129035"/>
            <a:ext cx="2926080" cy="468000"/>
          </a:xfrm>
          <a:prstGeom prst="rect">
            <a:avLst/>
          </a:prstGeom>
          <a:solidFill>
            <a:srgbClr val="CC99FF"/>
          </a:solidFill>
          <a:ln w="11113" cap="rnd">
            <a:solidFill>
              <a:srgbClr val="000000"/>
            </a:solid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6072" name="Rectangle 56"/>
          <p:cNvSpPr>
            <a:spLocks noChangeArrowheads="1"/>
          </p:cNvSpPr>
          <p:nvPr>
            <p:custDataLst>
              <p:tags r:id="rId16"/>
            </p:custDataLst>
          </p:nvPr>
        </p:nvSpPr>
        <p:spPr bwMode="auto">
          <a:xfrm>
            <a:off x="3198097" y="5195659"/>
            <a:ext cx="18306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Diagnostic précoce</a:t>
            </a:r>
          </a:p>
        </p:txBody>
      </p:sp>
      <p:sp>
        <p:nvSpPr>
          <p:cNvPr id="726073" name="Rectangle 57"/>
          <p:cNvSpPr>
            <a:spLocks noChangeArrowheads="1"/>
          </p:cNvSpPr>
          <p:nvPr>
            <p:custDataLst>
              <p:tags r:id="rId17"/>
            </p:custDataLst>
          </p:nvPr>
        </p:nvSpPr>
        <p:spPr bwMode="auto">
          <a:xfrm>
            <a:off x="5516318" y="5230453"/>
            <a:ext cx="2497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Évaluer présence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de caractéristiques d’asthme</a:t>
            </a:r>
          </a:p>
        </p:txBody>
      </p:sp>
      <p:sp>
        <p:nvSpPr>
          <p:cNvPr id="726074" name="Rectangle 58"/>
          <p:cNvSpPr>
            <a:spLocks noChangeArrowheads="1"/>
          </p:cNvSpPr>
          <p:nvPr>
            <p:custDataLst>
              <p:tags r:id="rId18"/>
            </p:custDataLst>
          </p:nvPr>
        </p:nvSpPr>
        <p:spPr bwMode="auto">
          <a:xfrm>
            <a:off x="7128751" y="1220111"/>
            <a:ext cx="17088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Thérapies orales</a:t>
            </a:r>
          </a:p>
        </p:txBody>
      </p:sp>
      <p:sp>
        <p:nvSpPr>
          <p:cNvPr id="726076" name="Rectangle 60"/>
          <p:cNvSpPr>
            <a:spLocks noChangeArrowheads="1"/>
          </p:cNvSpPr>
          <p:nvPr>
            <p:custDataLst>
              <p:tags r:id="rId19"/>
            </p:custDataLst>
          </p:nvPr>
        </p:nvSpPr>
        <p:spPr bwMode="auto">
          <a:xfrm>
            <a:off x="3857438" y="2541133"/>
            <a:ext cx="61531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7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Soins intégrés* + abandon du tabagisme + exercice et mode de vie actif + vaccins + bronchodilatateurs à courte durée d’action prn </a:t>
            </a:r>
          </a:p>
        </p:txBody>
      </p:sp>
      <p:sp>
        <p:nvSpPr>
          <p:cNvPr id="726087" name="Rectangle 71"/>
          <p:cNvSpPr>
            <a:spLocks noChangeArrowheads="1"/>
          </p:cNvSpPr>
          <p:nvPr>
            <p:custDataLst>
              <p:tags r:id="rId20"/>
            </p:custDataLst>
          </p:nvPr>
        </p:nvSpPr>
        <p:spPr bwMode="auto">
          <a:xfrm>
            <a:off x="4499188" y="2159160"/>
            <a:ext cx="35811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Thérapies inhalées à longue durée d’action</a:t>
            </a:r>
          </a:p>
        </p:txBody>
      </p:sp>
      <p:sp>
        <p:nvSpPr>
          <p:cNvPr id="726097" name="Freeform 81"/>
          <p:cNvSpPr>
            <a:spLocks noEditPoints="1"/>
          </p:cNvSpPr>
          <p:nvPr>
            <p:custDataLst>
              <p:tags r:id="rId21"/>
            </p:custDataLst>
          </p:nvPr>
        </p:nvSpPr>
        <p:spPr bwMode="auto">
          <a:xfrm>
            <a:off x="9276791" y="4866437"/>
            <a:ext cx="133350" cy="317500"/>
          </a:xfrm>
          <a:custGeom>
            <a:avLst/>
            <a:gdLst>
              <a:gd name="T0" fmla="*/ 240 w 581"/>
              <a:gd name="T1" fmla="*/ 1465 h 1515"/>
              <a:gd name="T2" fmla="*/ 240 w 581"/>
              <a:gd name="T3" fmla="*/ 1465 h 1515"/>
              <a:gd name="T4" fmla="*/ 290 w 581"/>
              <a:gd name="T5" fmla="*/ 1415 h 1515"/>
              <a:gd name="T6" fmla="*/ 340 w 581"/>
              <a:gd name="T7" fmla="*/ 1465 h 1515"/>
              <a:gd name="T8" fmla="*/ 340 w 581"/>
              <a:gd name="T9" fmla="*/ 1465 h 1515"/>
              <a:gd name="T10" fmla="*/ 290 w 581"/>
              <a:gd name="T11" fmla="*/ 1515 h 1515"/>
              <a:gd name="T12" fmla="*/ 240 w 581"/>
              <a:gd name="T13" fmla="*/ 1465 h 1515"/>
              <a:gd name="T14" fmla="*/ 240 w 581"/>
              <a:gd name="T15" fmla="*/ 1265 h 1515"/>
              <a:gd name="T16" fmla="*/ 240 w 581"/>
              <a:gd name="T17" fmla="*/ 1265 h 1515"/>
              <a:gd name="T18" fmla="*/ 290 w 581"/>
              <a:gd name="T19" fmla="*/ 1215 h 1515"/>
              <a:gd name="T20" fmla="*/ 340 w 581"/>
              <a:gd name="T21" fmla="*/ 1265 h 1515"/>
              <a:gd name="T22" fmla="*/ 340 w 581"/>
              <a:gd name="T23" fmla="*/ 1265 h 1515"/>
              <a:gd name="T24" fmla="*/ 290 w 581"/>
              <a:gd name="T25" fmla="*/ 1315 h 1515"/>
              <a:gd name="T26" fmla="*/ 240 w 581"/>
              <a:gd name="T27" fmla="*/ 1265 h 1515"/>
              <a:gd name="T28" fmla="*/ 240 w 581"/>
              <a:gd name="T29" fmla="*/ 1065 h 1515"/>
              <a:gd name="T30" fmla="*/ 240 w 581"/>
              <a:gd name="T31" fmla="*/ 1065 h 1515"/>
              <a:gd name="T32" fmla="*/ 290 w 581"/>
              <a:gd name="T33" fmla="*/ 1015 h 1515"/>
              <a:gd name="T34" fmla="*/ 340 w 581"/>
              <a:gd name="T35" fmla="*/ 1065 h 1515"/>
              <a:gd name="T36" fmla="*/ 340 w 581"/>
              <a:gd name="T37" fmla="*/ 1065 h 1515"/>
              <a:gd name="T38" fmla="*/ 290 w 581"/>
              <a:gd name="T39" fmla="*/ 1115 h 1515"/>
              <a:gd name="T40" fmla="*/ 240 w 581"/>
              <a:gd name="T41" fmla="*/ 1065 h 1515"/>
              <a:gd name="T42" fmla="*/ 240 w 581"/>
              <a:gd name="T43" fmla="*/ 865 h 1515"/>
              <a:gd name="T44" fmla="*/ 240 w 581"/>
              <a:gd name="T45" fmla="*/ 865 h 1515"/>
              <a:gd name="T46" fmla="*/ 290 w 581"/>
              <a:gd name="T47" fmla="*/ 815 h 1515"/>
              <a:gd name="T48" fmla="*/ 340 w 581"/>
              <a:gd name="T49" fmla="*/ 865 h 1515"/>
              <a:gd name="T50" fmla="*/ 340 w 581"/>
              <a:gd name="T51" fmla="*/ 865 h 1515"/>
              <a:gd name="T52" fmla="*/ 290 w 581"/>
              <a:gd name="T53" fmla="*/ 915 h 1515"/>
              <a:gd name="T54" fmla="*/ 240 w 581"/>
              <a:gd name="T55" fmla="*/ 865 h 1515"/>
              <a:gd name="T56" fmla="*/ 240 w 581"/>
              <a:gd name="T57" fmla="*/ 665 h 1515"/>
              <a:gd name="T58" fmla="*/ 240 w 581"/>
              <a:gd name="T59" fmla="*/ 665 h 1515"/>
              <a:gd name="T60" fmla="*/ 290 w 581"/>
              <a:gd name="T61" fmla="*/ 615 h 1515"/>
              <a:gd name="T62" fmla="*/ 340 w 581"/>
              <a:gd name="T63" fmla="*/ 665 h 1515"/>
              <a:gd name="T64" fmla="*/ 340 w 581"/>
              <a:gd name="T65" fmla="*/ 665 h 1515"/>
              <a:gd name="T66" fmla="*/ 290 w 581"/>
              <a:gd name="T67" fmla="*/ 715 h 1515"/>
              <a:gd name="T68" fmla="*/ 240 w 581"/>
              <a:gd name="T69" fmla="*/ 665 h 1515"/>
              <a:gd name="T70" fmla="*/ 240 w 581"/>
              <a:gd name="T71" fmla="*/ 465 h 1515"/>
              <a:gd name="T72" fmla="*/ 240 w 581"/>
              <a:gd name="T73" fmla="*/ 465 h 1515"/>
              <a:gd name="T74" fmla="*/ 290 w 581"/>
              <a:gd name="T75" fmla="*/ 415 h 1515"/>
              <a:gd name="T76" fmla="*/ 340 w 581"/>
              <a:gd name="T77" fmla="*/ 465 h 1515"/>
              <a:gd name="T78" fmla="*/ 340 w 581"/>
              <a:gd name="T79" fmla="*/ 465 h 1515"/>
              <a:gd name="T80" fmla="*/ 290 w 581"/>
              <a:gd name="T81" fmla="*/ 515 h 1515"/>
              <a:gd name="T82" fmla="*/ 240 w 581"/>
              <a:gd name="T83" fmla="*/ 465 h 1515"/>
              <a:gd name="T84" fmla="*/ 240 w 581"/>
              <a:gd name="T85" fmla="*/ 265 h 1515"/>
              <a:gd name="T86" fmla="*/ 240 w 581"/>
              <a:gd name="T87" fmla="*/ 265 h 1515"/>
              <a:gd name="T88" fmla="*/ 290 w 581"/>
              <a:gd name="T89" fmla="*/ 215 h 1515"/>
              <a:gd name="T90" fmla="*/ 340 w 581"/>
              <a:gd name="T91" fmla="*/ 265 h 1515"/>
              <a:gd name="T92" fmla="*/ 340 w 581"/>
              <a:gd name="T93" fmla="*/ 265 h 1515"/>
              <a:gd name="T94" fmla="*/ 290 w 581"/>
              <a:gd name="T95" fmla="*/ 315 h 1515"/>
              <a:gd name="T96" fmla="*/ 240 w 581"/>
              <a:gd name="T97" fmla="*/ 265 h 1515"/>
              <a:gd name="T98" fmla="*/ 14 w 581"/>
              <a:gd name="T99" fmla="*/ 474 h 1515"/>
              <a:gd name="T100" fmla="*/ 290 w 581"/>
              <a:gd name="T101" fmla="*/ 0 h 1515"/>
              <a:gd name="T102" fmla="*/ 567 w 581"/>
              <a:gd name="T103" fmla="*/ 474 h 1515"/>
              <a:gd name="T104" fmla="*/ 549 w 581"/>
              <a:gd name="T105" fmla="*/ 542 h 1515"/>
              <a:gd name="T106" fmla="*/ 481 w 581"/>
              <a:gd name="T107" fmla="*/ 524 h 1515"/>
              <a:gd name="T108" fmla="*/ 247 w 581"/>
              <a:gd name="T109" fmla="*/ 124 h 1515"/>
              <a:gd name="T110" fmla="*/ 334 w 581"/>
              <a:gd name="T111" fmla="*/ 124 h 1515"/>
              <a:gd name="T112" fmla="*/ 100 w 581"/>
              <a:gd name="T113" fmla="*/ 524 h 1515"/>
              <a:gd name="T114" fmla="*/ 32 w 581"/>
              <a:gd name="T115" fmla="*/ 542 h 1515"/>
              <a:gd name="T116" fmla="*/ 14 w 581"/>
              <a:gd name="T117" fmla="*/ 474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1" h="1515">
                <a:moveTo>
                  <a:pt x="240" y="1465"/>
                </a:moveTo>
                <a:lnTo>
                  <a:pt x="240" y="1465"/>
                </a:lnTo>
                <a:cubicBezTo>
                  <a:pt x="240" y="1438"/>
                  <a:pt x="263" y="1415"/>
                  <a:pt x="290" y="1415"/>
                </a:cubicBezTo>
                <a:cubicBezTo>
                  <a:pt x="318" y="1415"/>
                  <a:pt x="340" y="1438"/>
                  <a:pt x="340" y="1465"/>
                </a:cubicBezTo>
                <a:lnTo>
                  <a:pt x="340" y="1465"/>
                </a:lnTo>
                <a:cubicBezTo>
                  <a:pt x="340" y="1493"/>
                  <a:pt x="318" y="1515"/>
                  <a:pt x="290" y="1515"/>
                </a:cubicBezTo>
                <a:cubicBezTo>
                  <a:pt x="263" y="1515"/>
                  <a:pt x="240" y="1493"/>
                  <a:pt x="240" y="1465"/>
                </a:cubicBezTo>
                <a:close/>
                <a:moveTo>
                  <a:pt x="240" y="1265"/>
                </a:moveTo>
                <a:lnTo>
                  <a:pt x="240" y="1265"/>
                </a:lnTo>
                <a:cubicBezTo>
                  <a:pt x="240" y="1238"/>
                  <a:pt x="263" y="1215"/>
                  <a:pt x="290" y="1215"/>
                </a:cubicBezTo>
                <a:cubicBezTo>
                  <a:pt x="318" y="1215"/>
                  <a:pt x="340" y="1238"/>
                  <a:pt x="340" y="1265"/>
                </a:cubicBezTo>
                <a:lnTo>
                  <a:pt x="340" y="1265"/>
                </a:lnTo>
                <a:cubicBezTo>
                  <a:pt x="340" y="1293"/>
                  <a:pt x="318" y="1315"/>
                  <a:pt x="290" y="1315"/>
                </a:cubicBezTo>
                <a:cubicBezTo>
                  <a:pt x="263" y="1315"/>
                  <a:pt x="240" y="1293"/>
                  <a:pt x="240" y="1265"/>
                </a:cubicBezTo>
                <a:close/>
                <a:moveTo>
                  <a:pt x="240" y="1065"/>
                </a:moveTo>
                <a:lnTo>
                  <a:pt x="240" y="1065"/>
                </a:lnTo>
                <a:cubicBezTo>
                  <a:pt x="240" y="1038"/>
                  <a:pt x="263" y="1015"/>
                  <a:pt x="290" y="1015"/>
                </a:cubicBezTo>
                <a:cubicBezTo>
                  <a:pt x="318" y="1015"/>
                  <a:pt x="340" y="1038"/>
                  <a:pt x="340" y="1065"/>
                </a:cubicBezTo>
                <a:lnTo>
                  <a:pt x="340" y="1065"/>
                </a:lnTo>
                <a:cubicBezTo>
                  <a:pt x="340" y="1093"/>
                  <a:pt x="318" y="1115"/>
                  <a:pt x="290" y="1115"/>
                </a:cubicBezTo>
                <a:cubicBezTo>
                  <a:pt x="263" y="1115"/>
                  <a:pt x="240" y="1093"/>
                  <a:pt x="240" y="1065"/>
                </a:cubicBezTo>
                <a:close/>
                <a:moveTo>
                  <a:pt x="240" y="865"/>
                </a:moveTo>
                <a:lnTo>
                  <a:pt x="240" y="865"/>
                </a:lnTo>
                <a:cubicBezTo>
                  <a:pt x="240" y="837"/>
                  <a:pt x="263" y="815"/>
                  <a:pt x="290" y="815"/>
                </a:cubicBezTo>
                <a:cubicBezTo>
                  <a:pt x="318" y="815"/>
                  <a:pt x="340" y="837"/>
                  <a:pt x="340" y="865"/>
                </a:cubicBezTo>
                <a:lnTo>
                  <a:pt x="340" y="865"/>
                </a:lnTo>
                <a:cubicBezTo>
                  <a:pt x="340" y="893"/>
                  <a:pt x="318" y="915"/>
                  <a:pt x="290" y="915"/>
                </a:cubicBezTo>
                <a:cubicBezTo>
                  <a:pt x="263" y="915"/>
                  <a:pt x="240" y="893"/>
                  <a:pt x="240" y="865"/>
                </a:cubicBezTo>
                <a:close/>
                <a:moveTo>
                  <a:pt x="240" y="665"/>
                </a:moveTo>
                <a:lnTo>
                  <a:pt x="240" y="665"/>
                </a:lnTo>
                <a:cubicBezTo>
                  <a:pt x="240" y="637"/>
                  <a:pt x="263" y="615"/>
                  <a:pt x="290" y="615"/>
                </a:cubicBezTo>
                <a:cubicBezTo>
                  <a:pt x="318" y="615"/>
                  <a:pt x="340" y="637"/>
                  <a:pt x="340" y="665"/>
                </a:cubicBezTo>
                <a:lnTo>
                  <a:pt x="340" y="665"/>
                </a:lnTo>
                <a:cubicBezTo>
                  <a:pt x="340" y="693"/>
                  <a:pt x="318" y="715"/>
                  <a:pt x="290" y="715"/>
                </a:cubicBezTo>
                <a:cubicBezTo>
                  <a:pt x="263" y="715"/>
                  <a:pt x="240" y="693"/>
                  <a:pt x="240" y="665"/>
                </a:cubicBezTo>
                <a:close/>
                <a:moveTo>
                  <a:pt x="240" y="465"/>
                </a:moveTo>
                <a:lnTo>
                  <a:pt x="240" y="465"/>
                </a:lnTo>
                <a:cubicBezTo>
                  <a:pt x="240" y="437"/>
                  <a:pt x="263" y="415"/>
                  <a:pt x="290" y="415"/>
                </a:cubicBezTo>
                <a:cubicBezTo>
                  <a:pt x="318" y="415"/>
                  <a:pt x="340" y="437"/>
                  <a:pt x="340" y="465"/>
                </a:cubicBezTo>
                <a:lnTo>
                  <a:pt x="340" y="465"/>
                </a:lnTo>
                <a:cubicBezTo>
                  <a:pt x="340" y="493"/>
                  <a:pt x="318" y="515"/>
                  <a:pt x="290" y="515"/>
                </a:cubicBezTo>
                <a:cubicBezTo>
                  <a:pt x="263" y="515"/>
                  <a:pt x="240" y="493"/>
                  <a:pt x="240" y="465"/>
                </a:cubicBezTo>
                <a:close/>
                <a:moveTo>
                  <a:pt x="240" y="265"/>
                </a:moveTo>
                <a:lnTo>
                  <a:pt x="240" y="265"/>
                </a:lnTo>
                <a:cubicBezTo>
                  <a:pt x="240" y="237"/>
                  <a:pt x="263" y="215"/>
                  <a:pt x="290" y="215"/>
                </a:cubicBezTo>
                <a:cubicBezTo>
                  <a:pt x="318" y="215"/>
                  <a:pt x="340" y="237"/>
                  <a:pt x="340" y="265"/>
                </a:cubicBezTo>
                <a:lnTo>
                  <a:pt x="340" y="265"/>
                </a:lnTo>
                <a:cubicBezTo>
                  <a:pt x="340" y="292"/>
                  <a:pt x="318" y="315"/>
                  <a:pt x="290" y="315"/>
                </a:cubicBezTo>
                <a:cubicBezTo>
                  <a:pt x="263" y="315"/>
                  <a:pt x="240" y="292"/>
                  <a:pt x="240" y="265"/>
                </a:cubicBezTo>
                <a:close/>
                <a:moveTo>
                  <a:pt x="14" y="474"/>
                </a:moveTo>
                <a:lnTo>
                  <a:pt x="290" y="0"/>
                </a:lnTo>
                <a:lnTo>
                  <a:pt x="567" y="474"/>
                </a:lnTo>
                <a:cubicBezTo>
                  <a:pt x="581" y="497"/>
                  <a:pt x="573" y="528"/>
                  <a:pt x="549" y="542"/>
                </a:cubicBezTo>
                <a:cubicBezTo>
                  <a:pt x="525" y="556"/>
                  <a:pt x="495" y="548"/>
                  <a:pt x="481" y="524"/>
                </a:cubicBezTo>
                <a:lnTo>
                  <a:pt x="247" y="124"/>
                </a:lnTo>
                <a:lnTo>
                  <a:pt x="334" y="124"/>
                </a:lnTo>
                <a:lnTo>
                  <a:pt x="100" y="524"/>
                </a:lnTo>
                <a:cubicBezTo>
                  <a:pt x="86" y="548"/>
                  <a:pt x="56" y="556"/>
                  <a:pt x="32" y="542"/>
                </a:cubicBezTo>
                <a:cubicBezTo>
                  <a:pt x="8" y="528"/>
                  <a:pt x="0" y="497"/>
                  <a:pt x="14" y="474"/>
                </a:cubicBezTo>
                <a:close/>
              </a:path>
            </a:pathLst>
          </a:custGeom>
          <a:solidFill>
            <a:srgbClr val="000000"/>
          </a:solidFill>
          <a:ln w="1588" cap="flat">
            <a:solidFill>
              <a:srgbClr val="000000"/>
            </a:solidFill>
            <a:prstDash val="solid"/>
            <a:bevel/>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nvGrpSpPr>
          <p:cNvPr id="7" name="Group 2"/>
          <p:cNvGrpSpPr>
            <a:grpSpLocks/>
          </p:cNvGrpSpPr>
          <p:nvPr>
            <p:custDataLst>
              <p:tags r:id="rId22"/>
            </p:custDataLst>
          </p:nvPr>
        </p:nvGrpSpPr>
        <p:grpSpPr bwMode="auto">
          <a:xfrm>
            <a:off x="8319700" y="195031"/>
            <a:ext cx="1645920" cy="468000"/>
            <a:chOff x="4526" y="497"/>
            <a:chExt cx="640" cy="281"/>
          </a:xfrm>
          <a:solidFill>
            <a:srgbClr val="FFCC99"/>
          </a:solidFill>
        </p:grpSpPr>
        <p:sp>
          <p:nvSpPr>
            <p:cNvPr id="82" name="Rectangle 3"/>
            <p:cNvSpPr>
              <a:spLocks noChangeArrowheads="1"/>
            </p:cNvSpPr>
            <p:nvPr/>
          </p:nvSpPr>
          <p:spPr bwMode="auto">
            <a:xfrm>
              <a:off x="4526" y="497"/>
              <a:ext cx="640" cy="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83" name="Rectangle 4"/>
            <p:cNvSpPr>
              <a:spLocks noChangeArrowheads="1"/>
            </p:cNvSpPr>
            <p:nvPr/>
          </p:nvSpPr>
          <p:spPr bwMode="auto">
            <a:xfrm>
              <a:off x="4526" y="497"/>
              <a:ext cx="640" cy="281"/>
            </a:xfrm>
            <a:prstGeom prst="rect">
              <a:avLst/>
            </a:prstGeom>
            <a:grpFill/>
            <a:ln w="11113" cap="rnd">
              <a:solidFill>
                <a:srgbClr val="000000"/>
              </a:solid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sp>
        <p:nvSpPr>
          <p:cNvPr id="87" name="Rectangle 29"/>
          <p:cNvSpPr>
            <a:spLocks noChangeArrowheads="1"/>
          </p:cNvSpPr>
          <p:nvPr>
            <p:custDataLst>
              <p:tags r:id="rId23"/>
            </p:custDataLst>
          </p:nvPr>
        </p:nvSpPr>
        <p:spPr bwMode="auto">
          <a:xfrm>
            <a:off x="5481305" y="1594764"/>
            <a:ext cx="4480560" cy="467995"/>
          </a:xfrm>
          <a:prstGeom prst="rect">
            <a:avLst/>
          </a:prstGeom>
          <a:solidFill>
            <a:srgbClr val="CCFFCC"/>
          </a:solidFill>
          <a:ln w="11113" cap="rnd">
            <a:solidFill>
              <a:srgbClr val="000000"/>
            </a:solid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88" name="Rectangle 72"/>
          <p:cNvSpPr>
            <a:spLocks noChangeArrowheads="1"/>
          </p:cNvSpPr>
          <p:nvPr>
            <p:custDataLst>
              <p:tags r:id="rId24"/>
            </p:custDataLst>
          </p:nvPr>
        </p:nvSpPr>
        <p:spPr bwMode="auto">
          <a:xfrm>
            <a:off x="5581793" y="1685037"/>
            <a:ext cx="30360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9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Réadaptation pulmonaire</a:t>
            </a:r>
          </a:p>
        </p:txBody>
      </p:sp>
      <p:sp>
        <p:nvSpPr>
          <p:cNvPr id="98" name="Rectangle 22"/>
          <p:cNvSpPr>
            <a:spLocks noChangeArrowheads="1"/>
          </p:cNvSpPr>
          <p:nvPr>
            <p:custDataLst>
              <p:tags r:id="rId25"/>
            </p:custDataLst>
          </p:nvPr>
        </p:nvSpPr>
        <p:spPr bwMode="auto">
          <a:xfrm>
            <a:off x="1728024" y="4019355"/>
            <a:ext cx="21117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800" b="1" i="0" u="none" strike="noStrike" cap="none" normalizeH="0" baseline="0" noProof="0">
                <a:ln>
                  <a:noFill/>
                </a:ln>
                <a:solidFill>
                  <a:srgbClr val="4D4D4D"/>
                </a:solidFill>
                <a:effectLst/>
                <a:uLnTx/>
                <a:uFillTx/>
                <a:latin typeface="Arial" panose="020B0604020202020204" pitchFamily="34" charset="0"/>
                <a:ea typeface="+mn-ea"/>
                <a:cs typeface="Arial"/>
                <a:sym typeface="Arial"/>
              </a:rPr>
              <a:t> Symptômes (CAT)</a:t>
            </a:r>
          </a:p>
        </p:txBody>
      </p:sp>
      <p:grpSp>
        <p:nvGrpSpPr>
          <p:cNvPr id="10" name="Group 73"/>
          <p:cNvGrpSpPr>
            <a:grpSpLocks/>
          </p:cNvGrpSpPr>
          <p:nvPr>
            <p:custDataLst>
              <p:tags r:id="rId26"/>
            </p:custDataLst>
          </p:nvPr>
        </p:nvGrpSpPr>
        <p:grpSpPr bwMode="auto">
          <a:xfrm>
            <a:off x="3762376" y="4487070"/>
            <a:ext cx="6257925" cy="457200"/>
            <a:chOff x="1231" y="2781"/>
            <a:chExt cx="3942" cy="350"/>
          </a:xfrm>
        </p:grpSpPr>
        <p:sp>
          <p:nvSpPr>
            <p:cNvPr id="71" name="Freeform 74"/>
            <p:cNvSpPr>
              <a:spLocks/>
            </p:cNvSpPr>
            <p:nvPr/>
          </p:nvSpPr>
          <p:spPr bwMode="auto">
            <a:xfrm>
              <a:off x="1231"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solidFill>
              <a:srgbClr val="FF33CC"/>
            </a:solidFill>
            <a:ln w="0">
              <a:solidFill>
                <a:srgbClr val="000000"/>
              </a:solidFill>
              <a:prstDash val="solid"/>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72" name="Freeform 75"/>
            <p:cNvSpPr>
              <a:spLocks/>
            </p:cNvSpPr>
            <p:nvPr/>
          </p:nvSpPr>
          <p:spPr bwMode="auto">
            <a:xfrm>
              <a:off x="1231"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11" name="Group 73"/>
          <p:cNvGrpSpPr>
            <a:grpSpLocks/>
          </p:cNvGrpSpPr>
          <p:nvPr>
            <p:custDataLst>
              <p:tags r:id="rId27"/>
            </p:custDataLst>
          </p:nvPr>
        </p:nvGrpSpPr>
        <p:grpSpPr bwMode="auto">
          <a:xfrm>
            <a:off x="3745329" y="3949060"/>
            <a:ext cx="6265863" cy="457200"/>
            <a:chOff x="1226" y="2781"/>
            <a:chExt cx="3947" cy="350"/>
          </a:xfrm>
        </p:grpSpPr>
        <p:sp>
          <p:nvSpPr>
            <p:cNvPr id="59" name="Freeform 74"/>
            <p:cNvSpPr>
              <a:spLocks/>
            </p:cNvSpPr>
            <p:nvPr/>
          </p:nvSpPr>
          <p:spPr bwMode="auto">
            <a:xfrm>
              <a:off x="1226"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solidFill>
              <a:srgbClr val="FF99FF"/>
            </a:solidFill>
            <a:ln w="0">
              <a:solidFill>
                <a:srgbClr val="000000"/>
              </a:solidFill>
              <a:prstDash val="solid"/>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60" name="Freeform 75"/>
            <p:cNvSpPr>
              <a:spLocks/>
            </p:cNvSpPr>
            <p:nvPr/>
          </p:nvSpPr>
          <p:spPr bwMode="auto">
            <a:xfrm>
              <a:off x="1231" y="2781"/>
              <a:ext cx="3942" cy="350"/>
            </a:xfrm>
            <a:custGeom>
              <a:avLst/>
              <a:gdLst>
                <a:gd name="T0" fmla="*/ 0 w 13558"/>
                <a:gd name="T1" fmla="*/ 807 h 1200"/>
                <a:gd name="T2" fmla="*/ 7510 w 13558"/>
                <a:gd name="T3" fmla="*/ 910 h 1200"/>
                <a:gd name="T4" fmla="*/ 11005 w 13558"/>
                <a:gd name="T5" fmla="*/ 1005 h 1200"/>
                <a:gd name="T6" fmla="*/ 11005 w 13558"/>
                <a:gd name="T7" fmla="*/ 1200 h 1200"/>
                <a:gd name="T8" fmla="*/ 13558 w 13558"/>
                <a:gd name="T9" fmla="*/ 563 h 1200"/>
                <a:gd name="T10" fmla="*/ 10962 w 13558"/>
                <a:gd name="T11" fmla="*/ 0 h 1200"/>
                <a:gd name="T12" fmla="*/ 10962 w 13558"/>
                <a:gd name="T13" fmla="*/ 205 h 1200"/>
                <a:gd name="T14" fmla="*/ 7480 w 13558"/>
                <a:gd name="T15" fmla="*/ 357 h 1200"/>
                <a:gd name="T16" fmla="*/ 0 w 13558"/>
                <a:gd name="T17" fmla="*/ 459 h 1200"/>
                <a:gd name="T18" fmla="*/ 0 w 13558"/>
                <a:gd name="T19" fmla="*/ 80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58" h="1200">
                  <a:moveTo>
                    <a:pt x="0" y="807"/>
                  </a:moveTo>
                  <a:cubicBezTo>
                    <a:pt x="1252" y="881"/>
                    <a:pt x="5677" y="877"/>
                    <a:pt x="7510" y="910"/>
                  </a:cubicBezTo>
                  <a:cubicBezTo>
                    <a:pt x="9329" y="961"/>
                    <a:pt x="10471" y="947"/>
                    <a:pt x="11005" y="1005"/>
                  </a:cubicBezTo>
                  <a:lnTo>
                    <a:pt x="11005" y="1200"/>
                  </a:lnTo>
                  <a:lnTo>
                    <a:pt x="13558" y="563"/>
                  </a:lnTo>
                  <a:lnTo>
                    <a:pt x="10962" y="0"/>
                  </a:lnTo>
                  <a:lnTo>
                    <a:pt x="10962" y="205"/>
                  </a:lnTo>
                  <a:cubicBezTo>
                    <a:pt x="10381" y="266"/>
                    <a:pt x="9306" y="316"/>
                    <a:pt x="7480" y="357"/>
                  </a:cubicBezTo>
                  <a:cubicBezTo>
                    <a:pt x="5667" y="423"/>
                    <a:pt x="1242" y="401"/>
                    <a:pt x="0" y="459"/>
                  </a:cubicBezTo>
                  <a:lnTo>
                    <a:pt x="0" y="807"/>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sp>
        <p:nvSpPr>
          <p:cNvPr id="63" name="Rectangle 76"/>
          <p:cNvSpPr>
            <a:spLocks noChangeArrowheads="1"/>
          </p:cNvSpPr>
          <p:nvPr>
            <p:custDataLst>
              <p:tags r:id="rId28"/>
            </p:custDataLst>
          </p:nvPr>
        </p:nvSpPr>
        <p:spPr bwMode="auto">
          <a:xfrm>
            <a:off x="4177925" y="3547389"/>
            <a:ext cx="411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a:sym typeface="Arial"/>
              </a:rPr>
              <a:t>Légère</a:t>
            </a:r>
          </a:p>
        </p:txBody>
      </p:sp>
      <p:sp>
        <p:nvSpPr>
          <p:cNvPr id="67" name="Rectangle 77"/>
          <p:cNvSpPr>
            <a:spLocks noChangeArrowheads="1"/>
          </p:cNvSpPr>
          <p:nvPr>
            <p:custDataLst>
              <p:tags r:id="rId29"/>
            </p:custDataLst>
          </p:nvPr>
        </p:nvSpPr>
        <p:spPr bwMode="auto">
          <a:xfrm>
            <a:off x="8219466" y="3524756"/>
            <a:ext cx="11620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a:sym typeface="Arial"/>
              </a:rPr>
              <a:t>Très grave</a:t>
            </a:r>
          </a:p>
        </p:txBody>
      </p:sp>
      <p:sp>
        <p:nvSpPr>
          <p:cNvPr id="68" name="Rectangle 78"/>
          <p:cNvSpPr>
            <a:spLocks noChangeArrowheads="1"/>
          </p:cNvSpPr>
          <p:nvPr>
            <p:custDataLst>
              <p:tags r:id="rId30"/>
            </p:custDataLst>
          </p:nvPr>
        </p:nvSpPr>
        <p:spPr bwMode="auto">
          <a:xfrm>
            <a:off x="4270770" y="4608167"/>
            <a:ext cx="2965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a:sym typeface="Arial"/>
              </a:rPr>
              <a:t>0-1</a:t>
            </a:r>
          </a:p>
        </p:txBody>
      </p:sp>
      <p:sp>
        <p:nvSpPr>
          <p:cNvPr id="69" name="Rectangle 79"/>
          <p:cNvSpPr>
            <a:spLocks noChangeArrowheads="1"/>
          </p:cNvSpPr>
          <p:nvPr>
            <p:custDataLst>
              <p:tags r:id="rId31"/>
            </p:custDataLst>
          </p:nvPr>
        </p:nvSpPr>
        <p:spPr bwMode="auto">
          <a:xfrm>
            <a:off x="8651419" y="4591141"/>
            <a:ext cx="323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srgbClr val="4D4D4D"/>
                </a:solidFill>
                <a:effectLst/>
                <a:uLnTx/>
                <a:uFillTx/>
                <a:latin typeface="Arial" panose="020B0604020202020204" pitchFamily="34" charset="0"/>
                <a:ea typeface="+mn-ea"/>
                <a:cs typeface="Arial" panose="020B0604020202020204" pitchFamily="34" charset="0"/>
                <a:sym typeface="Arial"/>
              </a:rPr>
              <a:t>  </a:t>
            </a: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4</a:t>
            </a:r>
          </a:p>
        </p:txBody>
      </p:sp>
      <p:sp>
        <p:nvSpPr>
          <p:cNvPr id="70" name="Rectangle 78"/>
          <p:cNvSpPr>
            <a:spLocks noChangeArrowheads="1"/>
          </p:cNvSpPr>
          <p:nvPr>
            <p:custDataLst>
              <p:tags r:id="rId32"/>
            </p:custDataLst>
          </p:nvPr>
        </p:nvSpPr>
        <p:spPr bwMode="auto">
          <a:xfrm>
            <a:off x="4224010" y="4068425"/>
            <a:ext cx="3478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a:sym typeface="Arial"/>
              </a:rPr>
              <a:t>&gt;10</a:t>
            </a:r>
          </a:p>
        </p:txBody>
      </p:sp>
      <p:sp>
        <p:nvSpPr>
          <p:cNvPr id="75" name="Rectangle 79"/>
          <p:cNvSpPr>
            <a:spLocks noChangeArrowheads="1"/>
          </p:cNvSpPr>
          <p:nvPr>
            <p:custDataLst>
              <p:tags r:id="rId33"/>
            </p:custDataLst>
          </p:nvPr>
        </p:nvSpPr>
        <p:spPr bwMode="auto">
          <a:xfrm>
            <a:off x="8691630" y="403558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a:ea typeface="+mn-ea"/>
                <a:cs typeface="Arial"/>
                <a:sym typeface="Arial"/>
              </a:rPr>
              <a:t>40</a:t>
            </a:r>
          </a:p>
        </p:txBody>
      </p:sp>
      <p:sp>
        <p:nvSpPr>
          <p:cNvPr id="62" name="Rectangle 58"/>
          <p:cNvSpPr>
            <a:spLocks noChangeArrowheads="1"/>
          </p:cNvSpPr>
          <p:nvPr>
            <p:custDataLst>
              <p:tags r:id="rId34"/>
            </p:custDataLst>
          </p:nvPr>
        </p:nvSpPr>
        <p:spPr bwMode="auto">
          <a:xfrm>
            <a:off x="8392876" y="188325"/>
            <a:ext cx="15748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1600" b="1" i="0" u="none" strike="noStrike" cap="none" normalizeH="0" baseline="0" noProof="0">
                <a:ln>
                  <a:noFill/>
                </a:ln>
                <a:solidFill>
                  <a:srgbClr val="000000"/>
                </a:solidFill>
                <a:effectLst/>
                <a:uLnTx/>
                <a:uFillTx/>
                <a:latin typeface="Arial" panose="020B0604020202020204" pitchFamily="34" charset="0"/>
                <a:ea typeface="+mn-ea"/>
                <a:cs typeface="Arial"/>
                <a:sym typeface="Arial"/>
              </a:rPr>
              <a:t>Greffe pulmonaire</a:t>
            </a:r>
          </a:p>
        </p:txBody>
      </p:sp>
      <p:sp>
        <p:nvSpPr>
          <p:cNvPr id="50" name="Text Box 80">
            <a:extLst>
              <a:ext uri="{FF2B5EF4-FFF2-40B4-BE49-F238E27FC236}">
                <a16:creationId xmlns:a16="http://schemas.microsoft.com/office/drawing/2014/main" id="{93984487-79C3-41CF-8028-A0EFA7FE2333}"/>
              </a:ext>
            </a:extLst>
          </p:cNvPr>
          <p:cNvSpPr txBox="1">
            <a:spLocks noChangeArrowheads="1"/>
          </p:cNvSpPr>
          <p:nvPr>
            <p:custDataLst>
              <p:tags r:id="rId35"/>
            </p:custDataLst>
          </p:nvPr>
        </p:nvSpPr>
        <p:spPr bwMode="auto">
          <a:xfrm>
            <a:off x="650789" y="137715"/>
            <a:ext cx="437793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i="0" u="none" strike="noStrike" cap="none"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Arial"/>
                <a:sym typeface="Arial"/>
              </a:rPr>
              <a:t>Prise en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i="0" u="none" strike="noStrike" cap="none"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Arial"/>
                <a:sym typeface="Arial"/>
              </a:rPr>
              <a:t>complète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i="0" u="none" strike="noStrike" cap="none"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Arial"/>
                <a:sym typeface="Arial"/>
              </a:rPr>
              <a:t>de la MPOC</a:t>
            </a:r>
          </a:p>
        </p:txBody>
      </p:sp>
      <p:sp>
        <p:nvSpPr>
          <p:cNvPr id="51" name="Rectangle 82">
            <a:extLst>
              <a:ext uri="{FF2B5EF4-FFF2-40B4-BE49-F238E27FC236}">
                <a16:creationId xmlns:a16="http://schemas.microsoft.com/office/drawing/2014/main" id="{9336D4F4-670D-426B-98D4-17A073FC2F64}"/>
              </a:ext>
            </a:extLst>
          </p:cNvPr>
          <p:cNvSpPr>
            <a:spLocks noChangeArrowheads="1"/>
          </p:cNvSpPr>
          <p:nvPr>
            <p:custDataLst>
              <p:tags r:id="rId36"/>
            </p:custDataLst>
          </p:nvPr>
        </p:nvSpPr>
        <p:spPr bwMode="auto">
          <a:xfrm>
            <a:off x="-7" y="6355087"/>
            <a:ext cx="69308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Bourbeau J, et coll.  </a:t>
            </a:r>
            <a:r>
              <a:rPr kumimoji="0" lang="fr-CA" sz="1800" b="1" i="1" u="none" strike="noStrike" cap="none" normalizeH="0" baseline="0" noProof="0">
                <a:ln>
                  <a:noFill/>
                </a:ln>
                <a:solidFill>
                  <a:schemeClr val="bg2"/>
                </a:solidFill>
                <a:effectLst/>
                <a:uLnTx/>
                <a:uFillTx/>
                <a:latin typeface="Calibri"/>
                <a:ea typeface="+mn-ea"/>
                <a:cs typeface="Tahoma" pitchFamily="34" charset="0"/>
                <a:sym typeface="Arial"/>
              </a:rPr>
              <a:t>Can J Resp Crit Care Med </a:t>
            </a: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2019; 3(4):210-232</a:t>
            </a:r>
          </a:p>
        </p:txBody>
      </p:sp>
    </p:spTree>
    <p:extLst>
      <p:ext uri="{BB962C8B-B14F-4D97-AF65-F5344CB8AC3E}">
        <p14:creationId xmlns:p14="http://schemas.microsoft.com/office/powerpoint/2010/main" val="200120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100745" y="2416304"/>
            <a:ext cx="0" cy="615314"/>
          </a:xfrm>
          <a:custGeom>
            <a:avLst/>
            <a:gdLst/>
            <a:ahLst/>
            <a:cxnLst/>
            <a:rect l="l" t="t" r="r" b="b"/>
            <a:pathLst>
              <a:path h="410210">
                <a:moveTo>
                  <a:pt x="0" y="0"/>
                </a:moveTo>
                <a:lnTo>
                  <a:pt x="0" y="41013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object 3"/>
          <p:cNvSpPr/>
          <p:nvPr>
            <p:custDataLst>
              <p:tags r:id="rId2"/>
            </p:custDataLst>
          </p:nvPr>
        </p:nvSpPr>
        <p:spPr>
          <a:xfrm>
            <a:off x="6100745"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p:nvPr>
            <p:custDataLst>
              <p:tags r:id="rId3"/>
            </p:custDataLst>
          </p:nvPr>
        </p:nvSpPr>
        <p:spPr>
          <a:xfrm>
            <a:off x="6100745" y="4356296"/>
            <a:ext cx="0" cy="1234440"/>
          </a:xfrm>
          <a:custGeom>
            <a:avLst/>
            <a:gdLst/>
            <a:ahLst/>
            <a:cxnLst/>
            <a:rect l="l" t="t" r="r" b="b"/>
            <a:pathLst>
              <a:path h="822960">
                <a:moveTo>
                  <a:pt x="0" y="0"/>
                </a:moveTo>
                <a:lnTo>
                  <a:pt x="0" y="82240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object 5"/>
          <p:cNvSpPr/>
          <p:nvPr>
            <p:custDataLst>
              <p:tags r:id="rId4"/>
            </p:custDataLst>
          </p:nvPr>
        </p:nvSpPr>
        <p:spPr>
          <a:xfrm>
            <a:off x="2532632" y="4403961"/>
            <a:ext cx="7430453" cy="0"/>
          </a:xfrm>
          <a:custGeom>
            <a:avLst/>
            <a:gdLst/>
            <a:ahLst/>
            <a:cxnLst/>
            <a:rect l="l" t="t" r="r" b="b"/>
            <a:pathLst>
              <a:path w="4953635">
                <a:moveTo>
                  <a:pt x="0" y="0"/>
                </a:moveTo>
                <a:lnTo>
                  <a:pt x="4953431" y="0"/>
                </a:lnTo>
              </a:path>
            </a:pathLst>
          </a:custGeom>
          <a:ln w="1270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object 6"/>
          <p:cNvSpPr/>
          <p:nvPr>
            <p:custDataLst>
              <p:tags r:id="rId5"/>
            </p:custDataLst>
          </p:nvPr>
        </p:nvSpPr>
        <p:spPr>
          <a:xfrm>
            <a:off x="2527859" y="4733376"/>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object 7"/>
          <p:cNvSpPr/>
          <p:nvPr>
            <p:custDataLst>
              <p:tags r:id="rId6"/>
            </p:custDataLst>
          </p:nvPr>
        </p:nvSpPr>
        <p:spPr>
          <a:xfrm>
            <a:off x="2527859" y="5024781"/>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object 8"/>
          <p:cNvSpPr/>
          <p:nvPr>
            <p:custDataLst>
              <p:tags r:id="rId7"/>
            </p:custDataLst>
          </p:nvPr>
        </p:nvSpPr>
        <p:spPr>
          <a:xfrm>
            <a:off x="2527859" y="5316188"/>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object 9"/>
          <p:cNvSpPr/>
          <p:nvPr>
            <p:custDataLst>
              <p:tags r:id="rId8"/>
            </p:custDataLst>
          </p:nvPr>
        </p:nvSpPr>
        <p:spPr>
          <a:xfrm>
            <a:off x="2527859" y="5594924"/>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object 10"/>
          <p:cNvSpPr/>
          <p:nvPr>
            <p:custDataLst>
              <p:tags r:id="rId9"/>
            </p:custDataLst>
          </p:nvPr>
        </p:nvSpPr>
        <p:spPr>
          <a:xfrm>
            <a:off x="4665137"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object 11"/>
          <p:cNvSpPr/>
          <p:nvPr>
            <p:custDataLst>
              <p:tags r:id="rId10"/>
            </p:custDataLst>
          </p:nvPr>
        </p:nvSpPr>
        <p:spPr>
          <a:xfrm>
            <a:off x="7386732" y="1910917"/>
            <a:ext cx="0" cy="614363"/>
          </a:xfrm>
          <a:custGeom>
            <a:avLst/>
            <a:gdLst/>
            <a:ahLst/>
            <a:cxnLst/>
            <a:rect l="l" t="t" r="r" b="b"/>
            <a:pathLst>
              <a:path h="409575">
                <a:moveTo>
                  <a:pt x="0" y="0"/>
                </a:moveTo>
                <a:lnTo>
                  <a:pt x="0" y="409199"/>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object 12"/>
          <p:cNvSpPr/>
          <p:nvPr>
            <p:custDataLst>
              <p:tags r:id="rId11"/>
            </p:custDataLst>
          </p:nvPr>
        </p:nvSpPr>
        <p:spPr>
          <a:xfrm>
            <a:off x="7386732"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object 13"/>
          <p:cNvSpPr/>
          <p:nvPr>
            <p:custDataLst>
              <p:tags r:id="rId12"/>
            </p:custDataLst>
          </p:nvPr>
        </p:nvSpPr>
        <p:spPr>
          <a:xfrm>
            <a:off x="738673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object 14"/>
          <p:cNvSpPr/>
          <p:nvPr>
            <p:custDataLst>
              <p:tags r:id="rId13"/>
            </p:custDataLst>
          </p:nvPr>
        </p:nvSpPr>
        <p:spPr>
          <a:xfrm>
            <a:off x="7386732" y="4356296"/>
            <a:ext cx="0" cy="1236345"/>
          </a:xfrm>
          <a:custGeom>
            <a:avLst/>
            <a:gdLst/>
            <a:ahLst/>
            <a:cxnLst/>
            <a:rect l="l" t="t" r="r" b="b"/>
            <a:pathLst>
              <a:path h="824229">
                <a:moveTo>
                  <a:pt x="0" y="0"/>
                </a:moveTo>
                <a:lnTo>
                  <a:pt x="0" y="824123"/>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object 15"/>
          <p:cNvSpPr/>
          <p:nvPr>
            <p:custDataLst>
              <p:tags r:id="rId14"/>
            </p:custDataLst>
          </p:nvPr>
        </p:nvSpPr>
        <p:spPr>
          <a:xfrm>
            <a:off x="8677373" y="715704"/>
            <a:ext cx="0" cy="796290"/>
          </a:xfrm>
          <a:custGeom>
            <a:avLst/>
            <a:gdLst/>
            <a:ahLst/>
            <a:cxnLst/>
            <a:rect l="l" t="t" r="r" b="b"/>
            <a:pathLst>
              <a:path h="530860">
                <a:moveTo>
                  <a:pt x="0" y="0"/>
                </a:moveTo>
                <a:lnTo>
                  <a:pt x="0" y="53027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16"/>
          <p:cNvSpPr/>
          <p:nvPr>
            <p:custDataLst>
              <p:tags r:id="rId15"/>
            </p:custDataLst>
          </p:nvPr>
        </p:nvSpPr>
        <p:spPr>
          <a:xfrm>
            <a:off x="8677373" y="1999716"/>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object 17"/>
          <p:cNvSpPr/>
          <p:nvPr>
            <p:custDataLst>
              <p:tags r:id="rId16"/>
            </p:custDataLst>
          </p:nvPr>
        </p:nvSpPr>
        <p:spPr>
          <a:xfrm>
            <a:off x="8677373"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object 18"/>
          <p:cNvSpPr/>
          <p:nvPr>
            <p:custDataLst>
              <p:tags r:id="rId17"/>
            </p:custDataLst>
          </p:nvPr>
        </p:nvSpPr>
        <p:spPr>
          <a:xfrm>
            <a:off x="8677373"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object 19"/>
          <p:cNvSpPr/>
          <p:nvPr>
            <p:custDataLst>
              <p:tags r:id="rId18"/>
            </p:custDataLst>
          </p:nvPr>
        </p:nvSpPr>
        <p:spPr>
          <a:xfrm>
            <a:off x="8677371"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object 20"/>
          <p:cNvSpPr/>
          <p:nvPr>
            <p:custDataLst>
              <p:tags r:id="rId19"/>
            </p:custDataLst>
          </p:nvPr>
        </p:nvSpPr>
        <p:spPr>
          <a:xfrm>
            <a:off x="8677371" y="4356296"/>
            <a:ext cx="0" cy="1227773"/>
          </a:xfrm>
          <a:custGeom>
            <a:avLst/>
            <a:gdLst/>
            <a:ahLst/>
            <a:cxnLst/>
            <a:rect l="l" t="t" r="r" b="b"/>
            <a:pathLst>
              <a:path h="818514">
                <a:moveTo>
                  <a:pt x="0" y="0"/>
                </a:moveTo>
                <a:lnTo>
                  <a:pt x="0" y="818347"/>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object 21"/>
          <p:cNvSpPr/>
          <p:nvPr>
            <p:custDataLst>
              <p:tags r:id="rId20"/>
            </p:custDataLst>
          </p:nvPr>
        </p:nvSpPr>
        <p:spPr>
          <a:xfrm>
            <a:off x="8170662" y="1432873"/>
            <a:ext cx="0" cy="585788"/>
          </a:xfrm>
          <a:custGeom>
            <a:avLst/>
            <a:gdLst/>
            <a:ahLst/>
            <a:cxnLst/>
            <a:rect l="l" t="t" r="r" b="b"/>
            <a:pathLst>
              <a:path h="390525">
                <a:moveTo>
                  <a:pt x="0" y="0"/>
                </a:moveTo>
                <a:lnTo>
                  <a:pt x="0" y="390024"/>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object 22"/>
          <p:cNvSpPr/>
          <p:nvPr>
            <p:custDataLst>
              <p:tags r:id="rId21"/>
            </p:custDataLst>
          </p:nvPr>
        </p:nvSpPr>
        <p:spPr>
          <a:xfrm>
            <a:off x="8170664"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object 23"/>
          <p:cNvSpPr/>
          <p:nvPr>
            <p:custDataLst>
              <p:tags r:id="rId22"/>
            </p:custDataLst>
          </p:nvPr>
        </p:nvSpPr>
        <p:spPr>
          <a:xfrm>
            <a:off x="8170664"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object 24"/>
          <p:cNvSpPr/>
          <p:nvPr>
            <p:custDataLst>
              <p:tags r:id="rId23"/>
            </p:custDataLst>
          </p:nvPr>
        </p:nvSpPr>
        <p:spPr>
          <a:xfrm>
            <a:off x="817066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object 25"/>
          <p:cNvSpPr/>
          <p:nvPr>
            <p:custDataLst>
              <p:tags r:id="rId24"/>
            </p:custDataLst>
          </p:nvPr>
        </p:nvSpPr>
        <p:spPr>
          <a:xfrm>
            <a:off x="8170662" y="4356296"/>
            <a:ext cx="0" cy="1233488"/>
          </a:xfrm>
          <a:custGeom>
            <a:avLst/>
            <a:gdLst/>
            <a:ahLst/>
            <a:cxnLst/>
            <a:rect l="l" t="t" r="r" b="b"/>
            <a:pathLst>
              <a:path h="822325">
                <a:moveTo>
                  <a:pt x="0" y="0"/>
                </a:moveTo>
                <a:lnTo>
                  <a:pt x="0" y="82207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object 26"/>
          <p:cNvSpPr/>
          <p:nvPr>
            <p:custDataLst>
              <p:tags r:id="rId25"/>
            </p:custDataLst>
          </p:nvPr>
        </p:nvSpPr>
        <p:spPr>
          <a:xfrm>
            <a:off x="4810925" y="3535451"/>
            <a:ext cx="5142548" cy="821055"/>
          </a:xfrm>
          <a:custGeom>
            <a:avLst/>
            <a:gdLst/>
            <a:ahLst/>
            <a:cxnLst/>
            <a:rect l="l" t="t" r="r" b="b"/>
            <a:pathLst>
              <a:path w="3428365" h="547369">
                <a:moveTo>
                  <a:pt x="3428263" y="547230"/>
                </a:moveTo>
                <a:lnTo>
                  <a:pt x="0" y="547230"/>
                </a:lnTo>
                <a:lnTo>
                  <a:pt x="0" y="0"/>
                </a:lnTo>
                <a:lnTo>
                  <a:pt x="3428263" y="0"/>
                </a:lnTo>
                <a:lnTo>
                  <a:pt x="3428263" y="547230"/>
                </a:lnTo>
                <a:close/>
              </a:path>
            </a:pathLst>
          </a:custGeom>
          <a:solidFill>
            <a:srgbClr val="FBF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object 27"/>
          <p:cNvSpPr/>
          <p:nvPr>
            <p:custDataLst>
              <p:tags r:id="rId26"/>
            </p:custDataLst>
          </p:nvPr>
        </p:nvSpPr>
        <p:spPr>
          <a:xfrm>
            <a:off x="4810925" y="3031502"/>
            <a:ext cx="5142548" cy="488633"/>
          </a:xfrm>
          <a:custGeom>
            <a:avLst/>
            <a:gdLst/>
            <a:ahLst/>
            <a:cxnLst/>
            <a:rect l="l" t="t" r="r" b="b"/>
            <a:pathLst>
              <a:path w="3428365" h="325755">
                <a:moveTo>
                  <a:pt x="3428263" y="325729"/>
                </a:moveTo>
                <a:lnTo>
                  <a:pt x="0" y="325729"/>
                </a:lnTo>
                <a:lnTo>
                  <a:pt x="0" y="0"/>
                </a:lnTo>
                <a:lnTo>
                  <a:pt x="3428263" y="0"/>
                </a:lnTo>
                <a:lnTo>
                  <a:pt x="3428263" y="325729"/>
                </a:lnTo>
                <a:close/>
              </a:path>
            </a:pathLst>
          </a:custGeom>
          <a:solidFill>
            <a:srgbClr val="9FC9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object 28"/>
          <p:cNvSpPr/>
          <p:nvPr>
            <p:custDataLst>
              <p:tags r:id="rId27"/>
            </p:custDataLst>
          </p:nvPr>
        </p:nvSpPr>
        <p:spPr>
          <a:xfrm>
            <a:off x="4810925" y="4451147"/>
            <a:ext cx="5142395" cy="265404"/>
          </a:xfrm>
          <a:prstGeom prst="rect">
            <a:avLst/>
          </a:prstGeom>
          <a:blipFill>
            <a:blip r:embed="rId5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object 29"/>
          <p:cNvSpPr/>
          <p:nvPr>
            <p:custDataLst>
              <p:tags r:id="rId28"/>
            </p:custDataLst>
          </p:nvPr>
        </p:nvSpPr>
        <p:spPr>
          <a:xfrm>
            <a:off x="4810925" y="4742555"/>
            <a:ext cx="5142395" cy="265404"/>
          </a:xfrm>
          <a:prstGeom prst="rect">
            <a:avLst/>
          </a:prstGeom>
          <a:blipFill>
            <a:blip r:embed="rId5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object 30"/>
          <p:cNvSpPr/>
          <p:nvPr>
            <p:custDataLst>
              <p:tags r:id="rId29"/>
            </p:custDataLst>
          </p:nvPr>
        </p:nvSpPr>
        <p:spPr>
          <a:xfrm>
            <a:off x="4810925" y="5033963"/>
            <a:ext cx="5142395" cy="265404"/>
          </a:xfrm>
          <a:prstGeom prst="rect">
            <a:avLst/>
          </a:prstGeom>
          <a:blipFill>
            <a:blip r:embed="rId5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object 31"/>
          <p:cNvSpPr/>
          <p:nvPr>
            <p:custDataLst>
              <p:tags r:id="rId30"/>
            </p:custDataLst>
          </p:nvPr>
        </p:nvSpPr>
        <p:spPr>
          <a:xfrm>
            <a:off x="4810925" y="5325369"/>
            <a:ext cx="5142395" cy="265404"/>
          </a:xfrm>
          <a:prstGeom prst="rect">
            <a:avLst/>
          </a:prstGeom>
          <a:blipFill>
            <a:blip r:embed="rId5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object 32"/>
          <p:cNvSpPr/>
          <p:nvPr>
            <p:custDataLst>
              <p:tags r:id="rId31"/>
            </p:custDataLst>
          </p:nvPr>
        </p:nvSpPr>
        <p:spPr>
          <a:xfrm>
            <a:off x="7390904" y="2017909"/>
            <a:ext cx="2563178" cy="488633"/>
          </a:xfrm>
          <a:custGeom>
            <a:avLst/>
            <a:gdLst/>
            <a:ahLst/>
            <a:cxnLst/>
            <a:rect l="l" t="t" r="r" b="b"/>
            <a:pathLst>
              <a:path w="1708785" h="325755">
                <a:moveTo>
                  <a:pt x="1708277" y="325729"/>
                </a:moveTo>
                <a:lnTo>
                  <a:pt x="0" y="325729"/>
                </a:lnTo>
                <a:lnTo>
                  <a:pt x="0" y="0"/>
                </a:lnTo>
                <a:lnTo>
                  <a:pt x="1708277" y="0"/>
                </a:lnTo>
                <a:lnTo>
                  <a:pt x="1708277" y="325729"/>
                </a:lnTo>
                <a:close/>
              </a:path>
            </a:pathLst>
          </a:custGeom>
          <a:solidFill>
            <a:srgbClr val="B89B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object 33"/>
          <p:cNvSpPr/>
          <p:nvPr>
            <p:custDataLst>
              <p:tags r:id="rId32"/>
            </p:custDataLst>
          </p:nvPr>
        </p:nvSpPr>
        <p:spPr>
          <a:xfrm>
            <a:off x="8177575" y="1511122"/>
            <a:ext cx="1776413" cy="488633"/>
          </a:xfrm>
          <a:custGeom>
            <a:avLst/>
            <a:gdLst/>
            <a:ahLst/>
            <a:cxnLst/>
            <a:rect l="l" t="t" r="r" b="b"/>
            <a:pathLst>
              <a:path w="1184275" h="325755">
                <a:moveTo>
                  <a:pt x="1183830" y="325729"/>
                </a:moveTo>
                <a:lnTo>
                  <a:pt x="0" y="325729"/>
                </a:lnTo>
                <a:lnTo>
                  <a:pt x="0" y="0"/>
                </a:lnTo>
                <a:lnTo>
                  <a:pt x="1183830" y="0"/>
                </a:lnTo>
                <a:lnTo>
                  <a:pt x="1183830" y="325729"/>
                </a:lnTo>
                <a:close/>
              </a:path>
            </a:pathLst>
          </a:custGeom>
          <a:solidFill>
            <a:srgbClr val="D2E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object 34"/>
          <p:cNvSpPr/>
          <p:nvPr>
            <p:custDataLst>
              <p:tags r:id="rId33"/>
            </p:custDataLst>
          </p:nvPr>
        </p:nvSpPr>
        <p:spPr>
          <a:xfrm>
            <a:off x="8680190" y="802577"/>
            <a:ext cx="1273491" cy="690563"/>
          </a:xfrm>
          <a:custGeom>
            <a:avLst/>
            <a:gdLst/>
            <a:ahLst/>
            <a:cxnLst/>
            <a:rect l="l" t="t" r="r" b="b"/>
            <a:pathLst>
              <a:path w="848995" h="460375">
                <a:moveTo>
                  <a:pt x="848753" y="460235"/>
                </a:moveTo>
                <a:lnTo>
                  <a:pt x="0" y="460235"/>
                </a:lnTo>
                <a:lnTo>
                  <a:pt x="0" y="0"/>
                </a:lnTo>
                <a:lnTo>
                  <a:pt x="848753" y="0"/>
                </a:lnTo>
                <a:lnTo>
                  <a:pt x="848753" y="460235"/>
                </a:lnTo>
                <a:close/>
              </a:path>
            </a:pathLst>
          </a:custGeom>
          <a:solidFill>
            <a:srgbClr val="F3B1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object 35"/>
          <p:cNvSpPr/>
          <p:nvPr>
            <p:custDataLst>
              <p:tags r:id="rId34"/>
            </p:custDataLst>
          </p:nvPr>
        </p:nvSpPr>
        <p:spPr>
          <a:xfrm>
            <a:off x="6106249" y="2524715"/>
            <a:ext cx="3847148" cy="488633"/>
          </a:xfrm>
          <a:custGeom>
            <a:avLst/>
            <a:gdLst/>
            <a:ahLst/>
            <a:cxnLst/>
            <a:rect l="l" t="t" r="r" b="b"/>
            <a:pathLst>
              <a:path w="2564765" h="325755">
                <a:moveTo>
                  <a:pt x="2564714" y="325729"/>
                </a:moveTo>
                <a:lnTo>
                  <a:pt x="0" y="325729"/>
                </a:lnTo>
                <a:lnTo>
                  <a:pt x="0" y="0"/>
                </a:lnTo>
                <a:lnTo>
                  <a:pt x="2564714" y="0"/>
                </a:lnTo>
                <a:lnTo>
                  <a:pt x="2564714" y="325729"/>
                </a:lnTo>
                <a:close/>
              </a:path>
            </a:pathLst>
          </a:custGeom>
          <a:solidFill>
            <a:srgbClr val="D1E8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object 36"/>
          <p:cNvSpPr txBox="1">
            <a:spLocks noGrp="1"/>
          </p:cNvSpPr>
          <p:nvPr>
            <p:ph type="title"/>
            <p:custDataLst>
              <p:tags r:id="rId35"/>
            </p:custDataLst>
          </p:nvPr>
        </p:nvSpPr>
        <p:spPr>
          <a:xfrm>
            <a:off x="2971967" y="1004345"/>
            <a:ext cx="6248064" cy="369332"/>
          </a:xfrm>
          <a:prstGeom prst="rect">
            <a:avLst/>
          </a:prstGeom>
        </p:spPr>
        <p:txBody>
          <a:bodyPr vert="horz" wrap="square" lIns="0" tIns="0" rIns="0" bIns="0" rtlCol="0">
            <a:spAutoFit/>
          </a:bodyPr>
          <a:lstStyle/>
          <a:p>
            <a:pPr marL="264795"/>
            <a:r>
              <a:rPr lang="fr-CA" sz="2400">
                <a:effectLst>
                  <a:outerShdw blurRad="38100" dist="38100" dir="2700000" algn="tl">
                    <a:srgbClr val="000000">
                      <a:alpha val="43137"/>
                    </a:srgbClr>
                  </a:outerShdw>
                </a:effectLst>
              </a:rPr>
              <a:t>Objectifs de la thérapie</a:t>
            </a:r>
          </a:p>
        </p:txBody>
      </p:sp>
      <p:sp>
        <p:nvSpPr>
          <p:cNvPr id="37" name="object 37"/>
          <p:cNvSpPr txBox="1"/>
          <p:nvPr>
            <p:custDataLst>
              <p:tags r:id="rId36"/>
            </p:custDataLst>
          </p:nvPr>
        </p:nvSpPr>
        <p:spPr>
          <a:xfrm>
            <a:off x="4084356" y="5909139"/>
            <a:ext cx="1781175" cy="492443"/>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L="314325" marR="7620" indent="-296228">
              <a:defRPr sz="1600" b="1">
                <a:solidFill>
                  <a:srgbClr val="231F20"/>
                </a:solidFill>
                <a:latin typeface="Calibri" panose="020F0502020204030204" pitchFamily="34" charset="0"/>
                <a:cs typeface="Calibri" panose="020F0502020204030204" pitchFamily="34" charset="0"/>
              </a:defRPr>
            </a:lvl1pPr>
          </a:lstStyle>
          <a:p>
            <a:pPr marL="314325" marR="7620" lvl="0" indent="-29622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panose="020F0502020204030204" pitchFamily="34" charset="0"/>
                <a:cs typeface="Calibri" panose="020F0502020204030204" pitchFamily="34" charset="0"/>
                <a:sym typeface="Arial"/>
              </a:rPr>
              <a:t>Diagnostic confirmé par spirométrie</a:t>
            </a:r>
          </a:p>
        </p:txBody>
      </p:sp>
      <p:sp>
        <p:nvSpPr>
          <p:cNvPr id="38" name="object 38"/>
          <p:cNvSpPr txBox="1"/>
          <p:nvPr>
            <p:custDataLst>
              <p:tags r:id="rId37"/>
            </p:custDataLst>
          </p:nvPr>
        </p:nvSpPr>
        <p:spPr>
          <a:xfrm>
            <a:off x="9202966" y="5912430"/>
            <a:ext cx="703898" cy="492443"/>
          </a:xfrm>
          <a:prstGeom prst="rect">
            <a:avLst/>
          </a:prstGeom>
        </p:spPr>
        <p:txBody>
          <a:bodyPr vert="horz" wrap="square" lIns="0" tIns="0" rIns="0" bIns="0" rtlCol="0">
            <a:spAutoFit/>
          </a:bodyPr>
          <a:lstStyle/>
          <a:p>
            <a:pPr marL="19050" marR="7620" lvl="0" indent="428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a:cs typeface="Calibri"/>
                <a:sym typeface="Arial"/>
              </a:rPr>
              <a:t>Soins de fin de vie</a:t>
            </a:r>
          </a:p>
        </p:txBody>
      </p:sp>
      <p:sp>
        <p:nvSpPr>
          <p:cNvPr id="49" name="object 49"/>
          <p:cNvSpPr txBox="1"/>
          <p:nvPr>
            <p:custDataLst>
              <p:tags r:id="rId38"/>
            </p:custDataLst>
          </p:nvPr>
        </p:nvSpPr>
        <p:spPr>
          <a:xfrm>
            <a:off x="3237142" y="1401017"/>
            <a:ext cx="1931757"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Soulager la dyspnée</a:t>
            </a:r>
          </a:p>
        </p:txBody>
      </p:sp>
      <p:sp>
        <p:nvSpPr>
          <p:cNvPr id="50" name="object 50"/>
          <p:cNvSpPr txBox="1"/>
          <p:nvPr>
            <p:custDataLst>
              <p:tags r:id="rId39"/>
            </p:custDataLst>
          </p:nvPr>
        </p:nvSpPr>
        <p:spPr>
          <a:xfrm>
            <a:off x="3237141" y="1642433"/>
            <a:ext cx="2261957" cy="520655"/>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Améliorer l’état de santé</a:t>
            </a:r>
          </a:p>
          <a:p>
            <a:pPr marL="125730" marR="0" lvl="0" indent="-106680" algn="l" defTabSz="914400" rtl="0" eaLnBrk="1" fontAlgn="auto" latinLnBrk="0" hangingPunct="1">
              <a:lnSpc>
                <a:spcPct val="100000"/>
              </a:lnSpc>
              <a:spcBef>
                <a:spcPts val="68"/>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Prévenir l’EAMPOC</a:t>
            </a:r>
          </a:p>
        </p:txBody>
      </p:sp>
      <p:sp>
        <p:nvSpPr>
          <p:cNvPr id="51" name="object 51"/>
          <p:cNvSpPr txBox="1"/>
          <p:nvPr>
            <p:custDataLst>
              <p:tags r:id="rId40"/>
            </p:custDataLst>
          </p:nvPr>
        </p:nvSpPr>
        <p:spPr>
          <a:xfrm>
            <a:off x="3237142" y="2163368"/>
            <a:ext cx="1690688"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Réduire la mortalité</a:t>
            </a:r>
          </a:p>
        </p:txBody>
      </p:sp>
      <p:sp>
        <p:nvSpPr>
          <p:cNvPr id="52" name="object 52"/>
          <p:cNvSpPr/>
          <p:nvPr>
            <p:custDataLst>
              <p:tags r:id="rId41"/>
            </p:custDataLst>
          </p:nvPr>
        </p:nvSpPr>
        <p:spPr>
          <a:xfrm>
            <a:off x="4887850" y="5706601"/>
            <a:ext cx="159068" cy="138113"/>
          </a:xfrm>
          <a:custGeom>
            <a:avLst/>
            <a:gdLst/>
            <a:ahLst/>
            <a:cxnLst/>
            <a:rect l="l" t="t" r="r" b="b"/>
            <a:pathLst>
              <a:path w="106044"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object 53"/>
          <p:cNvSpPr/>
          <p:nvPr>
            <p:custDataLst>
              <p:tags r:id="rId42"/>
            </p:custDataLst>
          </p:nvPr>
        </p:nvSpPr>
        <p:spPr>
          <a:xfrm>
            <a:off x="7705834"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object 55"/>
          <p:cNvSpPr/>
          <p:nvPr>
            <p:custDataLst>
              <p:tags r:id="rId43"/>
            </p:custDataLst>
          </p:nvPr>
        </p:nvSpPr>
        <p:spPr>
          <a:xfrm>
            <a:off x="7928546"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object 56"/>
          <p:cNvSpPr/>
          <p:nvPr>
            <p:custDataLst>
              <p:tags r:id="rId44"/>
            </p:custDataLst>
          </p:nvPr>
        </p:nvSpPr>
        <p:spPr>
          <a:xfrm>
            <a:off x="9237730"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object 57"/>
          <p:cNvSpPr/>
          <p:nvPr>
            <p:custDataLst>
              <p:tags r:id="rId45"/>
            </p:custDataLst>
          </p:nvPr>
        </p:nvSpPr>
        <p:spPr>
          <a:xfrm>
            <a:off x="9460442"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object 58"/>
          <p:cNvSpPr/>
          <p:nvPr>
            <p:custDataLst>
              <p:tags r:id="rId46"/>
            </p:custDataLst>
          </p:nvPr>
        </p:nvSpPr>
        <p:spPr>
          <a:xfrm>
            <a:off x="4814759" y="2885660"/>
            <a:ext cx="0" cy="2711768"/>
          </a:xfrm>
          <a:custGeom>
            <a:avLst/>
            <a:gdLst/>
            <a:ahLst/>
            <a:cxnLst/>
            <a:rect l="l" t="t" r="r" b="b"/>
            <a:pathLst>
              <a:path h="1807845">
                <a:moveTo>
                  <a:pt x="0" y="1807400"/>
                </a:moveTo>
                <a:lnTo>
                  <a:pt x="0"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object 59"/>
          <p:cNvSpPr/>
          <p:nvPr>
            <p:custDataLst>
              <p:tags r:id="rId47"/>
            </p:custDataLst>
          </p:nvPr>
        </p:nvSpPr>
        <p:spPr>
          <a:xfrm>
            <a:off x="9958703" y="748293"/>
            <a:ext cx="0" cy="4844415"/>
          </a:xfrm>
          <a:custGeom>
            <a:avLst/>
            <a:gdLst/>
            <a:ahLst/>
            <a:cxnLst/>
            <a:rect l="l" t="t" r="r" b="b"/>
            <a:pathLst>
              <a:path h="3229610">
                <a:moveTo>
                  <a:pt x="0" y="3229216"/>
                </a:moveTo>
                <a:lnTo>
                  <a:pt x="0" y="0"/>
                </a:lnTo>
              </a:path>
            </a:pathLst>
          </a:custGeom>
          <a:ln w="5880">
            <a:solidFill>
              <a:srgbClr val="D7D9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TextBox 68">
            <a:extLst>
              <a:ext uri="{FF2B5EF4-FFF2-40B4-BE49-F238E27FC236}">
                <a16:creationId xmlns:a16="http://schemas.microsoft.com/office/drawing/2014/main" id="{141B88E4-40FA-55C6-9C17-D643AA0D475B}"/>
              </a:ext>
            </a:extLst>
          </p:cNvPr>
          <p:cNvSpPr txBox="1"/>
          <p:nvPr>
            <p:custDataLst>
              <p:tags r:id="rId48"/>
            </p:custDataLst>
          </p:nvPr>
        </p:nvSpPr>
        <p:spPr>
          <a:xfrm>
            <a:off x="7316458" y="5863028"/>
            <a:ext cx="13914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Planification préalable des soins</a:t>
            </a:r>
          </a:p>
        </p:txBody>
      </p:sp>
      <p:sp>
        <p:nvSpPr>
          <p:cNvPr id="71" name="TextBox 70">
            <a:extLst>
              <a:ext uri="{FF2B5EF4-FFF2-40B4-BE49-F238E27FC236}">
                <a16:creationId xmlns:a16="http://schemas.microsoft.com/office/drawing/2014/main" id="{465F716B-E227-F608-CF98-3B25C57BA9C6}"/>
              </a:ext>
            </a:extLst>
          </p:cNvPr>
          <p:cNvSpPr txBox="1"/>
          <p:nvPr>
            <p:custDataLst>
              <p:tags r:id="rId49"/>
            </p:custDataLst>
          </p:nvPr>
        </p:nvSpPr>
        <p:spPr>
          <a:xfrm>
            <a:off x="4420" y="159145"/>
            <a:ext cx="27690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Prise en charge complète et intégrée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de la MPOC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2023 »</a:t>
            </a:r>
          </a:p>
        </p:txBody>
      </p:sp>
    </p:spTree>
    <p:extLst>
      <p:ext uri="{BB962C8B-B14F-4D97-AF65-F5344CB8AC3E}">
        <p14:creationId xmlns:p14="http://schemas.microsoft.com/office/powerpoint/2010/main" val="177098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100745" y="2416304"/>
            <a:ext cx="0" cy="615314"/>
          </a:xfrm>
          <a:custGeom>
            <a:avLst/>
            <a:gdLst/>
            <a:ahLst/>
            <a:cxnLst/>
            <a:rect l="l" t="t" r="r" b="b"/>
            <a:pathLst>
              <a:path h="410210">
                <a:moveTo>
                  <a:pt x="0" y="0"/>
                </a:moveTo>
                <a:lnTo>
                  <a:pt x="0" y="41013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object 3"/>
          <p:cNvSpPr/>
          <p:nvPr>
            <p:custDataLst>
              <p:tags r:id="rId2"/>
            </p:custDataLst>
          </p:nvPr>
        </p:nvSpPr>
        <p:spPr>
          <a:xfrm>
            <a:off x="6100745"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p:nvPr>
            <p:custDataLst>
              <p:tags r:id="rId3"/>
            </p:custDataLst>
          </p:nvPr>
        </p:nvSpPr>
        <p:spPr>
          <a:xfrm>
            <a:off x="6100745" y="4356296"/>
            <a:ext cx="0" cy="1234440"/>
          </a:xfrm>
          <a:custGeom>
            <a:avLst/>
            <a:gdLst/>
            <a:ahLst/>
            <a:cxnLst/>
            <a:rect l="l" t="t" r="r" b="b"/>
            <a:pathLst>
              <a:path h="822960">
                <a:moveTo>
                  <a:pt x="0" y="0"/>
                </a:moveTo>
                <a:lnTo>
                  <a:pt x="0" y="82240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object 5"/>
          <p:cNvSpPr/>
          <p:nvPr>
            <p:custDataLst>
              <p:tags r:id="rId4"/>
            </p:custDataLst>
          </p:nvPr>
        </p:nvSpPr>
        <p:spPr>
          <a:xfrm>
            <a:off x="2532632" y="4403961"/>
            <a:ext cx="7430453" cy="0"/>
          </a:xfrm>
          <a:custGeom>
            <a:avLst/>
            <a:gdLst/>
            <a:ahLst/>
            <a:cxnLst/>
            <a:rect l="l" t="t" r="r" b="b"/>
            <a:pathLst>
              <a:path w="4953635">
                <a:moveTo>
                  <a:pt x="0" y="0"/>
                </a:moveTo>
                <a:lnTo>
                  <a:pt x="4953431" y="0"/>
                </a:lnTo>
              </a:path>
            </a:pathLst>
          </a:custGeom>
          <a:ln w="1270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object 6"/>
          <p:cNvSpPr/>
          <p:nvPr>
            <p:custDataLst>
              <p:tags r:id="rId5"/>
            </p:custDataLst>
          </p:nvPr>
        </p:nvSpPr>
        <p:spPr>
          <a:xfrm>
            <a:off x="2527859" y="4733376"/>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object 7"/>
          <p:cNvSpPr/>
          <p:nvPr>
            <p:custDataLst>
              <p:tags r:id="rId6"/>
            </p:custDataLst>
          </p:nvPr>
        </p:nvSpPr>
        <p:spPr>
          <a:xfrm>
            <a:off x="2527859" y="5024781"/>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object 8"/>
          <p:cNvSpPr/>
          <p:nvPr>
            <p:custDataLst>
              <p:tags r:id="rId7"/>
            </p:custDataLst>
          </p:nvPr>
        </p:nvSpPr>
        <p:spPr>
          <a:xfrm>
            <a:off x="2527859" y="5316188"/>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object 9"/>
          <p:cNvSpPr/>
          <p:nvPr>
            <p:custDataLst>
              <p:tags r:id="rId8"/>
            </p:custDataLst>
          </p:nvPr>
        </p:nvSpPr>
        <p:spPr>
          <a:xfrm>
            <a:off x="2527859" y="5594924"/>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object 10"/>
          <p:cNvSpPr/>
          <p:nvPr>
            <p:custDataLst>
              <p:tags r:id="rId9"/>
            </p:custDataLst>
          </p:nvPr>
        </p:nvSpPr>
        <p:spPr>
          <a:xfrm>
            <a:off x="4665137"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object 11"/>
          <p:cNvSpPr/>
          <p:nvPr>
            <p:custDataLst>
              <p:tags r:id="rId10"/>
            </p:custDataLst>
          </p:nvPr>
        </p:nvSpPr>
        <p:spPr>
          <a:xfrm>
            <a:off x="7386732" y="1910917"/>
            <a:ext cx="0" cy="614363"/>
          </a:xfrm>
          <a:custGeom>
            <a:avLst/>
            <a:gdLst/>
            <a:ahLst/>
            <a:cxnLst/>
            <a:rect l="l" t="t" r="r" b="b"/>
            <a:pathLst>
              <a:path h="409575">
                <a:moveTo>
                  <a:pt x="0" y="0"/>
                </a:moveTo>
                <a:lnTo>
                  <a:pt x="0" y="409199"/>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object 12"/>
          <p:cNvSpPr/>
          <p:nvPr>
            <p:custDataLst>
              <p:tags r:id="rId11"/>
            </p:custDataLst>
          </p:nvPr>
        </p:nvSpPr>
        <p:spPr>
          <a:xfrm>
            <a:off x="7386732"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object 13"/>
          <p:cNvSpPr/>
          <p:nvPr>
            <p:custDataLst>
              <p:tags r:id="rId12"/>
            </p:custDataLst>
          </p:nvPr>
        </p:nvSpPr>
        <p:spPr>
          <a:xfrm>
            <a:off x="738673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object 14"/>
          <p:cNvSpPr/>
          <p:nvPr>
            <p:custDataLst>
              <p:tags r:id="rId13"/>
            </p:custDataLst>
          </p:nvPr>
        </p:nvSpPr>
        <p:spPr>
          <a:xfrm>
            <a:off x="7386732" y="4356296"/>
            <a:ext cx="0" cy="1236345"/>
          </a:xfrm>
          <a:custGeom>
            <a:avLst/>
            <a:gdLst/>
            <a:ahLst/>
            <a:cxnLst/>
            <a:rect l="l" t="t" r="r" b="b"/>
            <a:pathLst>
              <a:path h="824229">
                <a:moveTo>
                  <a:pt x="0" y="0"/>
                </a:moveTo>
                <a:lnTo>
                  <a:pt x="0" y="824123"/>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object 15"/>
          <p:cNvSpPr/>
          <p:nvPr>
            <p:custDataLst>
              <p:tags r:id="rId14"/>
            </p:custDataLst>
          </p:nvPr>
        </p:nvSpPr>
        <p:spPr>
          <a:xfrm>
            <a:off x="8677373" y="715704"/>
            <a:ext cx="0" cy="796290"/>
          </a:xfrm>
          <a:custGeom>
            <a:avLst/>
            <a:gdLst/>
            <a:ahLst/>
            <a:cxnLst/>
            <a:rect l="l" t="t" r="r" b="b"/>
            <a:pathLst>
              <a:path h="530860">
                <a:moveTo>
                  <a:pt x="0" y="0"/>
                </a:moveTo>
                <a:lnTo>
                  <a:pt x="0" y="53027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16"/>
          <p:cNvSpPr/>
          <p:nvPr>
            <p:custDataLst>
              <p:tags r:id="rId15"/>
            </p:custDataLst>
          </p:nvPr>
        </p:nvSpPr>
        <p:spPr>
          <a:xfrm>
            <a:off x="8677373" y="1999716"/>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object 17"/>
          <p:cNvSpPr/>
          <p:nvPr>
            <p:custDataLst>
              <p:tags r:id="rId16"/>
            </p:custDataLst>
          </p:nvPr>
        </p:nvSpPr>
        <p:spPr>
          <a:xfrm>
            <a:off x="8677373"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object 18"/>
          <p:cNvSpPr/>
          <p:nvPr>
            <p:custDataLst>
              <p:tags r:id="rId17"/>
            </p:custDataLst>
          </p:nvPr>
        </p:nvSpPr>
        <p:spPr>
          <a:xfrm>
            <a:off x="8677373"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object 19"/>
          <p:cNvSpPr/>
          <p:nvPr>
            <p:custDataLst>
              <p:tags r:id="rId18"/>
            </p:custDataLst>
          </p:nvPr>
        </p:nvSpPr>
        <p:spPr>
          <a:xfrm>
            <a:off x="8677371"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object 20"/>
          <p:cNvSpPr/>
          <p:nvPr>
            <p:custDataLst>
              <p:tags r:id="rId19"/>
            </p:custDataLst>
          </p:nvPr>
        </p:nvSpPr>
        <p:spPr>
          <a:xfrm>
            <a:off x="8677371" y="4356296"/>
            <a:ext cx="0" cy="1227773"/>
          </a:xfrm>
          <a:custGeom>
            <a:avLst/>
            <a:gdLst/>
            <a:ahLst/>
            <a:cxnLst/>
            <a:rect l="l" t="t" r="r" b="b"/>
            <a:pathLst>
              <a:path h="818514">
                <a:moveTo>
                  <a:pt x="0" y="0"/>
                </a:moveTo>
                <a:lnTo>
                  <a:pt x="0" y="818347"/>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object 21"/>
          <p:cNvSpPr/>
          <p:nvPr>
            <p:custDataLst>
              <p:tags r:id="rId20"/>
            </p:custDataLst>
          </p:nvPr>
        </p:nvSpPr>
        <p:spPr>
          <a:xfrm>
            <a:off x="8170662" y="1432873"/>
            <a:ext cx="0" cy="585788"/>
          </a:xfrm>
          <a:custGeom>
            <a:avLst/>
            <a:gdLst/>
            <a:ahLst/>
            <a:cxnLst/>
            <a:rect l="l" t="t" r="r" b="b"/>
            <a:pathLst>
              <a:path h="390525">
                <a:moveTo>
                  <a:pt x="0" y="0"/>
                </a:moveTo>
                <a:lnTo>
                  <a:pt x="0" y="390024"/>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object 22"/>
          <p:cNvSpPr/>
          <p:nvPr>
            <p:custDataLst>
              <p:tags r:id="rId21"/>
            </p:custDataLst>
          </p:nvPr>
        </p:nvSpPr>
        <p:spPr>
          <a:xfrm>
            <a:off x="8170664"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object 23"/>
          <p:cNvSpPr/>
          <p:nvPr>
            <p:custDataLst>
              <p:tags r:id="rId22"/>
            </p:custDataLst>
          </p:nvPr>
        </p:nvSpPr>
        <p:spPr>
          <a:xfrm>
            <a:off x="8170664"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object 24"/>
          <p:cNvSpPr/>
          <p:nvPr>
            <p:custDataLst>
              <p:tags r:id="rId23"/>
            </p:custDataLst>
          </p:nvPr>
        </p:nvSpPr>
        <p:spPr>
          <a:xfrm>
            <a:off x="817066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object 25"/>
          <p:cNvSpPr/>
          <p:nvPr>
            <p:custDataLst>
              <p:tags r:id="rId24"/>
            </p:custDataLst>
          </p:nvPr>
        </p:nvSpPr>
        <p:spPr>
          <a:xfrm>
            <a:off x="8170662" y="4356296"/>
            <a:ext cx="0" cy="1233488"/>
          </a:xfrm>
          <a:custGeom>
            <a:avLst/>
            <a:gdLst/>
            <a:ahLst/>
            <a:cxnLst/>
            <a:rect l="l" t="t" r="r" b="b"/>
            <a:pathLst>
              <a:path h="822325">
                <a:moveTo>
                  <a:pt x="0" y="0"/>
                </a:moveTo>
                <a:lnTo>
                  <a:pt x="0" y="82207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object 26"/>
          <p:cNvSpPr/>
          <p:nvPr>
            <p:custDataLst>
              <p:tags r:id="rId25"/>
            </p:custDataLst>
          </p:nvPr>
        </p:nvSpPr>
        <p:spPr>
          <a:xfrm>
            <a:off x="4810925" y="3535451"/>
            <a:ext cx="5142548" cy="821055"/>
          </a:xfrm>
          <a:custGeom>
            <a:avLst/>
            <a:gdLst/>
            <a:ahLst/>
            <a:cxnLst/>
            <a:rect l="l" t="t" r="r" b="b"/>
            <a:pathLst>
              <a:path w="3428365" h="547369">
                <a:moveTo>
                  <a:pt x="3428263" y="547230"/>
                </a:moveTo>
                <a:lnTo>
                  <a:pt x="0" y="547230"/>
                </a:lnTo>
                <a:lnTo>
                  <a:pt x="0" y="0"/>
                </a:lnTo>
                <a:lnTo>
                  <a:pt x="3428263" y="0"/>
                </a:lnTo>
                <a:lnTo>
                  <a:pt x="3428263" y="547230"/>
                </a:lnTo>
                <a:close/>
              </a:path>
            </a:pathLst>
          </a:custGeom>
          <a:solidFill>
            <a:srgbClr val="FBF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object 27"/>
          <p:cNvSpPr/>
          <p:nvPr>
            <p:custDataLst>
              <p:tags r:id="rId26"/>
            </p:custDataLst>
          </p:nvPr>
        </p:nvSpPr>
        <p:spPr>
          <a:xfrm>
            <a:off x="4810925" y="3031502"/>
            <a:ext cx="5142548" cy="488633"/>
          </a:xfrm>
          <a:custGeom>
            <a:avLst/>
            <a:gdLst/>
            <a:ahLst/>
            <a:cxnLst/>
            <a:rect l="l" t="t" r="r" b="b"/>
            <a:pathLst>
              <a:path w="3428365" h="325755">
                <a:moveTo>
                  <a:pt x="3428263" y="325729"/>
                </a:moveTo>
                <a:lnTo>
                  <a:pt x="0" y="325729"/>
                </a:lnTo>
                <a:lnTo>
                  <a:pt x="0" y="0"/>
                </a:lnTo>
                <a:lnTo>
                  <a:pt x="3428263" y="0"/>
                </a:lnTo>
                <a:lnTo>
                  <a:pt x="3428263" y="325729"/>
                </a:lnTo>
                <a:close/>
              </a:path>
            </a:pathLst>
          </a:custGeom>
          <a:solidFill>
            <a:srgbClr val="9FC9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object 28"/>
          <p:cNvSpPr/>
          <p:nvPr>
            <p:custDataLst>
              <p:tags r:id="rId27"/>
            </p:custDataLst>
          </p:nvPr>
        </p:nvSpPr>
        <p:spPr>
          <a:xfrm>
            <a:off x="4810925" y="4451147"/>
            <a:ext cx="5142395" cy="265404"/>
          </a:xfrm>
          <a:prstGeom prst="rect">
            <a:avLst/>
          </a:prstGeom>
          <a:blipFill>
            <a:blip r:embed="rId6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object 29"/>
          <p:cNvSpPr/>
          <p:nvPr>
            <p:custDataLst>
              <p:tags r:id="rId28"/>
            </p:custDataLst>
          </p:nvPr>
        </p:nvSpPr>
        <p:spPr>
          <a:xfrm>
            <a:off x="4810925" y="4742555"/>
            <a:ext cx="5142395" cy="265404"/>
          </a:xfrm>
          <a:prstGeom prst="rect">
            <a:avLst/>
          </a:prstGeom>
          <a:blipFill>
            <a:blip r:embed="rId6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object 30"/>
          <p:cNvSpPr/>
          <p:nvPr>
            <p:custDataLst>
              <p:tags r:id="rId29"/>
            </p:custDataLst>
          </p:nvPr>
        </p:nvSpPr>
        <p:spPr>
          <a:xfrm>
            <a:off x="4810925" y="5033963"/>
            <a:ext cx="5142395" cy="265404"/>
          </a:xfrm>
          <a:prstGeom prst="rect">
            <a:avLst/>
          </a:prstGeom>
          <a:blipFill>
            <a:blip r:embed="rId6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object 31"/>
          <p:cNvSpPr/>
          <p:nvPr>
            <p:custDataLst>
              <p:tags r:id="rId30"/>
            </p:custDataLst>
          </p:nvPr>
        </p:nvSpPr>
        <p:spPr>
          <a:xfrm>
            <a:off x="4810925" y="5325369"/>
            <a:ext cx="5142395" cy="265404"/>
          </a:xfrm>
          <a:prstGeom prst="rect">
            <a:avLst/>
          </a:prstGeom>
          <a:blipFill>
            <a:blip r:embed="rId6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object 32"/>
          <p:cNvSpPr/>
          <p:nvPr>
            <p:custDataLst>
              <p:tags r:id="rId31"/>
            </p:custDataLst>
          </p:nvPr>
        </p:nvSpPr>
        <p:spPr>
          <a:xfrm>
            <a:off x="7390904" y="2017909"/>
            <a:ext cx="2563178" cy="488633"/>
          </a:xfrm>
          <a:custGeom>
            <a:avLst/>
            <a:gdLst/>
            <a:ahLst/>
            <a:cxnLst/>
            <a:rect l="l" t="t" r="r" b="b"/>
            <a:pathLst>
              <a:path w="1708785" h="325755">
                <a:moveTo>
                  <a:pt x="1708277" y="325729"/>
                </a:moveTo>
                <a:lnTo>
                  <a:pt x="0" y="325729"/>
                </a:lnTo>
                <a:lnTo>
                  <a:pt x="0" y="0"/>
                </a:lnTo>
                <a:lnTo>
                  <a:pt x="1708277" y="0"/>
                </a:lnTo>
                <a:lnTo>
                  <a:pt x="1708277" y="325729"/>
                </a:lnTo>
                <a:close/>
              </a:path>
            </a:pathLst>
          </a:custGeom>
          <a:solidFill>
            <a:srgbClr val="B89B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object 33"/>
          <p:cNvSpPr/>
          <p:nvPr>
            <p:custDataLst>
              <p:tags r:id="rId32"/>
            </p:custDataLst>
          </p:nvPr>
        </p:nvSpPr>
        <p:spPr>
          <a:xfrm>
            <a:off x="8177575" y="1511122"/>
            <a:ext cx="1776413" cy="488633"/>
          </a:xfrm>
          <a:custGeom>
            <a:avLst/>
            <a:gdLst/>
            <a:ahLst/>
            <a:cxnLst/>
            <a:rect l="l" t="t" r="r" b="b"/>
            <a:pathLst>
              <a:path w="1184275" h="325755">
                <a:moveTo>
                  <a:pt x="1183830" y="325729"/>
                </a:moveTo>
                <a:lnTo>
                  <a:pt x="0" y="325729"/>
                </a:lnTo>
                <a:lnTo>
                  <a:pt x="0" y="0"/>
                </a:lnTo>
                <a:lnTo>
                  <a:pt x="1183830" y="0"/>
                </a:lnTo>
                <a:lnTo>
                  <a:pt x="1183830" y="325729"/>
                </a:lnTo>
                <a:close/>
              </a:path>
            </a:pathLst>
          </a:custGeom>
          <a:solidFill>
            <a:srgbClr val="D2E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object 34"/>
          <p:cNvSpPr/>
          <p:nvPr>
            <p:custDataLst>
              <p:tags r:id="rId33"/>
            </p:custDataLst>
          </p:nvPr>
        </p:nvSpPr>
        <p:spPr>
          <a:xfrm>
            <a:off x="8680190" y="802577"/>
            <a:ext cx="1273491" cy="690563"/>
          </a:xfrm>
          <a:custGeom>
            <a:avLst/>
            <a:gdLst/>
            <a:ahLst/>
            <a:cxnLst/>
            <a:rect l="l" t="t" r="r" b="b"/>
            <a:pathLst>
              <a:path w="848995" h="460375">
                <a:moveTo>
                  <a:pt x="848753" y="460235"/>
                </a:moveTo>
                <a:lnTo>
                  <a:pt x="0" y="460235"/>
                </a:lnTo>
                <a:lnTo>
                  <a:pt x="0" y="0"/>
                </a:lnTo>
                <a:lnTo>
                  <a:pt x="848753" y="0"/>
                </a:lnTo>
                <a:lnTo>
                  <a:pt x="848753" y="460235"/>
                </a:lnTo>
                <a:close/>
              </a:path>
            </a:pathLst>
          </a:custGeom>
          <a:solidFill>
            <a:srgbClr val="F3B1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object 35"/>
          <p:cNvSpPr/>
          <p:nvPr>
            <p:custDataLst>
              <p:tags r:id="rId34"/>
            </p:custDataLst>
          </p:nvPr>
        </p:nvSpPr>
        <p:spPr>
          <a:xfrm>
            <a:off x="6106249" y="2524715"/>
            <a:ext cx="3847148" cy="488633"/>
          </a:xfrm>
          <a:custGeom>
            <a:avLst/>
            <a:gdLst/>
            <a:ahLst/>
            <a:cxnLst/>
            <a:rect l="l" t="t" r="r" b="b"/>
            <a:pathLst>
              <a:path w="2564765" h="325755">
                <a:moveTo>
                  <a:pt x="2564714" y="325729"/>
                </a:moveTo>
                <a:lnTo>
                  <a:pt x="0" y="325729"/>
                </a:lnTo>
                <a:lnTo>
                  <a:pt x="0" y="0"/>
                </a:lnTo>
                <a:lnTo>
                  <a:pt x="2564714" y="0"/>
                </a:lnTo>
                <a:lnTo>
                  <a:pt x="2564714" y="325729"/>
                </a:lnTo>
                <a:close/>
              </a:path>
            </a:pathLst>
          </a:custGeom>
          <a:solidFill>
            <a:srgbClr val="D1E8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object 36"/>
          <p:cNvSpPr txBox="1">
            <a:spLocks noGrp="1"/>
          </p:cNvSpPr>
          <p:nvPr>
            <p:ph type="title"/>
            <p:custDataLst>
              <p:tags r:id="rId35"/>
            </p:custDataLst>
          </p:nvPr>
        </p:nvSpPr>
        <p:spPr>
          <a:xfrm>
            <a:off x="2971967" y="1004345"/>
            <a:ext cx="6248064" cy="369332"/>
          </a:xfrm>
          <a:prstGeom prst="rect">
            <a:avLst/>
          </a:prstGeom>
        </p:spPr>
        <p:txBody>
          <a:bodyPr vert="horz" wrap="square" lIns="0" tIns="0" rIns="0" bIns="0" rtlCol="0">
            <a:spAutoFit/>
          </a:bodyPr>
          <a:lstStyle/>
          <a:p>
            <a:pPr marL="264795"/>
            <a:r>
              <a:rPr lang="fr-CA" sz="2400">
                <a:effectLst>
                  <a:outerShdw blurRad="38100" dist="38100" dir="2700000" algn="tl">
                    <a:srgbClr val="000000">
                      <a:alpha val="43137"/>
                    </a:srgbClr>
                  </a:outerShdw>
                </a:effectLst>
              </a:rPr>
              <a:t>Objectifs de la thérapie</a:t>
            </a:r>
          </a:p>
        </p:txBody>
      </p:sp>
      <p:sp>
        <p:nvSpPr>
          <p:cNvPr id="37" name="object 37"/>
          <p:cNvSpPr txBox="1"/>
          <p:nvPr>
            <p:custDataLst>
              <p:tags r:id="rId36"/>
            </p:custDataLst>
          </p:nvPr>
        </p:nvSpPr>
        <p:spPr>
          <a:xfrm>
            <a:off x="4084356" y="5909139"/>
            <a:ext cx="1781175" cy="492443"/>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L="314325" marR="7620" indent="-296228">
              <a:defRPr sz="1600" b="1">
                <a:solidFill>
                  <a:srgbClr val="231F20"/>
                </a:solidFill>
                <a:latin typeface="Calibri" panose="020F0502020204030204" pitchFamily="34" charset="0"/>
                <a:cs typeface="Calibri" panose="020F0502020204030204" pitchFamily="34" charset="0"/>
              </a:defRPr>
            </a:lvl1pPr>
          </a:lstStyle>
          <a:p>
            <a:pPr marL="314325" marR="7620" lvl="0" indent="-29622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panose="020F0502020204030204" pitchFamily="34" charset="0"/>
                <a:cs typeface="Calibri" panose="020F0502020204030204" pitchFamily="34" charset="0"/>
                <a:sym typeface="Arial"/>
              </a:rPr>
              <a:t>Diagnostic confirmé par spirométrie</a:t>
            </a:r>
          </a:p>
        </p:txBody>
      </p:sp>
      <p:sp>
        <p:nvSpPr>
          <p:cNvPr id="38" name="object 38"/>
          <p:cNvSpPr txBox="1"/>
          <p:nvPr>
            <p:custDataLst>
              <p:tags r:id="rId37"/>
            </p:custDataLst>
          </p:nvPr>
        </p:nvSpPr>
        <p:spPr>
          <a:xfrm>
            <a:off x="9202966" y="5912430"/>
            <a:ext cx="703898" cy="492443"/>
          </a:xfrm>
          <a:prstGeom prst="rect">
            <a:avLst/>
          </a:prstGeom>
        </p:spPr>
        <p:txBody>
          <a:bodyPr vert="horz" wrap="square" lIns="0" tIns="0" rIns="0" bIns="0" rtlCol="0">
            <a:spAutoFit/>
          </a:bodyPr>
          <a:lstStyle/>
          <a:p>
            <a:pPr marL="19050" marR="7620" lvl="0" indent="428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a:cs typeface="Calibri"/>
                <a:sym typeface="Arial"/>
              </a:rPr>
              <a:t>Soins de fin de vie</a:t>
            </a:r>
          </a:p>
        </p:txBody>
      </p:sp>
      <p:sp>
        <p:nvSpPr>
          <p:cNvPr id="39" name="object 39"/>
          <p:cNvSpPr txBox="1"/>
          <p:nvPr>
            <p:custDataLst>
              <p:tags r:id="rId38"/>
            </p:custDataLst>
          </p:nvPr>
        </p:nvSpPr>
        <p:spPr>
          <a:xfrm>
            <a:off x="2242787" y="4485300"/>
            <a:ext cx="246517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Fonction pulmonaire déficiente</a:t>
            </a:r>
          </a:p>
        </p:txBody>
      </p:sp>
      <p:sp>
        <p:nvSpPr>
          <p:cNvPr id="40" name="object 40"/>
          <p:cNvSpPr txBox="1"/>
          <p:nvPr>
            <p:custDataLst>
              <p:tags r:id="rId39"/>
            </p:custDataLst>
          </p:nvPr>
        </p:nvSpPr>
        <p:spPr>
          <a:xfrm>
            <a:off x="3322711" y="4771024"/>
            <a:ext cx="1690688"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574483"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Dyspnée (mMRC)	1</a:t>
            </a:r>
          </a:p>
        </p:txBody>
      </p:sp>
      <p:sp>
        <p:nvSpPr>
          <p:cNvPr id="41" name="object 41"/>
          <p:cNvSpPr txBox="1"/>
          <p:nvPr>
            <p:custDataLst>
              <p:tags r:id="rId40"/>
            </p:custDataLst>
          </p:nvPr>
        </p:nvSpPr>
        <p:spPr>
          <a:xfrm>
            <a:off x="3175734" y="5056750"/>
            <a:ext cx="2087942"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721168"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État de santé (CAT)	&lt;10</a:t>
            </a:r>
          </a:p>
        </p:txBody>
      </p:sp>
      <p:sp>
        <p:nvSpPr>
          <p:cNvPr id="42" name="object 42"/>
          <p:cNvSpPr txBox="1"/>
          <p:nvPr>
            <p:custDataLst>
              <p:tags r:id="rId41"/>
            </p:custDataLst>
          </p:nvPr>
        </p:nvSpPr>
        <p:spPr>
          <a:xfrm>
            <a:off x="3230524" y="5342474"/>
            <a:ext cx="1478279"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EAMPOC/mortalité</a:t>
            </a:r>
          </a:p>
        </p:txBody>
      </p:sp>
      <p:sp>
        <p:nvSpPr>
          <p:cNvPr id="43" name="object 43"/>
          <p:cNvSpPr txBox="1"/>
          <p:nvPr>
            <p:custDataLst>
              <p:tags r:id="rId42"/>
            </p:custDataLst>
          </p:nvPr>
        </p:nvSpPr>
        <p:spPr>
          <a:xfrm>
            <a:off x="4878865" y="4485299"/>
            <a:ext cx="613021"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Légère</a:t>
            </a:r>
          </a:p>
        </p:txBody>
      </p:sp>
      <p:sp>
        <p:nvSpPr>
          <p:cNvPr id="44" name="object 44"/>
          <p:cNvSpPr txBox="1"/>
          <p:nvPr>
            <p:custDataLst>
              <p:tags r:id="rId43"/>
            </p:custDataLst>
          </p:nvPr>
        </p:nvSpPr>
        <p:spPr>
          <a:xfrm>
            <a:off x="4878866" y="5342475"/>
            <a:ext cx="967314"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faible</a:t>
            </a:r>
          </a:p>
        </p:txBody>
      </p:sp>
      <p:sp>
        <p:nvSpPr>
          <p:cNvPr id="45" name="object 45"/>
          <p:cNvSpPr txBox="1"/>
          <p:nvPr>
            <p:custDataLst>
              <p:tags r:id="rId44"/>
            </p:custDataLst>
          </p:nvPr>
        </p:nvSpPr>
        <p:spPr>
          <a:xfrm>
            <a:off x="8931937" y="4485299"/>
            <a:ext cx="94583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Très grave</a:t>
            </a:r>
          </a:p>
        </p:txBody>
      </p:sp>
      <p:sp>
        <p:nvSpPr>
          <p:cNvPr id="46" name="object 46"/>
          <p:cNvSpPr txBox="1"/>
          <p:nvPr>
            <p:custDataLst>
              <p:tags r:id="rId45"/>
            </p:custDataLst>
          </p:nvPr>
        </p:nvSpPr>
        <p:spPr>
          <a:xfrm>
            <a:off x="9743113" y="4771024"/>
            <a:ext cx="13430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a:t>
            </a:r>
          </a:p>
        </p:txBody>
      </p:sp>
      <p:sp>
        <p:nvSpPr>
          <p:cNvPr id="47" name="object 47"/>
          <p:cNvSpPr txBox="1"/>
          <p:nvPr>
            <p:custDataLst>
              <p:tags r:id="rId46"/>
            </p:custDataLst>
          </p:nvPr>
        </p:nvSpPr>
        <p:spPr>
          <a:xfrm>
            <a:off x="9647184" y="5056749"/>
            <a:ext cx="230505"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40</a:t>
            </a:r>
          </a:p>
        </p:txBody>
      </p:sp>
      <p:sp>
        <p:nvSpPr>
          <p:cNvPr id="48" name="object 48"/>
          <p:cNvSpPr txBox="1"/>
          <p:nvPr>
            <p:custDataLst>
              <p:tags r:id="rId47"/>
            </p:custDataLst>
          </p:nvPr>
        </p:nvSpPr>
        <p:spPr>
          <a:xfrm>
            <a:off x="8982374" y="5342475"/>
            <a:ext cx="1035051"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élevé</a:t>
            </a:r>
          </a:p>
        </p:txBody>
      </p:sp>
      <p:sp>
        <p:nvSpPr>
          <p:cNvPr id="49" name="object 49"/>
          <p:cNvSpPr txBox="1"/>
          <p:nvPr>
            <p:custDataLst>
              <p:tags r:id="rId48"/>
            </p:custDataLst>
          </p:nvPr>
        </p:nvSpPr>
        <p:spPr>
          <a:xfrm>
            <a:off x="3237142" y="1401017"/>
            <a:ext cx="2026534"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Soulager la dyspnée</a:t>
            </a:r>
          </a:p>
        </p:txBody>
      </p:sp>
      <p:sp>
        <p:nvSpPr>
          <p:cNvPr id="50" name="object 50"/>
          <p:cNvSpPr txBox="1"/>
          <p:nvPr>
            <p:custDataLst>
              <p:tags r:id="rId49"/>
            </p:custDataLst>
          </p:nvPr>
        </p:nvSpPr>
        <p:spPr>
          <a:xfrm>
            <a:off x="3237141" y="1642433"/>
            <a:ext cx="2261957" cy="520655"/>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Améliorer l’état de santé</a:t>
            </a:r>
          </a:p>
          <a:p>
            <a:pPr marL="125730" marR="0" lvl="0" indent="-106680" algn="l" defTabSz="914400" rtl="0" eaLnBrk="1" fontAlgn="auto" latinLnBrk="0" hangingPunct="1">
              <a:lnSpc>
                <a:spcPct val="100000"/>
              </a:lnSpc>
              <a:spcBef>
                <a:spcPts val="68"/>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Prévenir l’EAMPOC</a:t>
            </a:r>
          </a:p>
        </p:txBody>
      </p:sp>
      <p:sp>
        <p:nvSpPr>
          <p:cNvPr id="51" name="object 51"/>
          <p:cNvSpPr txBox="1"/>
          <p:nvPr>
            <p:custDataLst>
              <p:tags r:id="rId50"/>
            </p:custDataLst>
          </p:nvPr>
        </p:nvSpPr>
        <p:spPr>
          <a:xfrm>
            <a:off x="3237142" y="2163368"/>
            <a:ext cx="1690688"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Réduire la mortalité</a:t>
            </a:r>
          </a:p>
        </p:txBody>
      </p:sp>
      <p:sp>
        <p:nvSpPr>
          <p:cNvPr id="52" name="object 52"/>
          <p:cNvSpPr/>
          <p:nvPr>
            <p:custDataLst>
              <p:tags r:id="rId51"/>
            </p:custDataLst>
          </p:nvPr>
        </p:nvSpPr>
        <p:spPr>
          <a:xfrm>
            <a:off x="4887850" y="5706601"/>
            <a:ext cx="159068" cy="138113"/>
          </a:xfrm>
          <a:custGeom>
            <a:avLst/>
            <a:gdLst/>
            <a:ahLst/>
            <a:cxnLst/>
            <a:rect l="l" t="t" r="r" b="b"/>
            <a:pathLst>
              <a:path w="106044"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object 53"/>
          <p:cNvSpPr/>
          <p:nvPr>
            <p:custDataLst>
              <p:tags r:id="rId52"/>
            </p:custDataLst>
          </p:nvPr>
        </p:nvSpPr>
        <p:spPr>
          <a:xfrm>
            <a:off x="7705834"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object 55"/>
          <p:cNvSpPr/>
          <p:nvPr>
            <p:custDataLst>
              <p:tags r:id="rId53"/>
            </p:custDataLst>
          </p:nvPr>
        </p:nvSpPr>
        <p:spPr>
          <a:xfrm>
            <a:off x="7928546"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object 56"/>
          <p:cNvSpPr/>
          <p:nvPr>
            <p:custDataLst>
              <p:tags r:id="rId54"/>
            </p:custDataLst>
          </p:nvPr>
        </p:nvSpPr>
        <p:spPr>
          <a:xfrm>
            <a:off x="9237730"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object 57"/>
          <p:cNvSpPr/>
          <p:nvPr>
            <p:custDataLst>
              <p:tags r:id="rId55"/>
            </p:custDataLst>
          </p:nvPr>
        </p:nvSpPr>
        <p:spPr>
          <a:xfrm>
            <a:off x="9460442"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object 58"/>
          <p:cNvSpPr/>
          <p:nvPr>
            <p:custDataLst>
              <p:tags r:id="rId56"/>
            </p:custDataLst>
          </p:nvPr>
        </p:nvSpPr>
        <p:spPr>
          <a:xfrm>
            <a:off x="4814759" y="2885660"/>
            <a:ext cx="0" cy="2711768"/>
          </a:xfrm>
          <a:custGeom>
            <a:avLst/>
            <a:gdLst/>
            <a:ahLst/>
            <a:cxnLst/>
            <a:rect l="l" t="t" r="r" b="b"/>
            <a:pathLst>
              <a:path h="1807845">
                <a:moveTo>
                  <a:pt x="0" y="1807400"/>
                </a:moveTo>
                <a:lnTo>
                  <a:pt x="0"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object 59"/>
          <p:cNvSpPr/>
          <p:nvPr>
            <p:custDataLst>
              <p:tags r:id="rId57"/>
            </p:custDataLst>
          </p:nvPr>
        </p:nvSpPr>
        <p:spPr>
          <a:xfrm>
            <a:off x="9958703" y="748293"/>
            <a:ext cx="0" cy="4844415"/>
          </a:xfrm>
          <a:custGeom>
            <a:avLst/>
            <a:gdLst/>
            <a:ahLst/>
            <a:cxnLst/>
            <a:rect l="l" t="t" r="r" b="b"/>
            <a:pathLst>
              <a:path h="3229610">
                <a:moveTo>
                  <a:pt x="0" y="3229216"/>
                </a:moveTo>
                <a:lnTo>
                  <a:pt x="0" y="0"/>
                </a:lnTo>
              </a:path>
            </a:pathLst>
          </a:custGeom>
          <a:ln w="5880">
            <a:solidFill>
              <a:srgbClr val="D7D9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TextBox 68">
            <a:extLst>
              <a:ext uri="{FF2B5EF4-FFF2-40B4-BE49-F238E27FC236}">
                <a16:creationId xmlns:a16="http://schemas.microsoft.com/office/drawing/2014/main" id="{141B88E4-40FA-55C6-9C17-D643AA0D475B}"/>
              </a:ext>
            </a:extLst>
          </p:cNvPr>
          <p:cNvSpPr txBox="1"/>
          <p:nvPr>
            <p:custDataLst>
              <p:tags r:id="rId58"/>
            </p:custDataLst>
          </p:nvPr>
        </p:nvSpPr>
        <p:spPr>
          <a:xfrm>
            <a:off x="7316458" y="5863028"/>
            <a:ext cx="13914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Planification préalable des soins</a:t>
            </a:r>
          </a:p>
        </p:txBody>
      </p:sp>
      <p:sp>
        <p:nvSpPr>
          <p:cNvPr id="71" name="TextBox 70">
            <a:extLst>
              <a:ext uri="{FF2B5EF4-FFF2-40B4-BE49-F238E27FC236}">
                <a16:creationId xmlns:a16="http://schemas.microsoft.com/office/drawing/2014/main" id="{465F716B-E227-F608-CF98-3B25C57BA9C6}"/>
              </a:ext>
            </a:extLst>
          </p:cNvPr>
          <p:cNvSpPr txBox="1"/>
          <p:nvPr>
            <p:custDataLst>
              <p:tags r:id="rId59"/>
            </p:custDataLst>
          </p:nvPr>
        </p:nvSpPr>
        <p:spPr>
          <a:xfrm>
            <a:off x="4420" y="159145"/>
            <a:ext cx="27690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Prise en charge complète et intégrée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de la MPOC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2023 »</a:t>
            </a:r>
          </a:p>
        </p:txBody>
      </p:sp>
    </p:spTree>
    <p:extLst>
      <p:ext uri="{BB962C8B-B14F-4D97-AF65-F5344CB8AC3E}">
        <p14:creationId xmlns:p14="http://schemas.microsoft.com/office/powerpoint/2010/main" val="3533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100745" y="2416304"/>
            <a:ext cx="0" cy="615314"/>
          </a:xfrm>
          <a:custGeom>
            <a:avLst/>
            <a:gdLst/>
            <a:ahLst/>
            <a:cxnLst/>
            <a:rect l="l" t="t" r="r" b="b"/>
            <a:pathLst>
              <a:path h="410210">
                <a:moveTo>
                  <a:pt x="0" y="0"/>
                </a:moveTo>
                <a:lnTo>
                  <a:pt x="0" y="41013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object 3"/>
          <p:cNvSpPr/>
          <p:nvPr>
            <p:custDataLst>
              <p:tags r:id="rId2"/>
            </p:custDataLst>
          </p:nvPr>
        </p:nvSpPr>
        <p:spPr>
          <a:xfrm>
            <a:off x="6100745"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p:nvPr>
            <p:custDataLst>
              <p:tags r:id="rId3"/>
            </p:custDataLst>
          </p:nvPr>
        </p:nvSpPr>
        <p:spPr>
          <a:xfrm>
            <a:off x="6100745" y="4356296"/>
            <a:ext cx="0" cy="1234440"/>
          </a:xfrm>
          <a:custGeom>
            <a:avLst/>
            <a:gdLst/>
            <a:ahLst/>
            <a:cxnLst/>
            <a:rect l="l" t="t" r="r" b="b"/>
            <a:pathLst>
              <a:path h="822960">
                <a:moveTo>
                  <a:pt x="0" y="0"/>
                </a:moveTo>
                <a:lnTo>
                  <a:pt x="0" y="82240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object 5"/>
          <p:cNvSpPr/>
          <p:nvPr>
            <p:custDataLst>
              <p:tags r:id="rId4"/>
            </p:custDataLst>
          </p:nvPr>
        </p:nvSpPr>
        <p:spPr>
          <a:xfrm>
            <a:off x="2532632" y="4403961"/>
            <a:ext cx="7430453" cy="0"/>
          </a:xfrm>
          <a:custGeom>
            <a:avLst/>
            <a:gdLst/>
            <a:ahLst/>
            <a:cxnLst/>
            <a:rect l="l" t="t" r="r" b="b"/>
            <a:pathLst>
              <a:path w="4953635">
                <a:moveTo>
                  <a:pt x="0" y="0"/>
                </a:moveTo>
                <a:lnTo>
                  <a:pt x="4953431" y="0"/>
                </a:lnTo>
              </a:path>
            </a:pathLst>
          </a:custGeom>
          <a:ln w="1270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object 6"/>
          <p:cNvSpPr/>
          <p:nvPr>
            <p:custDataLst>
              <p:tags r:id="rId5"/>
            </p:custDataLst>
          </p:nvPr>
        </p:nvSpPr>
        <p:spPr>
          <a:xfrm>
            <a:off x="2527859" y="4733376"/>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object 7"/>
          <p:cNvSpPr/>
          <p:nvPr>
            <p:custDataLst>
              <p:tags r:id="rId6"/>
            </p:custDataLst>
          </p:nvPr>
        </p:nvSpPr>
        <p:spPr>
          <a:xfrm>
            <a:off x="2527859" y="5024781"/>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object 8"/>
          <p:cNvSpPr/>
          <p:nvPr>
            <p:custDataLst>
              <p:tags r:id="rId7"/>
            </p:custDataLst>
          </p:nvPr>
        </p:nvSpPr>
        <p:spPr>
          <a:xfrm>
            <a:off x="2527859" y="5316188"/>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object 9"/>
          <p:cNvSpPr/>
          <p:nvPr>
            <p:custDataLst>
              <p:tags r:id="rId8"/>
            </p:custDataLst>
          </p:nvPr>
        </p:nvSpPr>
        <p:spPr>
          <a:xfrm>
            <a:off x="2527859" y="5594924"/>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object 10"/>
          <p:cNvSpPr/>
          <p:nvPr>
            <p:custDataLst>
              <p:tags r:id="rId9"/>
            </p:custDataLst>
          </p:nvPr>
        </p:nvSpPr>
        <p:spPr>
          <a:xfrm>
            <a:off x="4665137"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object 11"/>
          <p:cNvSpPr/>
          <p:nvPr>
            <p:custDataLst>
              <p:tags r:id="rId10"/>
            </p:custDataLst>
          </p:nvPr>
        </p:nvSpPr>
        <p:spPr>
          <a:xfrm>
            <a:off x="7386732" y="1910917"/>
            <a:ext cx="0" cy="614363"/>
          </a:xfrm>
          <a:custGeom>
            <a:avLst/>
            <a:gdLst/>
            <a:ahLst/>
            <a:cxnLst/>
            <a:rect l="l" t="t" r="r" b="b"/>
            <a:pathLst>
              <a:path h="409575">
                <a:moveTo>
                  <a:pt x="0" y="0"/>
                </a:moveTo>
                <a:lnTo>
                  <a:pt x="0" y="409199"/>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object 12"/>
          <p:cNvSpPr/>
          <p:nvPr>
            <p:custDataLst>
              <p:tags r:id="rId11"/>
            </p:custDataLst>
          </p:nvPr>
        </p:nvSpPr>
        <p:spPr>
          <a:xfrm>
            <a:off x="7386732"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object 13"/>
          <p:cNvSpPr/>
          <p:nvPr>
            <p:custDataLst>
              <p:tags r:id="rId12"/>
            </p:custDataLst>
          </p:nvPr>
        </p:nvSpPr>
        <p:spPr>
          <a:xfrm>
            <a:off x="738673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object 14"/>
          <p:cNvSpPr/>
          <p:nvPr>
            <p:custDataLst>
              <p:tags r:id="rId13"/>
            </p:custDataLst>
          </p:nvPr>
        </p:nvSpPr>
        <p:spPr>
          <a:xfrm>
            <a:off x="7386732" y="4356296"/>
            <a:ext cx="0" cy="1236345"/>
          </a:xfrm>
          <a:custGeom>
            <a:avLst/>
            <a:gdLst/>
            <a:ahLst/>
            <a:cxnLst/>
            <a:rect l="l" t="t" r="r" b="b"/>
            <a:pathLst>
              <a:path h="824229">
                <a:moveTo>
                  <a:pt x="0" y="0"/>
                </a:moveTo>
                <a:lnTo>
                  <a:pt x="0" y="824123"/>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object 15"/>
          <p:cNvSpPr/>
          <p:nvPr>
            <p:custDataLst>
              <p:tags r:id="rId14"/>
            </p:custDataLst>
          </p:nvPr>
        </p:nvSpPr>
        <p:spPr>
          <a:xfrm>
            <a:off x="8677373" y="715704"/>
            <a:ext cx="0" cy="796290"/>
          </a:xfrm>
          <a:custGeom>
            <a:avLst/>
            <a:gdLst/>
            <a:ahLst/>
            <a:cxnLst/>
            <a:rect l="l" t="t" r="r" b="b"/>
            <a:pathLst>
              <a:path h="530860">
                <a:moveTo>
                  <a:pt x="0" y="0"/>
                </a:moveTo>
                <a:lnTo>
                  <a:pt x="0" y="53027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16"/>
          <p:cNvSpPr/>
          <p:nvPr>
            <p:custDataLst>
              <p:tags r:id="rId15"/>
            </p:custDataLst>
          </p:nvPr>
        </p:nvSpPr>
        <p:spPr>
          <a:xfrm>
            <a:off x="8677373" y="1999716"/>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object 17"/>
          <p:cNvSpPr/>
          <p:nvPr>
            <p:custDataLst>
              <p:tags r:id="rId16"/>
            </p:custDataLst>
          </p:nvPr>
        </p:nvSpPr>
        <p:spPr>
          <a:xfrm>
            <a:off x="8677373"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object 18"/>
          <p:cNvSpPr/>
          <p:nvPr>
            <p:custDataLst>
              <p:tags r:id="rId17"/>
            </p:custDataLst>
          </p:nvPr>
        </p:nvSpPr>
        <p:spPr>
          <a:xfrm>
            <a:off x="8677373"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object 19"/>
          <p:cNvSpPr/>
          <p:nvPr>
            <p:custDataLst>
              <p:tags r:id="rId18"/>
            </p:custDataLst>
          </p:nvPr>
        </p:nvSpPr>
        <p:spPr>
          <a:xfrm>
            <a:off x="8677371"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object 20"/>
          <p:cNvSpPr/>
          <p:nvPr>
            <p:custDataLst>
              <p:tags r:id="rId19"/>
            </p:custDataLst>
          </p:nvPr>
        </p:nvSpPr>
        <p:spPr>
          <a:xfrm>
            <a:off x="8677371" y="4356296"/>
            <a:ext cx="0" cy="1227773"/>
          </a:xfrm>
          <a:custGeom>
            <a:avLst/>
            <a:gdLst/>
            <a:ahLst/>
            <a:cxnLst/>
            <a:rect l="l" t="t" r="r" b="b"/>
            <a:pathLst>
              <a:path h="818514">
                <a:moveTo>
                  <a:pt x="0" y="0"/>
                </a:moveTo>
                <a:lnTo>
                  <a:pt x="0" y="818347"/>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object 21"/>
          <p:cNvSpPr/>
          <p:nvPr>
            <p:custDataLst>
              <p:tags r:id="rId20"/>
            </p:custDataLst>
          </p:nvPr>
        </p:nvSpPr>
        <p:spPr>
          <a:xfrm>
            <a:off x="8170662" y="1432873"/>
            <a:ext cx="0" cy="585788"/>
          </a:xfrm>
          <a:custGeom>
            <a:avLst/>
            <a:gdLst/>
            <a:ahLst/>
            <a:cxnLst/>
            <a:rect l="l" t="t" r="r" b="b"/>
            <a:pathLst>
              <a:path h="390525">
                <a:moveTo>
                  <a:pt x="0" y="0"/>
                </a:moveTo>
                <a:lnTo>
                  <a:pt x="0" y="390024"/>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object 22"/>
          <p:cNvSpPr/>
          <p:nvPr>
            <p:custDataLst>
              <p:tags r:id="rId21"/>
            </p:custDataLst>
          </p:nvPr>
        </p:nvSpPr>
        <p:spPr>
          <a:xfrm>
            <a:off x="8170664"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object 23"/>
          <p:cNvSpPr/>
          <p:nvPr>
            <p:custDataLst>
              <p:tags r:id="rId22"/>
            </p:custDataLst>
          </p:nvPr>
        </p:nvSpPr>
        <p:spPr>
          <a:xfrm>
            <a:off x="8170664"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object 24"/>
          <p:cNvSpPr/>
          <p:nvPr>
            <p:custDataLst>
              <p:tags r:id="rId23"/>
            </p:custDataLst>
          </p:nvPr>
        </p:nvSpPr>
        <p:spPr>
          <a:xfrm>
            <a:off x="817066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object 25"/>
          <p:cNvSpPr/>
          <p:nvPr>
            <p:custDataLst>
              <p:tags r:id="rId24"/>
            </p:custDataLst>
          </p:nvPr>
        </p:nvSpPr>
        <p:spPr>
          <a:xfrm>
            <a:off x="8170662" y="4356296"/>
            <a:ext cx="0" cy="1233488"/>
          </a:xfrm>
          <a:custGeom>
            <a:avLst/>
            <a:gdLst/>
            <a:ahLst/>
            <a:cxnLst/>
            <a:rect l="l" t="t" r="r" b="b"/>
            <a:pathLst>
              <a:path h="822325">
                <a:moveTo>
                  <a:pt x="0" y="0"/>
                </a:moveTo>
                <a:lnTo>
                  <a:pt x="0" y="82207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object 26"/>
          <p:cNvSpPr/>
          <p:nvPr>
            <p:custDataLst>
              <p:tags r:id="rId25"/>
            </p:custDataLst>
          </p:nvPr>
        </p:nvSpPr>
        <p:spPr>
          <a:xfrm>
            <a:off x="4810925" y="3535451"/>
            <a:ext cx="5142548" cy="821055"/>
          </a:xfrm>
          <a:custGeom>
            <a:avLst/>
            <a:gdLst/>
            <a:ahLst/>
            <a:cxnLst/>
            <a:rect l="l" t="t" r="r" b="b"/>
            <a:pathLst>
              <a:path w="3428365" h="547369">
                <a:moveTo>
                  <a:pt x="3428263" y="547230"/>
                </a:moveTo>
                <a:lnTo>
                  <a:pt x="0" y="547230"/>
                </a:lnTo>
                <a:lnTo>
                  <a:pt x="0" y="0"/>
                </a:lnTo>
                <a:lnTo>
                  <a:pt x="3428263" y="0"/>
                </a:lnTo>
                <a:lnTo>
                  <a:pt x="3428263" y="547230"/>
                </a:lnTo>
                <a:close/>
              </a:path>
            </a:pathLst>
          </a:custGeom>
          <a:solidFill>
            <a:srgbClr val="FBF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object 27"/>
          <p:cNvSpPr/>
          <p:nvPr>
            <p:custDataLst>
              <p:tags r:id="rId26"/>
            </p:custDataLst>
          </p:nvPr>
        </p:nvSpPr>
        <p:spPr>
          <a:xfrm>
            <a:off x="4810925" y="3031502"/>
            <a:ext cx="5142548" cy="488633"/>
          </a:xfrm>
          <a:custGeom>
            <a:avLst/>
            <a:gdLst/>
            <a:ahLst/>
            <a:cxnLst/>
            <a:rect l="l" t="t" r="r" b="b"/>
            <a:pathLst>
              <a:path w="3428365" h="325755">
                <a:moveTo>
                  <a:pt x="3428263" y="325729"/>
                </a:moveTo>
                <a:lnTo>
                  <a:pt x="0" y="325729"/>
                </a:lnTo>
                <a:lnTo>
                  <a:pt x="0" y="0"/>
                </a:lnTo>
                <a:lnTo>
                  <a:pt x="3428263" y="0"/>
                </a:lnTo>
                <a:lnTo>
                  <a:pt x="3428263" y="325729"/>
                </a:lnTo>
                <a:close/>
              </a:path>
            </a:pathLst>
          </a:custGeom>
          <a:solidFill>
            <a:srgbClr val="9FC9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object 28"/>
          <p:cNvSpPr/>
          <p:nvPr>
            <p:custDataLst>
              <p:tags r:id="rId27"/>
            </p:custDataLst>
          </p:nvPr>
        </p:nvSpPr>
        <p:spPr>
          <a:xfrm>
            <a:off x="4810925" y="4451147"/>
            <a:ext cx="5142395" cy="265404"/>
          </a:xfrm>
          <a:prstGeom prst="rect">
            <a:avLst/>
          </a:prstGeom>
          <a:blipFill>
            <a:blip r:embed="rId6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object 29"/>
          <p:cNvSpPr/>
          <p:nvPr>
            <p:custDataLst>
              <p:tags r:id="rId28"/>
            </p:custDataLst>
          </p:nvPr>
        </p:nvSpPr>
        <p:spPr>
          <a:xfrm>
            <a:off x="4810925" y="4742555"/>
            <a:ext cx="5142395" cy="265404"/>
          </a:xfrm>
          <a:prstGeom prst="rect">
            <a:avLst/>
          </a:prstGeom>
          <a:blipFill>
            <a:blip r:embed="rId6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object 30"/>
          <p:cNvSpPr/>
          <p:nvPr>
            <p:custDataLst>
              <p:tags r:id="rId29"/>
            </p:custDataLst>
          </p:nvPr>
        </p:nvSpPr>
        <p:spPr>
          <a:xfrm>
            <a:off x="4810925" y="5033963"/>
            <a:ext cx="5142395" cy="265404"/>
          </a:xfrm>
          <a:prstGeom prst="rect">
            <a:avLst/>
          </a:prstGeom>
          <a:blipFill>
            <a:blip r:embed="rId6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object 31"/>
          <p:cNvSpPr/>
          <p:nvPr>
            <p:custDataLst>
              <p:tags r:id="rId30"/>
            </p:custDataLst>
          </p:nvPr>
        </p:nvSpPr>
        <p:spPr>
          <a:xfrm>
            <a:off x="4810925" y="5325369"/>
            <a:ext cx="5142395" cy="265404"/>
          </a:xfrm>
          <a:prstGeom prst="rect">
            <a:avLst/>
          </a:prstGeom>
          <a:blipFill>
            <a:blip r:embed="rId6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object 32"/>
          <p:cNvSpPr/>
          <p:nvPr>
            <p:custDataLst>
              <p:tags r:id="rId31"/>
            </p:custDataLst>
          </p:nvPr>
        </p:nvSpPr>
        <p:spPr>
          <a:xfrm>
            <a:off x="7390904" y="2017909"/>
            <a:ext cx="2563178" cy="488633"/>
          </a:xfrm>
          <a:custGeom>
            <a:avLst/>
            <a:gdLst/>
            <a:ahLst/>
            <a:cxnLst/>
            <a:rect l="l" t="t" r="r" b="b"/>
            <a:pathLst>
              <a:path w="1708785" h="325755">
                <a:moveTo>
                  <a:pt x="1708277" y="325729"/>
                </a:moveTo>
                <a:lnTo>
                  <a:pt x="0" y="325729"/>
                </a:lnTo>
                <a:lnTo>
                  <a:pt x="0" y="0"/>
                </a:lnTo>
                <a:lnTo>
                  <a:pt x="1708277" y="0"/>
                </a:lnTo>
                <a:lnTo>
                  <a:pt x="1708277" y="325729"/>
                </a:lnTo>
                <a:close/>
              </a:path>
            </a:pathLst>
          </a:custGeom>
          <a:solidFill>
            <a:srgbClr val="B89B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object 33"/>
          <p:cNvSpPr/>
          <p:nvPr>
            <p:custDataLst>
              <p:tags r:id="rId32"/>
            </p:custDataLst>
          </p:nvPr>
        </p:nvSpPr>
        <p:spPr>
          <a:xfrm>
            <a:off x="8177575" y="1511122"/>
            <a:ext cx="1776413" cy="488633"/>
          </a:xfrm>
          <a:custGeom>
            <a:avLst/>
            <a:gdLst/>
            <a:ahLst/>
            <a:cxnLst/>
            <a:rect l="l" t="t" r="r" b="b"/>
            <a:pathLst>
              <a:path w="1184275" h="325755">
                <a:moveTo>
                  <a:pt x="1183830" y="325729"/>
                </a:moveTo>
                <a:lnTo>
                  <a:pt x="0" y="325729"/>
                </a:lnTo>
                <a:lnTo>
                  <a:pt x="0" y="0"/>
                </a:lnTo>
                <a:lnTo>
                  <a:pt x="1183830" y="0"/>
                </a:lnTo>
                <a:lnTo>
                  <a:pt x="1183830" y="325729"/>
                </a:lnTo>
                <a:close/>
              </a:path>
            </a:pathLst>
          </a:custGeom>
          <a:solidFill>
            <a:srgbClr val="D2E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object 34"/>
          <p:cNvSpPr/>
          <p:nvPr>
            <p:custDataLst>
              <p:tags r:id="rId33"/>
            </p:custDataLst>
          </p:nvPr>
        </p:nvSpPr>
        <p:spPr>
          <a:xfrm>
            <a:off x="8680190" y="802577"/>
            <a:ext cx="1273491" cy="690563"/>
          </a:xfrm>
          <a:custGeom>
            <a:avLst/>
            <a:gdLst/>
            <a:ahLst/>
            <a:cxnLst/>
            <a:rect l="l" t="t" r="r" b="b"/>
            <a:pathLst>
              <a:path w="848995" h="460375">
                <a:moveTo>
                  <a:pt x="848753" y="460235"/>
                </a:moveTo>
                <a:lnTo>
                  <a:pt x="0" y="460235"/>
                </a:lnTo>
                <a:lnTo>
                  <a:pt x="0" y="0"/>
                </a:lnTo>
                <a:lnTo>
                  <a:pt x="848753" y="0"/>
                </a:lnTo>
                <a:lnTo>
                  <a:pt x="848753" y="460235"/>
                </a:lnTo>
                <a:close/>
              </a:path>
            </a:pathLst>
          </a:custGeom>
          <a:solidFill>
            <a:srgbClr val="F3B1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object 35"/>
          <p:cNvSpPr/>
          <p:nvPr>
            <p:custDataLst>
              <p:tags r:id="rId34"/>
            </p:custDataLst>
          </p:nvPr>
        </p:nvSpPr>
        <p:spPr>
          <a:xfrm>
            <a:off x="6106249" y="2524715"/>
            <a:ext cx="3847148" cy="488633"/>
          </a:xfrm>
          <a:custGeom>
            <a:avLst/>
            <a:gdLst/>
            <a:ahLst/>
            <a:cxnLst/>
            <a:rect l="l" t="t" r="r" b="b"/>
            <a:pathLst>
              <a:path w="2564765" h="325755">
                <a:moveTo>
                  <a:pt x="2564714" y="325729"/>
                </a:moveTo>
                <a:lnTo>
                  <a:pt x="0" y="325729"/>
                </a:lnTo>
                <a:lnTo>
                  <a:pt x="0" y="0"/>
                </a:lnTo>
                <a:lnTo>
                  <a:pt x="2564714" y="0"/>
                </a:lnTo>
                <a:lnTo>
                  <a:pt x="2564714" y="325729"/>
                </a:lnTo>
                <a:close/>
              </a:path>
            </a:pathLst>
          </a:custGeom>
          <a:solidFill>
            <a:srgbClr val="D1E8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object 36"/>
          <p:cNvSpPr txBox="1">
            <a:spLocks noGrp="1"/>
          </p:cNvSpPr>
          <p:nvPr>
            <p:ph type="title"/>
            <p:custDataLst>
              <p:tags r:id="rId35"/>
            </p:custDataLst>
          </p:nvPr>
        </p:nvSpPr>
        <p:spPr>
          <a:xfrm>
            <a:off x="2971967" y="1004345"/>
            <a:ext cx="6248064" cy="369332"/>
          </a:xfrm>
          <a:prstGeom prst="rect">
            <a:avLst/>
          </a:prstGeom>
        </p:spPr>
        <p:txBody>
          <a:bodyPr vert="horz" wrap="square" lIns="0" tIns="0" rIns="0" bIns="0" rtlCol="0">
            <a:spAutoFit/>
          </a:bodyPr>
          <a:lstStyle/>
          <a:p>
            <a:pPr marL="264795"/>
            <a:r>
              <a:rPr lang="fr-CA" sz="2400">
                <a:effectLst>
                  <a:outerShdw blurRad="38100" dist="38100" dir="2700000" algn="tl">
                    <a:srgbClr val="000000">
                      <a:alpha val="43137"/>
                    </a:srgbClr>
                  </a:outerShdw>
                </a:effectLst>
              </a:rPr>
              <a:t>Objectifs de la thérapie</a:t>
            </a:r>
          </a:p>
        </p:txBody>
      </p:sp>
      <p:sp>
        <p:nvSpPr>
          <p:cNvPr id="37" name="object 37"/>
          <p:cNvSpPr txBox="1"/>
          <p:nvPr>
            <p:custDataLst>
              <p:tags r:id="rId36"/>
            </p:custDataLst>
          </p:nvPr>
        </p:nvSpPr>
        <p:spPr>
          <a:xfrm>
            <a:off x="4084356" y="5909139"/>
            <a:ext cx="1781175" cy="492443"/>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L="314325" marR="7620" indent="-296228">
              <a:defRPr sz="1600" b="1">
                <a:solidFill>
                  <a:srgbClr val="231F20"/>
                </a:solidFill>
                <a:latin typeface="Calibri" panose="020F0502020204030204" pitchFamily="34" charset="0"/>
                <a:cs typeface="Calibri" panose="020F0502020204030204" pitchFamily="34" charset="0"/>
              </a:defRPr>
            </a:lvl1pPr>
          </a:lstStyle>
          <a:p>
            <a:pPr marL="314325" marR="7620" lvl="0" indent="-29622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panose="020F0502020204030204" pitchFamily="34" charset="0"/>
                <a:cs typeface="Calibri" panose="020F0502020204030204" pitchFamily="34" charset="0"/>
                <a:sym typeface="Arial"/>
              </a:rPr>
              <a:t>Diagnostic confirmé par spirométrie</a:t>
            </a:r>
          </a:p>
        </p:txBody>
      </p:sp>
      <p:sp>
        <p:nvSpPr>
          <p:cNvPr id="38" name="object 38"/>
          <p:cNvSpPr txBox="1"/>
          <p:nvPr>
            <p:custDataLst>
              <p:tags r:id="rId37"/>
            </p:custDataLst>
          </p:nvPr>
        </p:nvSpPr>
        <p:spPr>
          <a:xfrm>
            <a:off x="9202966" y="5912430"/>
            <a:ext cx="703898" cy="492443"/>
          </a:xfrm>
          <a:prstGeom prst="rect">
            <a:avLst/>
          </a:prstGeom>
        </p:spPr>
        <p:txBody>
          <a:bodyPr vert="horz" wrap="square" lIns="0" tIns="0" rIns="0" bIns="0" rtlCol="0">
            <a:spAutoFit/>
          </a:bodyPr>
          <a:lstStyle/>
          <a:p>
            <a:pPr marL="19050" marR="7620" lvl="0" indent="428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a:cs typeface="Calibri"/>
                <a:sym typeface="Arial"/>
              </a:rPr>
              <a:t>Soins de fin de vie</a:t>
            </a:r>
          </a:p>
        </p:txBody>
      </p:sp>
      <p:sp>
        <p:nvSpPr>
          <p:cNvPr id="39" name="object 39"/>
          <p:cNvSpPr txBox="1"/>
          <p:nvPr>
            <p:custDataLst>
              <p:tags r:id="rId38"/>
            </p:custDataLst>
          </p:nvPr>
        </p:nvSpPr>
        <p:spPr>
          <a:xfrm>
            <a:off x="2314231" y="4485300"/>
            <a:ext cx="2393730"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Fonction pulmonaire déficiente</a:t>
            </a:r>
          </a:p>
        </p:txBody>
      </p:sp>
      <p:sp>
        <p:nvSpPr>
          <p:cNvPr id="40" name="object 40"/>
          <p:cNvSpPr txBox="1"/>
          <p:nvPr>
            <p:custDataLst>
              <p:tags r:id="rId39"/>
            </p:custDataLst>
          </p:nvPr>
        </p:nvSpPr>
        <p:spPr>
          <a:xfrm>
            <a:off x="3322711" y="4771024"/>
            <a:ext cx="1690688"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574483"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Dyspnée (mMRC)	1</a:t>
            </a:r>
          </a:p>
        </p:txBody>
      </p:sp>
      <p:sp>
        <p:nvSpPr>
          <p:cNvPr id="41" name="object 41"/>
          <p:cNvSpPr txBox="1"/>
          <p:nvPr>
            <p:custDataLst>
              <p:tags r:id="rId40"/>
            </p:custDataLst>
          </p:nvPr>
        </p:nvSpPr>
        <p:spPr>
          <a:xfrm>
            <a:off x="3175734" y="5056750"/>
            <a:ext cx="2087942"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721168"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État de santé (CAT)	&lt;10</a:t>
            </a:r>
          </a:p>
        </p:txBody>
      </p:sp>
      <p:sp>
        <p:nvSpPr>
          <p:cNvPr id="42" name="object 42"/>
          <p:cNvSpPr txBox="1"/>
          <p:nvPr>
            <p:custDataLst>
              <p:tags r:id="rId41"/>
            </p:custDataLst>
          </p:nvPr>
        </p:nvSpPr>
        <p:spPr>
          <a:xfrm>
            <a:off x="3230524" y="5342474"/>
            <a:ext cx="1478279"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EAMPOC/mortalité</a:t>
            </a:r>
          </a:p>
        </p:txBody>
      </p:sp>
      <p:sp>
        <p:nvSpPr>
          <p:cNvPr id="43" name="object 43"/>
          <p:cNvSpPr txBox="1"/>
          <p:nvPr>
            <p:custDataLst>
              <p:tags r:id="rId42"/>
            </p:custDataLst>
          </p:nvPr>
        </p:nvSpPr>
        <p:spPr>
          <a:xfrm>
            <a:off x="4878866" y="4485299"/>
            <a:ext cx="629968" cy="227007"/>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Légère</a:t>
            </a:r>
          </a:p>
        </p:txBody>
      </p:sp>
      <p:sp>
        <p:nvSpPr>
          <p:cNvPr id="44" name="object 44"/>
          <p:cNvSpPr txBox="1"/>
          <p:nvPr>
            <p:custDataLst>
              <p:tags r:id="rId43"/>
            </p:custDataLst>
          </p:nvPr>
        </p:nvSpPr>
        <p:spPr>
          <a:xfrm>
            <a:off x="4878865" y="5342474"/>
            <a:ext cx="986665"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faible</a:t>
            </a:r>
          </a:p>
        </p:txBody>
      </p:sp>
      <p:sp>
        <p:nvSpPr>
          <p:cNvPr id="45" name="object 45"/>
          <p:cNvSpPr txBox="1"/>
          <p:nvPr>
            <p:custDataLst>
              <p:tags r:id="rId44"/>
            </p:custDataLst>
          </p:nvPr>
        </p:nvSpPr>
        <p:spPr>
          <a:xfrm>
            <a:off x="8931937" y="4485299"/>
            <a:ext cx="94583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Très grave</a:t>
            </a:r>
          </a:p>
        </p:txBody>
      </p:sp>
      <p:sp>
        <p:nvSpPr>
          <p:cNvPr id="46" name="object 46"/>
          <p:cNvSpPr txBox="1"/>
          <p:nvPr>
            <p:custDataLst>
              <p:tags r:id="rId45"/>
            </p:custDataLst>
          </p:nvPr>
        </p:nvSpPr>
        <p:spPr>
          <a:xfrm>
            <a:off x="9743113" y="4771024"/>
            <a:ext cx="13430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a:t>
            </a:r>
          </a:p>
        </p:txBody>
      </p:sp>
      <p:sp>
        <p:nvSpPr>
          <p:cNvPr id="47" name="object 47"/>
          <p:cNvSpPr txBox="1"/>
          <p:nvPr>
            <p:custDataLst>
              <p:tags r:id="rId46"/>
            </p:custDataLst>
          </p:nvPr>
        </p:nvSpPr>
        <p:spPr>
          <a:xfrm>
            <a:off x="9647184" y="5056749"/>
            <a:ext cx="230505"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40</a:t>
            </a:r>
          </a:p>
        </p:txBody>
      </p:sp>
      <p:sp>
        <p:nvSpPr>
          <p:cNvPr id="48" name="object 48"/>
          <p:cNvSpPr txBox="1"/>
          <p:nvPr>
            <p:custDataLst>
              <p:tags r:id="rId47"/>
            </p:custDataLst>
          </p:nvPr>
        </p:nvSpPr>
        <p:spPr>
          <a:xfrm>
            <a:off x="8707936" y="5342475"/>
            <a:ext cx="1169627"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élevé</a:t>
            </a:r>
          </a:p>
        </p:txBody>
      </p:sp>
      <p:sp>
        <p:nvSpPr>
          <p:cNvPr id="49" name="object 49"/>
          <p:cNvSpPr txBox="1"/>
          <p:nvPr>
            <p:custDataLst>
              <p:tags r:id="rId48"/>
            </p:custDataLst>
          </p:nvPr>
        </p:nvSpPr>
        <p:spPr>
          <a:xfrm>
            <a:off x="3237142" y="1401017"/>
            <a:ext cx="1764983"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Alléger la dyspnée</a:t>
            </a:r>
          </a:p>
        </p:txBody>
      </p:sp>
      <p:sp>
        <p:nvSpPr>
          <p:cNvPr id="50" name="object 50"/>
          <p:cNvSpPr txBox="1"/>
          <p:nvPr>
            <p:custDataLst>
              <p:tags r:id="rId49"/>
            </p:custDataLst>
          </p:nvPr>
        </p:nvSpPr>
        <p:spPr>
          <a:xfrm>
            <a:off x="3237141" y="1642433"/>
            <a:ext cx="2271693" cy="520655"/>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Améliorer l’état de santé</a:t>
            </a:r>
          </a:p>
          <a:p>
            <a:pPr marL="125730" marR="0" lvl="0" indent="-106680" algn="l" defTabSz="914400" rtl="0" eaLnBrk="1" fontAlgn="auto" latinLnBrk="0" hangingPunct="1">
              <a:lnSpc>
                <a:spcPct val="100000"/>
              </a:lnSpc>
              <a:spcBef>
                <a:spcPts val="68"/>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Prévenir l’EAMPOC</a:t>
            </a:r>
          </a:p>
        </p:txBody>
      </p:sp>
      <p:sp>
        <p:nvSpPr>
          <p:cNvPr id="51" name="object 51"/>
          <p:cNvSpPr txBox="1"/>
          <p:nvPr>
            <p:custDataLst>
              <p:tags r:id="rId50"/>
            </p:custDataLst>
          </p:nvPr>
        </p:nvSpPr>
        <p:spPr>
          <a:xfrm>
            <a:off x="3237142" y="2163368"/>
            <a:ext cx="1690688"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Réduire la mortalité</a:t>
            </a:r>
          </a:p>
        </p:txBody>
      </p:sp>
      <p:sp>
        <p:nvSpPr>
          <p:cNvPr id="52" name="object 52"/>
          <p:cNvSpPr/>
          <p:nvPr>
            <p:custDataLst>
              <p:tags r:id="rId51"/>
            </p:custDataLst>
          </p:nvPr>
        </p:nvSpPr>
        <p:spPr>
          <a:xfrm>
            <a:off x="4887850" y="5706601"/>
            <a:ext cx="159068" cy="138113"/>
          </a:xfrm>
          <a:custGeom>
            <a:avLst/>
            <a:gdLst/>
            <a:ahLst/>
            <a:cxnLst/>
            <a:rect l="l" t="t" r="r" b="b"/>
            <a:pathLst>
              <a:path w="106044"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object 53"/>
          <p:cNvSpPr/>
          <p:nvPr>
            <p:custDataLst>
              <p:tags r:id="rId52"/>
            </p:custDataLst>
          </p:nvPr>
        </p:nvSpPr>
        <p:spPr>
          <a:xfrm>
            <a:off x="7705834"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object 55"/>
          <p:cNvSpPr/>
          <p:nvPr>
            <p:custDataLst>
              <p:tags r:id="rId53"/>
            </p:custDataLst>
          </p:nvPr>
        </p:nvSpPr>
        <p:spPr>
          <a:xfrm>
            <a:off x="7928546"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object 56"/>
          <p:cNvSpPr/>
          <p:nvPr>
            <p:custDataLst>
              <p:tags r:id="rId54"/>
            </p:custDataLst>
          </p:nvPr>
        </p:nvSpPr>
        <p:spPr>
          <a:xfrm>
            <a:off x="9237730"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object 57"/>
          <p:cNvSpPr/>
          <p:nvPr>
            <p:custDataLst>
              <p:tags r:id="rId55"/>
            </p:custDataLst>
          </p:nvPr>
        </p:nvSpPr>
        <p:spPr>
          <a:xfrm>
            <a:off x="9460442"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object 58"/>
          <p:cNvSpPr/>
          <p:nvPr>
            <p:custDataLst>
              <p:tags r:id="rId56"/>
            </p:custDataLst>
          </p:nvPr>
        </p:nvSpPr>
        <p:spPr>
          <a:xfrm>
            <a:off x="4814759" y="2885660"/>
            <a:ext cx="0" cy="2711768"/>
          </a:xfrm>
          <a:custGeom>
            <a:avLst/>
            <a:gdLst/>
            <a:ahLst/>
            <a:cxnLst/>
            <a:rect l="l" t="t" r="r" b="b"/>
            <a:pathLst>
              <a:path h="1807845">
                <a:moveTo>
                  <a:pt x="0" y="1807400"/>
                </a:moveTo>
                <a:lnTo>
                  <a:pt x="0"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object 59"/>
          <p:cNvSpPr/>
          <p:nvPr>
            <p:custDataLst>
              <p:tags r:id="rId57"/>
            </p:custDataLst>
          </p:nvPr>
        </p:nvSpPr>
        <p:spPr>
          <a:xfrm>
            <a:off x="9958703" y="748293"/>
            <a:ext cx="0" cy="4844415"/>
          </a:xfrm>
          <a:custGeom>
            <a:avLst/>
            <a:gdLst/>
            <a:ahLst/>
            <a:cxnLst/>
            <a:rect l="l" t="t" r="r" b="b"/>
            <a:pathLst>
              <a:path h="3229610">
                <a:moveTo>
                  <a:pt x="0" y="3229216"/>
                </a:moveTo>
                <a:lnTo>
                  <a:pt x="0" y="0"/>
                </a:lnTo>
              </a:path>
            </a:pathLst>
          </a:custGeom>
          <a:ln w="5880">
            <a:solidFill>
              <a:srgbClr val="D7D9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object 60">
            <a:extLst>
              <a:ext uri="{FF2B5EF4-FFF2-40B4-BE49-F238E27FC236}">
                <a16:creationId xmlns:a16="http://schemas.microsoft.com/office/drawing/2014/main" id="{D2F914B0-E23B-F29A-FC44-DCC1EA660AC7}"/>
              </a:ext>
            </a:extLst>
          </p:cNvPr>
          <p:cNvSpPr txBox="1"/>
          <p:nvPr>
            <p:custDataLst>
              <p:tags r:id="rId58"/>
            </p:custDataLst>
          </p:nvPr>
        </p:nvSpPr>
        <p:spPr>
          <a:xfrm>
            <a:off x="4805694" y="3216592"/>
            <a:ext cx="5142546" cy="196208"/>
          </a:xfrm>
          <a:prstGeom prst="rect">
            <a:avLst/>
          </a:prstGeom>
        </p:spPr>
        <p:txBody>
          <a:bodyPr vert="horz" wrap="square" lIns="0" tIns="0" rIns="0" bIns="0" rtlCol="0">
            <a:spAutoFit/>
          </a:bodyPr>
          <a:lstStyle/>
          <a:p>
            <a:pPr marL="0" marR="7620" lvl="0" indent="174308"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Traitements inhalés d’entretien/préventifs **</a:t>
            </a:r>
          </a:p>
        </p:txBody>
      </p:sp>
      <p:sp>
        <p:nvSpPr>
          <p:cNvPr id="65" name="object 60">
            <a:extLst>
              <a:ext uri="{FF2B5EF4-FFF2-40B4-BE49-F238E27FC236}">
                <a16:creationId xmlns:a16="http://schemas.microsoft.com/office/drawing/2014/main" id="{995B90DA-D4CC-4D4F-F08F-5E05D22265A7}"/>
              </a:ext>
            </a:extLst>
          </p:cNvPr>
          <p:cNvSpPr txBox="1"/>
          <p:nvPr>
            <p:custDataLst>
              <p:tags r:id="rId59"/>
            </p:custDataLst>
          </p:nvPr>
        </p:nvSpPr>
        <p:spPr>
          <a:xfrm>
            <a:off x="4838700" y="3638455"/>
            <a:ext cx="5114619" cy="588623"/>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A" sz="1275" b="1">
                <a:solidFill>
                  <a:srgbClr val="231F20"/>
                </a:solidFill>
                <a:latin typeface="Tahoma" panose="020B0604030504040204" pitchFamily="34" charset="0"/>
                <a:ea typeface="Tahoma" panose="020B0604030504040204" pitchFamily="34" charset="0"/>
                <a:cs typeface="Tahoma" panose="020B0604030504040204" pitchFamily="34" charset="0"/>
                <a:sym typeface="Arial"/>
              </a:rPr>
              <a:t>Education/</a:t>
            </a: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auto-prise en charge</a:t>
            </a:r>
            <a:r>
              <a:rPr kumimoji="0" lang="fr-CA" sz="1275" b="1" i="0" u="none" strike="noStrike" cap="none" normalizeH="0" baseline="30303"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Abandon du tabagisme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Exercice et mode de vie actif + Vaccins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Bronchodilatateur inhalé à courte durée d’action prn</a:t>
            </a:r>
          </a:p>
        </p:txBody>
      </p:sp>
      <p:sp>
        <p:nvSpPr>
          <p:cNvPr id="69" name="TextBox 68">
            <a:extLst>
              <a:ext uri="{FF2B5EF4-FFF2-40B4-BE49-F238E27FC236}">
                <a16:creationId xmlns:a16="http://schemas.microsoft.com/office/drawing/2014/main" id="{141B88E4-40FA-55C6-9C17-D643AA0D475B}"/>
              </a:ext>
            </a:extLst>
          </p:cNvPr>
          <p:cNvSpPr txBox="1"/>
          <p:nvPr>
            <p:custDataLst>
              <p:tags r:id="rId60"/>
            </p:custDataLst>
          </p:nvPr>
        </p:nvSpPr>
        <p:spPr>
          <a:xfrm>
            <a:off x="7316458" y="5863028"/>
            <a:ext cx="13914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Planification préalable des soins</a:t>
            </a:r>
          </a:p>
        </p:txBody>
      </p:sp>
      <p:sp>
        <p:nvSpPr>
          <p:cNvPr id="71" name="TextBox 70">
            <a:extLst>
              <a:ext uri="{FF2B5EF4-FFF2-40B4-BE49-F238E27FC236}">
                <a16:creationId xmlns:a16="http://schemas.microsoft.com/office/drawing/2014/main" id="{465F716B-E227-F608-CF98-3B25C57BA9C6}"/>
              </a:ext>
            </a:extLst>
          </p:cNvPr>
          <p:cNvSpPr txBox="1"/>
          <p:nvPr>
            <p:custDataLst>
              <p:tags r:id="rId61"/>
            </p:custDataLst>
          </p:nvPr>
        </p:nvSpPr>
        <p:spPr>
          <a:xfrm>
            <a:off x="4420" y="159145"/>
            <a:ext cx="27690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Prise en charge complète et intégrée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de la MPOC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2023 »</a:t>
            </a:r>
          </a:p>
        </p:txBody>
      </p:sp>
    </p:spTree>
    <p:extLst>
      <p:ext uri="{BB962C8B-B14F-4D97-AF65-F5344CB8AC3E}">
        <p14:creationId xmlns:p14="http://schemas.microsoft.com/office/powerpoint/2010/main" val="33175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6100745" y="2416304"/>
            <a:ext cx="0" cy="615314"/>
          </a:xfrm>
          <a:custGeom>
            <a:avLst/>
            <a:gdLst/>
            <a:ahLst/>
            <a:cxnLst/>
            <a:rect l="l" t="t" r="r" b="b"/>
            <a:pathLst>
              <a:path h="410210">
                <a:moveTo>
                  <a:pt x="0" y="0"/>
                </a:moveTo>
                <a:lnTo>
                  <a:pt x="0" y="41013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object 3"/>
          <p:cNvSpPr/>
          <p:nvPr>
            <p:custDataLst>
              <p:tags r:id="rId2"/>
            </p:custDataLst>
          </p:nvPr>
        </p:nvSpPr>
        <p:spPr>
          <a:xfrm>
            <a:off x="6100745"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p:nvPr>
            <p:custDataLst>
              <p:tags r:id="rId3"/>
            </p:custDataLst>
          </p:nvPr>
        </p:nvSpPr>
        <p:spPr>
          <a:xfrm>
            <a:off x="6100745" y="4356296"/>
            <a:ext cx="0" cy="1234440"/>
          </a:xfrm>
          <a:custGeom>
            <a:avLst/>
            <a:gdLst/>
            <a:ahLst/>
            <a:cxnLst/>
            <a:rect l="l" t="t" r="r" b="b"/>
            <a:pathLst>
              <a:path h="822960">
                <a:moveTo>
                  <a:pt x="0" y="0"/>
                </a:moveTo>
                <a:lnTo>
                  <a:pt x="0" y="822402"/>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object 5"/>
          <p:cNvSpPr/>
          <p:nvPr>
            <p:custDataLst>
              <p:tags r:id="rId4"/>
            </p:custDataLst>
          </p:nvPr>
        </p:nvSpPr>
        <p:spPr>
          <a:xfrm>
            <a:off x="2532632" y="4403961"/>
            <a:ext cx="7430453" cy="0"/>
          </a:xfrm>
          <a:custGeom>
            <a:avLst/>
            <a:gdLst/>
            <a:ahLst/>
            <a:cxnLst/>
            <a:rect l="l" t="t" r="r" b="b"/>
            <a:pathLst>
              <a:path w="4953635">
                <a:moveTo>
                  <a:pt x="0" y="0"/>
                </a:moveTo>
                <a:lnTo>
                  <a:pt x="4953431" y="0"/>
                </a:lnTo>
              </a:path>
            </a:pathLst>
          </a:custGeom>
          <a:ln w="1270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object 6"/>
          <p:cNvSpPr/>
          <p:nvPr>
            <p:custDataLst>
              <p:tags r:id="rId5"/>
            </p:custDataLst>
          </p:nvPr>
        </p:nvSpPr>
        <p:spPr>
          <a:xfrm>
            <a:off x="2527859" y="4733376"/>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object 7"/>
          <p:cNvSpPr/>
          <p:nvPr>
            <p:custDataLst>
              <p:tags r:id="rId6"/>
            </p:custDataLst>
          </p:nvPr>
        </p:nvSpPr>
        <p:spPr>
          <a:xfrm>
            <a:off x="2527859" y="5024781"/>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object 8"/>
          <p:cNvSpPr/>
          <p:nvPr>
            <p:custDataLst>
              <p:tags r:id="rId7"/>
            </p:custDataLst>
          </p:nvPr>
        </p:nvSpPr>
        <p:spPr>
          <a:xfrm>
            <a:off x="2527859" y="5316188"/>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object 9"/>
          <p:cNvSpPr/>
          <p:nvPr>
            <p:custDataLst>
              <p:tags r:id="rId8"/>
            </p:custDataLst>
          </p:nvPr>
        </p:nvSpPr>
        <p:spPr>
          <a:xfrm>
            <a:off x="2527859" y="5594924"/>
            <a:ext cx="2286000" cy="0"/>
          </a:xfrm>
          <a:custGeom>
            <a:avLst/>
            <a:gdLst/>
            <a:ahLst/>
            <a:cxnLst/>
            <a:rect l="l" t="t" r="r" b="b"/>
            <a:pathLst>
              <a:path w="1524000">
                <a:moveTo>
                  <a:pt x="0" y="0"/>
                </a:moveTo>
                <a:lnTo>
                  <a:pt x="1523517"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object 10"/>
          <p:cNvSpPr/>
          <p:nvPr>
            <p:custDataLst>
              <p:tags r:id="rId9"/>
            </p:custDataLst>
          </p:nvPr>
        </p:nvSpPr>
        <p:spPr>
          <a:xfrm>
            <a:off x="4665137"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object 11"/>
          <p:cNvSpPr/>
          <p:nvPr>
            <p:custDataLst>
              <p:tags r:id="rId10"/>
            </p:custDataLst>
          </p:nvPr>
        </p:nvSpPr>
        <p:spPr>
          <a:xfrm>
            <a:off x="7386732" y="1910917"/>
            <a:ext cx="0" cy="614363"/>
          </a:xfrm>
          <a:custGeom>
            <a:avLst/>
            <a:gdLst/>
            <a:ahLst/>
            <a:cxnLst/>
            <a:rect l="l" t="t" r="r" b="b"/>
            <a:pathLst>
              <a:path h="409575">
                <a:moveTo>
                  <a:pt x="0" y="0"/>
                </a:moveTo>
                <a:lnTo>
                  <a:pt x="0" y="409199"/>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object 12"/>
          <p:cNvSpPr/>
          <p:nvPr>
            <p:custDataLst>
              <p:tags r:id="rId11"/>
            </p:custDataLst>
          </p:nvPr>
        </p:nvSpPr>
        <p:spPr>
          <a:xfrm>
            <a:off x="7386732"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object 13"/>
          <p:cNvSpPr/>
          <p:nvPr>
            <p:custDataLst>
              <p:tags r:id="rId12"/>
            </p:custDataLst>
          </p:nvPr>
        </p:nvSpPr>
        <p:spPr>
          <a:xfrm>
            <a:off x="738673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object 14"/>
          <p:cNvSpPr/>
          <p:nvPr>
            <p:custDataLst>
              <p:tags r:id="rId13"/>
            </p:custDataLst>
          </p:nvPr>
        </p:nvSpPr>
        <p:spPr>
          <a:xfrm>
            <a:off x="7386732" y="4356296"/>
            <a:ext cx="0" cy="1236345"/>
          </a:xfrm>
          <a:custGeom>
            <a:avLst/>
            <a:gdLst/>
            <a:ahLst/>
            <a:cxnLst/>
            <a:rect l="l" t="t" r="r" b="b"/>
            <a:pathLst>
              <a:path h="824229">
                <a:moveTo>
                  <a:pt x="0" y="0"/>
                </a:moveTo>
                <a:lnTo>
                  <a:pt x="0" y="824123"/>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object 15"/>
          <p:cNvSpPr/>
          <p:nvPr>
            <p:custDataLst>
              <p:tags r:id="rId14"/>
            </p:custDataLst>
          </p:nvPr>
        </p:nvSpPr>
        <p:spPr>
          <a:xfrm>
            <a:off x="8677373" y="715704"/>
            <a:ext cx="0" cy="796290"/>
          </a:xfrm>
          <a:custGeom>
            <a:avLst/>
            <a:gdLst/>
            <a:ahLst/>
            <a:cxnLst/>
            <a:rect l="l" t="t" r="r" b="b"/>
            <a:pathLst>
              <a:path h="530860">
                <a:moveTo>
                  <a:pt x="0" y="0"/>
                </a:moveTo>
                <a:lnTo>
                  <a:pt x="0" y="53027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16"/>
          <p:cNvSpPr/>
          <p:nvPr>
            <p:custDataLst>
              <p:tags r:id="rId15"/>
            </p:custDataLst>
          </p:nvPr>
        </p:nvSpPr>
        <p:spPr>
          <a:xfrm>
            <a:off x="8677373" y="1999716"/>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object 17"/>
          <p:cNvSpPr/>
          <p:nvPr>
            <p:custDataLst>
              <p:tags r:id="rId16"/>
            </p:custDataLst>
          </p:nvPr>
        </p:nvSpPr>
        <p:spPr>
          <a:xfrm>
            <a:off x="8677373"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object 18"/>
          <p:cNvSpPr/>
          <p:nvPr>
            <p:custDataLst>
              <p:tags r:id="rId17"/>
            </p:custDataLst>
          </p:nvPr>
        </p:nvSpPr>
        <p:spPr>
          <a:xfrm>
            <a:off x="8677373"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object 19"/>
          <p:cNvSpPr/>
          <p:nvPr>
            <p:custDataLst>
              <p:tags r:id="rId18"/>
            </p:custDataLst>
          </p:nvPr>
        </p:nvSpPr>
        <p:spPr>
          <a:xfrm>
            <a:off x="8677371"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object 20"/>
          <p:cNvSpPr/>
          <p:nvPr>
            <p:custDataLst>
              <p:tags r:id="rId19"/>
            </p:custDataLst>
          </p:nvPr>
        </p:nvSpPr>
        <p:spPr>
          <a:xfrm>
            <a:off x="8677371" y="4356296"/>
            <a:ext cx="0" cy="1227773"/>
          </a:xfrm>
          <a:custGeom>
            <a:avLst/>
            <a:gdLst/>
            <a:ahLst/>
            <a:cxnLst/>
            <a:rect l="l" t="t" r="r" b="b"/>
            <a:pathLst>
              <a:path h="818514">
                <a:moveTo>
                  <a:pt x="0" y="0"/>
                </a:moveTo>
                <a:lnTo>
                  <a:pt x="0" y="818347"/>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object 21"/>
          <p:cNvSpPr/>
          <p:nvPr>
            <p:custDataLst>
              <p:tags r:id="rId20"/>
            </p:custDataLst>
          </p:nvPr>
        </p:nvSpPr>
        <p:spPr>
          <a:xfrm>
            <a:off x="8170662" y="1432873"/>
            <a:ext cx="0" cy="585788"/>
          </a:xfrm>
          <a:custGeom>
            <a:avLst/>
            <a:gdLst/>
            <a:ahLst/>
            <a:cxnLst/>
            <a:rect l="l" t="t" r="r" b="b"/>
            <a:pathLst>
              <a:path h="390525">
                <a:moveTo>
                  <a:pt x="0" y="0"/>
                </a:moveTo>
                <a:lnTo>
                  <a:pt x="0" y="390024"/>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object 22"/>
          <p:cNvSpPr/>
          <p:nvPr>
            <p:custDataLst>
              <p:tags r:id="rId21"/>
            </p:custDataLst>
          </p:nvPr>
        </p:nvSpPr>
        <p:spPr>
          <a:xfrm>
            <a:off x="8170664" y="2506503"/>
            <a:ext cx="0" cy="19050"/>
          </a:xfrm>
          <a:custGeom>
            <a:avLst/>
            <a:gdLst/>
            <a:ahLst/>
            <a:cxnLst/>
            <a:rect l="l" t="t" r="r" b="b"/>
            <a:pathLst>
              <a:path h="12700">
                <a:moveTo>
                  <a:pt x="0" y="0"/>
                </a:moveTo>
                <a:lnTo>
                  <a:pt x="0" y="12141"/>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object 23"/>
          <p:cNvSpPr/>
          <p:nvPr>
            <p:custDataLst>
              <p:tags r:id="rId22"/>
            </p:custDataLst>
          </p:nvPr>
        </p:nvSpPr>
        <p:spPr>
          <a:xfrm>
            <a:off x="8170664" y="3013310"/>
            <a:ext cx="0" cy="19050"/>
          </a:xfrm>
          <a:custGeom>
            <a:avLst/>
            <a:gdLst/>
            <a:ahLst/>
            <a:cxnLst/>
            <a:rect l="l" t="t" r="r" b="b"/>
            <a:pathLst>
              <a:path h="12700">
                <a:moveTo>
                  <a:pt x="0" y="0"/>
                </a:moveTo>
                <a:lnTo>
                  <a:pt x="0" y="12128"/>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object 24"/>
          <p:cNvSpPr/>
          <p:nvPr>
            <p:custDataLst>
              <p:tags r:id="rId23"/>
            </p:custDataLst>
          </p:nvPr>
        </p:nvSpPr>
        <p:spPr>
          <a:xfrm>
            <a:off x="8170662" y="3520097"/>
            <a:ext cx="0" cy="16193"/>
          </a:xfrm>
          <a:custGeom>
            <a:avLst/>
            <a:gdLst/>
            <a:ahLst/>
            <a:cxnLst/>
            <a:rect l="l" t="t" r="r" b="b"/>
            <a:pathLst>
              <a:path h="10794">
                <a:moveTo>
                  <a:pt x="0" y="0"/>
                </a:moveTo>
                <a:lnTo>
                  <a:pt x="0" y="1023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object 25"/>
          <p:cNvSpPr/>
          <p:nvPr>
            <p:custDataLst>
              <p:tags r:id="rId24"/>
            </p:custDataLst>
          </p:nvPr>
        </p:nvSpPr>
        <p:spPr>
          <a:xfrm>
            <a:off x="8170662" y="4356296"/>
            <a:ext cx="0" cy="1233488"/>
          </a:xfrm>
          <a:custGeom>
            <a:avLst/>
            <a:gdLst/>
            <a:ahLst/>
            <a:cxnLst/>
            <a:rect l="l" t="t" r="r" b="b"/>
            <a:pathLst>
              <a:path h="822325">
                <a:moveTo>
                  <a:pt x="0" y="0"/>
                </a:moveTo>
                <a:lnTo>
                  <a:pt x="0" y="822076"/>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object 26"/>
          <p:cNvSpPr/>
          <p:nvPr>
            <p:custDataLst>
              <p:tags r:id="rId25"/>
            </p:custDataLst>
          </p:nvPr>
        </p:nvSpPr>
        <p:spPr>
          <a:xfrm>
            <a:off x="4810925" y="3535451"/>
            <a:ext cx="5142548" cy="821055"/>
          </a:xfrm>
          <a:custGeom>
            <a:avLst/>
            <a:gdLst/>
            <a:ahLst/>
            <a:cxnLst/>
            <a:rect l="l" t="t" r="r" b="b"/>
            <a:pathLst>
              <a:path w="3428365" h="547369">
                <a:moveTo>
                  <a:pt x="3428263" y="547230"/>
                </a:moveTo>
                <a:lnTo>
                  <a:pt x="0" y="547230"/>
                </a:lnTo>
                <a:lnTo>
                  <a:pt x="0" y="0"/>
                </a:lnTo>
                <a:lnTo>
                  <a:pt x="3428263" y="0"/>
                </a:lnTo>
                <a:lnTo>
                  <a:pt x="3428263" y="547230"/>
                </a:lnTo>
                <a:close/>
              </a:path>
            </a:pathLst>
          </a:custGeom>
          <a:solidFill>
            <a:srgbClr val="FBF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object 27"/>
          <p:cNvSpPr/>
          <p:nvPr>
            <p:custDataLst>
              <p:tags r:id="rId26"/>
            </p:custDataLst>
          </p:nvPr>
        </p:nvSpPr>
        <p:spPr>
          <a:xfrm>
            <a:off x="4810925" y="3031502"/>
            <a:ext cx="5142548" cy="488633"/>
          </a:xfrm>
          <a:custGeom>
            <a:avLst/>
            <a:gdLst/>
            <a:ahLst/>
            <a:cxnLst/>
            <a:rect l="l" t="t" r="r" b="b"/>
            <a:pathLst>
              <a:path w="3428365" h="325755">
                <a:moveTo>
                  <a:pt x="3428263" y="325729"/>
                </a:moveTo>
                <a:lnTo>
                  <a:pt x="0" y="325729"/>
                </a:lnTo>
                <a:lnTo>
                  <a:pt x="0" y="0"/>
                </a:lnTo>
                <a:lnTo>
                  <a:pt x="3428263" y="0"/>
                </a:lnTo>
                <a:lnTo>
                  <a:pt x="3428263" y="325729"/>
                </a:lnTo>
                <a:close/>
              </a:path>
            </a:pathLst>
          </a:custGeom>
          <a:solidFill>
            <a:srgbClr val="9FC9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object 28"/>
          <p:cNvSpPr/>
          <p:nvPr>
            <p:custDataLst>
              <p:tags r:id="rId27"/>
            </p:custDataLst>
          </p:nvPr>
        </p:nvSpPr>
        <p:spPr>
          <a:xfrm>
            <a:off x="4810925" y="4451147"/>
            <a:ext cx="5142395" cy="265404"/>
          </a:xfrm>
          <a:prstGeom prst="rect">
            <a:avLst/>
          </a:prstGeom>
          <a:blipFill>
            <a:blip r:embed="rId6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object 29"/>
          <p:cNvSpPr/>
          <p:nvPr>
            <p:custDataLst>
              <p:tags r:id="rId28"/>
            </p:custDataLst>
          </p:nvPr>
        </p:nvSpPr>
        <p:spPr>
          <a:xfrm>
            <a:off x="4810925" y="4742555"/>
            <a:ext cx="5142395" cy="265404"/>
          </a:xfrm>
          <a:prstGeom prst="rect">
            <a:avLst/>
          </a:prstGeom>
          <a:blipFill>
            <a:blip r:embed="rId6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object 30"/>
          <p:cNvSpPr/>
          <p:nvPr>
            <p:custDataLst>
              <p:tags r:id="rId29"/>
            </p:custDataLst>
          </p:nvPr>
        </p:nvSpPr>
        <p:spPr>
          <a:xfrm>
            <a:off x="4810925" y="5033963"/>
            <a:ext cx="5142395" cy="265404"/>
          </a:xfrm>
          <a:prstGeom prst="rect">
            <a:avLst/>
          </a:prstGeom>
          <a:blipFill>
            <a:blip r:embed="rId6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object 31"/>
          <p:cNvSpPr/>
          <p:nvPr>
            <p:custDataLst>
              <p:tags r:id="rId30"/>
            </p:custDataLst>
          </p:nvPr>
        </p:nvSpPr>
        <p:spPr>
          <a:xfrm>
            <a:off x="4810925" y="5325369"/>
            <a:ext cx="5142395" cy="265404"/>
          </a:xfrm>
          <a:prstGeom prst="rect">
            <a:avLst/>
          </a:prstGeom>
          <a:blipFill>
            <a:blip r:embed="rId6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object 32"/>
          <p:cNvSpPr/>
          <p:nvPr>
            <p:custDataLst>
              <p:tags r:id="rId31"/>
            </p:custDataLst>
          </p:nvPr>
        </p:nvSpPr>
        <p:spPr>
          <a:xfrm>
            <a:off x="7390904" y="2017909"/>
            <a:ext cx="2563178" cy="488633"/>
          </a:xfrm>
          <a:custGeom>
            <a:avLst/>
            <a:gdLst/>
            <a:ahLst/>
            <a:cxnLst/>
            <a:rect l="l" t="t" r="r" b="b"/>
            <a:pathLst>
              <a:path w="1708785" h="325755">
                <a:moveTo>
                  <a:pt x="1708277" y="325729"/>
                </a:moveTo>
                <a:lnTo>
                  <a:pt x="0" y="325729"/>
                </a:lnTo>
                <a:lnTo>
                  <a:pt x="0" y="0"/>
                </a:lnTo>
                <a:lnTo>
                  <a:pt x="1708277" y="0"/>
                </a:lnTo>
                <a:lnTo>
                  <a:pt x="1708277" y="325729"/>
                </a:lnTo>
                <a:close/>
              </a:path>
            </a:pathLst>
          </a:custGeom>
          <a:solidFill>
            <a:srgbClr val="B89B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object 33"/>
          <p:cNvSpPr/>
          <p:nvPr>
            <p:custDataLst>
              <p:tags r:id="rId32"/>
            </p:custDataLst>
          </p:nvPr>
        </p:nvSpPr>
        <p:spPr>
          <a:xfrm>
            <a:off x="8177575" y="1511122"/>
            <a:ext cx="1776413" cy="488633"/>
          </a:xfrm>
          <a:custGeom>
            <a:avLst/>
            <a:gdLst/>
            <a:ahLst/>
            <a:cxnLst/>
            <a:rect l="l" t="t" r="r" b="b"/>
            <a:pathLst>
              <a:path w="1184275" h="325755">
                <a:moveTo>
                  <a:pt x="1183830" y="325729"/>
                </a:moveTo>
                <a:lnTo>
                  <a:pt x="0" y="325729"/>
                </a:lnTo>
                <a:lnTo>
                  <a:pt x="0" y="0"/>
                </a:lnTo>
                <a:lnTo>
                  <a:pt x="1183830" y="0"/>
                </a:lnTo>
                <a:lnTo>
                  <a:pt x="1183830" y="325729"/>
                </a:lnTo>
                <a:close/>
              </a:path>
            </a:pathLst>
          </a:custGeom>
          <a:solidFill>
            <a:srgbClr val="D2E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object 34"/>
          <p:cNvSpPr/>
          <p:nvPr>
            <p:custDataLst>
              <p:tags r:id="rId33"/>
            </p:custDataLst>
          </p:nvPr>
        </p:nvSpPr>
        <p:spPr>
          <a:xfrm>
            <a:off x="8680190" y="802577"/>
            <a:ext cx="1273491" cy="690563"/>
          </a:xfrm>
          <a:custGeom>
            <a:avLst/>
            <a:gdLst/>
            <a:ahLst/>
            <a:cxnLst/>
            <a:rect l="l" t="t" r="r" b="b"/>
            <a:pathLst>
              <a:path w="848995" h="460375">
                <a:moveTo>
                  <a:pt x="848753" y="460235"/>
                </a:moveTo>
                <a:lnTo>
                  <a:pt x="0" y="460235"/>
                </a:lnTo>
                <a:lnTo>
                  <a:pt x="0" y="0"/>
                </a:lnTo>
                <a:lnTo>
                  <a:pt x="848753" y="0"/>
                </a:lnTo>
                <a:lnTo>
                  <a:pt x="848753" y="460235"/>
                </a:lnTo>
                <a:close/>
              </a:path>
            </a:pathLst>
          </a:custGeom>
          <a:solidFill>
            <a:srgbClr val="F3B1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object 35"/>
          <p:cNvSpPr/>
          <p:nvPr>
            <p:custDataLst>
              <p:tags r:id="rId34"/>
            </p:custDataLst>
          </p:nvPr>
        </p:nvSpPr>
        <p:spPr>
          <a:xfrm>
            <a:off x="6106249" y="2524715"/>
            <a:ext cx="3847148" cy="488633"/>
          </a:xfrm>
          <a:custGeom>
            <a:avLst/>
            <a:gdLst/>
            <a:ahLst/>
            <a:cxnLst/>
            <a:rect l="l" t="t" r="r" b="b"/>
            <a:pathLst>
              <a:path w="2564765" h="325755">
                <a:moveTo>
                  <a:pt x="2564714" y="325729"/>
                </a:moveTo>
                <a:lnTo>
                  <a:pt x="0" y="325729"/>
                </a:lnTo>
                <a:lnTo>
                  <a:pt x="0" y="0"/>
                </a:lnTo>
                <a:lnTo>
                  <a:pt x="2564714" y="0"/>
                </a:lnTo>
                <a:lnTo>
                  <a:pt x="2564714" y="325729"/>
                </a:lnTo>
                <a:close/>
              </a:path>
            </a:pathLst>
          </a:custGeom>
          <a:solidFill>
            <a:srgbClr val="D1E8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object 36"/>
          <p:cNvSpPr txBox="1">
            <a:spLocks noGrp="1"/>
          </p:cNvSpPr>
          <p:nvPr>
            <p:ph type="title"/>
            <p:custDataLst>
              <p:tags r:id="rId35"/>
            </p:custDataLst>
          </p:nvPr>
        </p:nvSpPr>
        <p:spPr>
          <a:xfrm>
            <a:off x="2971967" y="1004345"/>
            <a:ext cx="6248064" cy="369332"/>
          </a:xfrm>
          <a:prstGeom prst="rect">
            <a:avLst/>
          </a:prstGeom>
        </p:spPr>
        <p:txBody>
          <a:bodyPr vert="horz" wrap="square" lIns="0" tIns="0" rIns="0" bIns="0" rtlCol="0">
            <a:spAutoFit/>
          </a:bodyPr>
          <a:lstStyle/>
          <a:p>
            <a:pPr marL="264795"/>
            <a:r>
              <a:rPr lang="fr-CA" sz="2400">
                <a:effectLst>
                  <a:outerShdw blurRad="38100" dist="38100" dir="2700000" algn="tl">
                    <a:srgbClr val="000000">
                      <a:alpha val="43137"/>
                    </a:srgbClr>
                  </a:outerShdw>
                </a:effectLst>
              </a:rPr>
              <a:t>Objectifs de la thérapie</a:t>
            </a:r>
          </a:p>
        </p:txBody>
      </p:sp>
      <p:sp>
        <p:nvSpPr>
          <p:cNvPr id="37" name="object 37"/>
          <p:cNvSpPr txBox="1"/>
          <p:nvPr>
            <p:custDataLst>
              <p:tags r:id="rId36"/>
            </p:custDataLst>
          </p:nvPr>
        </p:nvSpPr>
        <p:spPr>
          <a:xfrm>
            <a:off x="4084356" y="5909139"/>
            <a:ext cx="1781175" cy="492443"/>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L="314325" marR="7620" indent="-296228">
              <a:defRPr sz="1600" b="1">
                <a:solidFill>
                  <a:srgbClr val="231F20"/>
                </a:solidFill>
                <a:latin typeface="Calibri" panose="020F0502020204030204" pitchFamily="34" charset="0"/>
                <a:cs typeface="Calibri" panose="020F0502020204030204" pitchFamily="34" charset="0"/>
              </a:defRPr>
            </a:lvl1pPr>
          </a:lstStyle>
          <a:p>
            <a:pPr marL="314325" marR="7620" lvl="0" indent="-296228"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panose="020F0502020204030204" pitchFamily="34" charset="0"/>
                <a:cs typeface="Calibri" panose="020F0502020204030204" pitchFamily="34" charset="0"/>
                <a:sym typeface="Arial"/>
              </a:rPr>
              <a:t>Diagnostic confirmé par spirométrie</a:t>
            </a:r>
          </a:p>
        </p:txBody>
      </p:sp>
      <p:sp>
        <p:nvSpPr>
          <p:cNvPr id="38" name="object 38"/>
          <p:cNvSpPr txBox="1"/>
          <p:nvPr>
            <p:custDataLst>
              <p:tags r:id="rId37"/>
            </p:custDataLst>
          </p:nvPr>
        </p:nvSpPr>
        <p:spPr>
          <a:xfrm>
            <a:off x="9202966" y="5912430"/>
            <a:ext cx="703898" cy="492443"/>
          </a:xfrm>
          <a:prstGeom prst="rect">
            <a:avLst/>
          </a:prstGeom>
        </p:spPr>
        <p:txBody>
          <a:bodyPr vert="horz" wrap="square" lIns="0" tIns="0" rIns="0" bIns="0" rtlCol="0">
            <a:spAutoFit/>
          </a:bodyPr>
          <a:lstStyle/>
          <a:p>
            <a:pPr marL="19050" marR="7620" lvl="0" indent="428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231F20"/>
                </a:solidFill>
                <a:effectLst/>
                <a:uLnTx/>
                <a:uFillTx/>
                <a:latin typeface="Calibri"/>
                <a:cs typeface="Calibri"/>
                <a:sym typeface="Arial"/>
              </a:rPr>
              <a:t>Soins de fin de vie</a:t>
            </a:r>
          </a:p>
        </p:txBody>
      </p:sp>
      <p:sp>
        <p:nvSpPr>
          <p:cNvPr id="39" name="object 39"/>
          <p:cNvSpPr txBox="1"/>
          <p:nvPr>
            <p:custDataLst>
              <p:tags r:id="rId38"/>
            </p:custDataLst>
          </p:nvPr>
        </p:nvSpPr>
        <p:spPr>
          <a:xfrm>
            <a:off x="2306895" y="4485300"/>
            <a:ext cx="2401065"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Fonction pulmonaire déficiente</a:t>
            </a:r>
          </a:p>
        </p:txBody>
      </p:sp>
      <p:sp>
        <p:nvSpPr>
          <p:cNvPr id="40" name="object 40"/>
          <p:cNvSpPr txBox="1"/>
          <p:nvPr>
            <p:custDataLst>
              <p:tags r:id="rId39"/>
            </p:custDataLst>
          </p:nvPr>
        </p:nvSpPr>
        <p:spPr>
          <a:xfrm>
            <a:off x="3322711" y="4771024"/>
            <a:ext cx="1690688"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574483"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Dyspnée (mMRC)	1</a:t>
            </a:r>
          </a:p>
        </p:txBody>
      </p:sp>
      <p:sp>
        <p:nvSpPr>
          <p:cNvPr id="41" name="object 41"/>
          <p:cNvSpPr txBox="1"/>
          <p:nvPr>
            <p:custDataLst>
              <p:tags r:id="rId40"/>
            </p:custDataLst>
          </p:nvPr>
        </p:nvSpPr>
        <p:spPr>
          <a:xfrm>
            <a:off x="3175734" y="5056750"/>
            <a:ext cx="2087942"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tab pos="1721168" algn="l"/>
              </a:tabLst>
              <a:defRPr/>
            </a:pPr>
            <a:r>
              <a:rPr kumimoji="0" lang="fr-CA" sz="1425" b="0" i="0" u="none" strike="noStrike" cap="none" normalizeH="0" baseline="0" noProof="0">
                <a:ln>
                  <a:noFill/>
                </a:ln>
                <a:solidFill>
                  <a:srgbClr val="231F20"/>
                </a:solidFill>
                <a:effectLst/>
                <a:uLnTx/>
                <a:uFillTx/>
                <a:latin typeface="Calibri"/>
                <a:cs typeface="Calibri"/>
                <a:sym typeface="Arial"/>
              </a:rPr>
              <a:t>État de santé (CAT)	&lt;10</a:t>
            </a:r>
          </a:p>
        </p:txBody>
      </p:sp>
      <p:sp>
        <p:nvSpPr>
          <p:cNvPr id="42" name="object 42"/>
          <p:cNvSpPr txBox="1"/>
          <p:nvPr>
            <p:custDataLst>
              <p:tags r:id="rId41"/>
            </p:custDataLst>
          </p:nvPr>
        </p:nvSpPr>
        <p:spPr>
          <a:xfrm>
            <a:off x="3230524" y="5342474"/>
            <a:ext cx="1478279"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EAMPOC/mortalité</a:t>
            </a:r>
          </a:p>
        </p:txBody>
      </p:sp>
      <p:sp>
        <p:nvSpPr>
          <p:cNvPr id="43" name="object 43"/>
          <p:cNvSpPr txBox="1"/>
          <p:nvPr>
            <p:custDataLst>
              <p:tags r:id="rId42"/>
            </p:custDataLst>
          </p:nvPr>
        </p:nvSpPr>
        <p:spPr>
          <a:xfrm>
            <a:off x="4878865" y="4485300"/>
            <a:ext cx="613017"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Légère</a:t>
            </a:r>
          </a:p>
        </p:txBody>
      </p:sp>
      <p:sp>
        <p:nvSpPr>
          <p:cNvPr id="44" name="object 44"/>
          <p:cNvSpPr txBox="1"/>
          <p:nvPr>
            <p:custDataLst>
              <p:tags r:id="rId43"/>
            </p:custDataLst>
          </p:nvPr>
        </p:nvSpPr>
        <p:spPr>
          <a:xfrm>
            <a:off x="4878866" y="5342474"/>
            <a:ext cx="1023240"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faible</a:t>
            </a:r>
          </a:p>
        </p:txBody>
      </p:sp>
      <p:sp>
        <p:nvSpPr>
          <p:cNvPr id="45" name="object 45"/>
          <p:cNvSpPr txBox="1"/>
          <p:nvPr>
            <p:custDataLst>
              <p:tags r:id="rId44"/>
            </p:custDataLst>
          </p:nvPr>
        </p:nvSpPr>
        <p:spPr>
          <a:xfrm>
            <a:off x="8931937" y="4485299"/>
            <a:ext cx="94583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Très grave</a:t>
            </a:r>
          </a:p>
        </p:txBody>
      </p:sp>
      <p:sp>
        <p:nvSpPr>
          <p:cNvPr id="46" name="object 46"/>
          <p:cNvSpPr txBox="1"/>
          <p:nvPr>
            <p:custDataLst>
              <p:tags r:id="rId45"/>
            </p:custDataLst>
          </p:nvPr>
        </p:nvSpPr>
        <p:spPr>
          <a:xfrm>
            <a:off x="9743113" y="4771024"/>
            <a:ext cx="134303"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a:t>
            </a:r>
          </a:p>
        </p:txBody>
      </p:sp>
      <p:sp>
        <p:nvSpPr>
          <p:cNvPr id="47" name="object 47"/>
          <p:cNvSpPr txBox="1"/>
          <p:nvPr>
            <p:custDataLst>
              <p:tags r:id="rId46"/>
            </p:custDataLst>
          </p:nvPr>
        </p:nvSpPr>
        <p:spPr>
          <a:xfrm>
            <a:off x="9647184" y="5056749"/>
            <a:ext cx="230505" cy="219291"/>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40</a:t>
            </a:r>
          </a:p>
        </p:txBody>
      </p:sp>
      <p:sp>
        <p:nvSpPr>
          <p:cNvPr id="48" name="object 48"/>
          <p:cNvSpPr txBox="1"/>
          <p:nvPr>
            <p:custDataLst>
              <p:tags r:id="rId47"/>
            </p:custDataLst>
          </p:nvPr>
        </p:nvSpPr>
        <p:spPr>
          <a:xfrm>
            <a:off x="8919484" y="5342475"/>
            <a:ext cx="958079" cy="226467"/>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25" b="0" i="0" u="none" strike="noStrike" cap="none" normalizeH="0" baseline="0" noProof="0">
                <a:ln>
                  <a:noFill/>
                </a:ln>
                <a:solidFill>
                  <a:srgbClr val="231F20"/>
                </a:solidFill>
                <a:effectLst/>
                <a:uLnTx/>
                <a:uFillTx/>
                <a:latin typeface="Calibri"/>
                <a:cs typeface="Calibri"/>
                <a:sym typeface="Arial"/>
              </a:rPr>
              <a:t>Risque élevé</a:t>
            </a:r>
          </a:p>
        </p:txBody>
      </p:sp>
      <p:sp>
        <p:nvSpPr>
          <p:cNvPr id="49" name="object 49"/>
          <p:cNvSpPr txBox="1"/>
          <p:nvPr>
            <p:custDataLst>
              <p:tags r:id="rId48"/>
            </p:custDataLst>
          </p:nvPr>
        </p:nvSpPr>
        <p:spPr>
          <a:xfrm>
            <a:off x="3237142" y="1401017"/>
            <a:ext cx="1906356"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Soulager la dyspnée</a:t>
            </a:r>
          </a:p>
        </p:txBody>
      </p:sp>
      <p:sp>
        <p:nvSpPr>
          <p:cNvPr id="50" name="object 50"/>
          <p:cNvSpPr txBox="1"/>
          <p:nvPr>
            <p:custDataLst>
              <p:tags r:id="rId49"/>
            </p:custDataLst>
          </p:nvPr>
        </p:nvSpPr>
        <p:spPr>
          <a:xfrm>
            <a:off x="3237141" y="1642433"/>
            <a:ext cx="2254737" cy="520655"/>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Améliorer l’état de santé</a:t>
            </a:r>
          </a:p>
          <a:p>
            <a:pPr marL="125730" marR="0" lvl="0" indent="-106680" algn="l" defTabSz="914400" rtl="0" eaLnBrk="1" fontAlgn="auto" latinLnBrk="0" hangingPunct="1">
              <a:lnSpc>
                <a:spcPct val="100000"/>
              </a:lnSpc>
              <a:spcBef>
                <a:spcPts val="68"/>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Prévenir l’EAMPOC</a:t>
            </a:r>
          </a:p>
        </p:txBody>
      </p:sp>
      <p:sp>
        <p:nvSpPr>
          <p:cNvPr id="51" name="object 51"/>
          <p:cNvSpPr txBox="1"/>
          <p:nvPr>
            <p:custDataLst>
              <p:tags r:id="rId50"/>
            </p:custDataLst>
          </p:nvPr>
        </p:nvSpPr>
        <p:spPr>
          <a:xfrm>
            <a:off x="3237142" y="2163368"/>
            <a:ext cx="1690688" cy="253916"/>
          </a:xfrm>
          <a:prstGeom prst="rect">
            <a:avLst/>
          </a:prstGeom>
        </p:spPr>
        <p:txBody>
          <a:bodyPr vert="horz" wrap="square" lIns="0" tIns="0" rIns="0" bIns="0" rtlCol="0">
            <a:spAutoFit/>
          </a:bodyPr>
          <a:lstStyle/>
          <a:p>
            <a:pPr marL="125730" marR="0" lvl="0" indent="-106680" algn="l" defTabSz="914400" rtl="0" eaLnBrk="1" fontAlgn="auto" latinLnBrk="0" hangingPunct="1">
              <a:lnSpc>
                <a:spcPct val="100000"/>
              </a:lnSpc>
              <a:spcBef>
                <a:spcPts val="0"/>
              </a:spcBef>
              <a:spcAft>
                <a:spcPts val="0"/>
              </a:spcAft>
              <a:buClr>
                <a:srgbClr val="231F20"/>
              </a:buClr>
              <a:buSzTx/>
              <a:buFont typeface="Calibri"/>
              <a:buChar char="•"/>
              <a:tabLst>
                <a:tab pos="126683" algn="l"/>
              </a:tabLst>
              <a:defRPr/>
            </a:pPr>
            <a:r>
              <a:rPr kumimoji="0" lang="fr-CA" sz="1650" b="0" i="0" u="none" strike="noStrike" cap="none" normalizeH="0" baseline="0" noProof="0">
                <a:ln>
                  <a:noFill/>
                </a:ln>
                <a:solidFill>
                  <a:srgbClr val="231F20"/>
                </a:solidFill>
                <a:effectLst/>
                <a:uLnTx/>
                <a:uFillTx/>
                <a:latin typeface="Calibri"/>
                <a:cs typeface="Calibri"/>
                <a:sym typeface="Arial"/>
              </a:rPr>
              <a:t>Réduire la mortalité</a:t>
            </a:r>
          </a:p>
        </p:txBody>
      </p:sp>
      <p:sp>
        <p:nvSpPr>
          <p:cNvPr id="52" name="object 52"/>
          <p:cNvSpPr/>
          <p:nvPr>
            <p:custDataLst>
              <p:tags r:id="rId51"/>
            </p:custDataLst>
          </p:nvPr>
        </p:nvSpPr>
        <p:spPr>
          <a:xfrm>
            <a:off x="4887850" y="5706601"/>
            <a:ext cx="159068" cy="138113"/>
          </a:xfrm>
          <a:custGeom>
            <a:avLst/>
            <a:gdLst/>
            <a:ahLst/>
            <a:cxnLst/>
            <a:rect l="l" t="t" r="r" b="b"/>
            <a:pathLst>
              <a:path w="106044"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object 53"/>
          <p:cNvSpPr/>
          <p:nvPr>
            <p:custDataLst>
              <p:tags r:id="rId52"/>
            </p:custDataLst>
          </p:nvPr>
        </p:nvSpPr>
        <p:spPr>
          <a:xfrm>
            <a:off x="7705834"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object 55"/>
          <p:cNvSpPr/>
          <p:nvPr>
            <p:custDataLst>
              <p:tags r:id="rId53"/>
            </p:custDataLst>
          </p:nvPr>
        </p:nvSpPr>
        <p:spPr>
          <a:xfrm>
            <a:off x="7928546"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object 56"/>
          <p:cNvSpPr/>
          <p:nvPr>
            <p:custDataLst>
              <p:tags r:id="rId54"/>
            </p:custDataLst>
          </p:nvPr>
        </p:nvSpPr>
        <p:spPr>
          <a:xfrm>
            <a:off x="9237730" y="5844090"/>
            <a:ext cx="604838" cy="0"/>
          </a:xfrm>
          <a:custGeom>
            <a:avLst/>
            <a:gdLst/>
            <a:ahLst/>
            <a:cxnLst/>
            <a:rect l="l" t="t" r="r" b="b"/>
            <a:pathLst>
              <a:path w="403225">
                <a:moveTo>
                  <a:pt x="0" y="0"/>
                </a:moveTo>
                <a:lnTo>
                  <a:pt x="402945"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object 57"/>
          <p:cNvSpPr/>
          <p:nvPr>
            <p:custDataLst>
              <p:tags r:id="rId55"/>
            </p:custDataLst>
          </p:nvPr>
        </p:nvSpPr>
        <p:spPr>
          <a:xfrm>
            <a:off x="9460442" y="5706601"/>
            <a:ext cx="159068" cy="138113"/>
          </a:xfrm>
          <a:custGeom>
            <a:avLst/>
            <a:gdLst/>
            <a:ahLst/>
            <a:cxnLst/>
            <a:rect l="l" t="t" r="r" b="b"/>
            <a:pathLst>
              <a:path w="106045" h="92075">
                <a:moveTo>
                  <a:pt x="52997" y="0"/>
                </a:moveTo>
                <a:lnTo>
                  <a:pt x="0" y="91782"/>
                </a:lnTo>
                <a:lnTo>
                  <a:pt x="105994" y="91782"/>
                </a:lnTo>
                <a:lnTo>
                  <a:pt x="52997"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object 58"/>
          <p:cNvSpPr/>
          <p:nvPr>
            <p:custDataLst>
              <p:tags r:id="rId56"/>
            </p:custDataLst>
          </p:nvPr>
        </p:nvSpPr>
        <p:spPr>
          <a:xfrm>
            <a:off x="4814759" y="2885660"/>
            <a:ext cx="0" cy="2711768"/>
          </a:xfrm>
          <a:custGeom>
            <a:avLst/>
            <a:gdLst/>
            <a:ahLst/>
            <a:cxnLst/>
            <a:rect l="l" t="t" r="r" b="b"/>
            <a:pathLst>
              <a:path h="1807845">
                <a:moveTo>
                  <a:pt x="0" y="1807400"/>
                </a:moveTo>
                <a:lnTo>
                  <a:pt x="0" y="0"/>
                </a:lnTo>
              </a:path>
            </a:pathLst>
          </a:custGeom>
          <a:ln w="5880">
            <a:solidFill>
              <a:srgbClr val="C7C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object 59"/>
          <p:cNvSpPr/>
          <p:nvPr>
            <p:custDataLst>
              <p:tags r:id="rId57"/>
            </p:custDataLst>
          </p:nvPr>
        </p:nvSpPr>
        <p:spPr>
          <a:xfrm>
            <a:off x="9958703" y="748293"/>
            <a:ext cx="0" cy="4844415"/>
          </a:xfrm>
          <a:custGeom>
            <a:avLst/>
            <a:gdLst/>
            <a:ahLst/>
            <a:cxnLst/>
            <a:rect l="l" t="t" r="r" b="b"/>
            <a:pathLst>
              <a:path h="3229610">
                <a:moveTo>
                  <a:pt x="0" y="3229216"/>
                </a:moveTo>
                <a:lnTo>
                  <a:pt x="0" y="0"/>
                </a:lnTo>
              </a:path>
            </a:pathLst>
          </a:custGeom>
          <a:ln w="5880">
            <a:solidFill>
              <a:srgbClr val="D7D9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0" name="object 60"/>
          <p:cNvSpPr txBox="1"/>
          <p:nvPr>
            <p:custDataLst>
              <p:tags r:id="rId58"/>
            </p:custDataLst>
          </p:nvPr>
        </p:nvSpPr>
        <p:spPr>
          <a:xfrm>
            <a:off x="5298710" y="2676316"/>
            <a:ext cx="4191000" cy="196208"/>
          </a:xfrm>
          <a:prstGeom prst="rect">
            <a:avLst/>
          </a:prstGeom>
        </p:spPr>
        <p:txBody>
          <a:bodyPr vert="horz" wrap="square" lIns="0" tIns="0" rIns="0" bIns="0" rtlCol="0">
            <a:spAutoFit/>
          </a:bodyPr>
          <a:lstStyle/>
          <a:p>
            <a:pPr marL="193358" marR="0" lvl="0" indent="1457325"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Réadaptation pulmonaire</a:t>
            </a:r>
          </a:p>
        </p:txBody>
      </p:sp>
      <p:sp>
        <p:nvSpPr>
          <p:cNvPr id="61" name="object 61"/>
          <p:cNvSpPr txBox="1"/>
          <p:nvPr>
            <p:custDataLst>
              <p:tags r:id="rId59"/>
            </p:custDataLst>
          </p:nvPr>
        </p:nvSpPr>
        <p:spPr>
          <a:xfrm>
            <a:off x="7391756" y="2156941"/>
            <a:ext cx="2561564" cy="196208"/>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Autres pharmacothérapies*</a:t>
            </a:r>
          </a:p>
        </p:txBody>
      </p:sp>
      <p:sp>
        <p:nvSpPr>
          <p:cNvPr id="62" name="object 62"/>
          <p:cNvSpPr txBox="1"/>
          <p:nvPr>
            <p:custDataLst>
              <p:tags r:id="rId60"/>
            </p:custDataLst>
          </p:nvPr>
        </p:nvSpPr>
        <p:spPr>
          <a:xfrm>
            <a:off x="8174833" y="1652159"/>
            <a:ext cx="1786058" cy="196208"/>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Oxygène ± VNI</a:t>
            </a:r>
          </a:p>
        </p:txBody>
      </p:sp>
      <p:sp>
        <p:nvSpPr>
          <p:cNvPr id="63" name="object 63"/>
          <p:cNvSpPr txBox="1"/>
          <p:nvPr>
            <p:custDataLst>
              <p:tags r:id="rId61"/>
            </p:custDataLst>
          </p:nvPr>
        </p:nvSpPr>
        <p:spPr>
          <a:xfrm>
            <a:off x="8680190" y="833858"/>
            <a:ext cx="1273130" cy="530915"/>
          </a:xfrm>
          <a:prstGeom prst="rect">
            <a:avLst/>
          </a:prstGeom>
        </p:spPr>
        <p:txBody>
          <a:bodyPr vert="horz" wrap="square" lIns="0" tIns="0" rIns="0" bIns="0" rtlCol="0">
            <a:spAutoFit/>
          </a:bodyPr>
          <a:lstStyle/>
          <a:p>
            <a:pPr marL="0" marR="762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50"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Traitements chirurgicaux ou endoscopiques</a:t>
            </a:r>
            <a:r>
              <a:rPr kumimoji="0" lang="fr-CA" sz="1275" b="1" i="0" u="none" strike="noStrike" cap="none" normalizeH="0" baseline="30303"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64" name="object 60">
            <a:extLst>
              <a:ext uri="{FF2B5EF4-FFF2-40B4-BE49-F238E27FC236}">
                <a16:creationId xmlns:a16="http://schemas.microsoft.com/office/drawing/2014/main" id="{D2F914B0-E23B-F29A-FC44-DCC1EA660AC7}"/>
              </a:ext>
            </a:extLst>
          </p:cNvPr>
          <p:cNvSpPr txBox="1"/>
          <p:nvPr>
            <p:custDataLst>
              <p:tags r:id="rId62"/>
            </p:custDataLst>
          </p:nvPr>
        </p:nvSpPr>
        <p:spPr>
          <a:xfrm>
            <a:off x="4805694" y="3216592"/>
            <a:ext cx="5142546" cy="196208"/>
          </a:xfrm>
          <a:prstGeom prst="rect">
            <a:avLst/>
          </a:prstGeom>
        </p:spPr>
        <p:txBody>
          <a:bodyPr vert="horz" wrap="square" lIns="0" tIns="0" rIns="0" bIns="0" rtlCol="0">
            <a:spAutoFit/>
          </a:bodyPr>
          <a:lstStyle/>
          <a:p>
            <a:pPr marL="0" marR="7620" lvl="0" indent="174308"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275" b="1" i="0" u="none" strike="noStrike" cap="none" normalizeH="0" baseline="0" noProof="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Traitements inhalés d’entretien/préventifs **</a:t>
            </a:r>
          </a:p>
        </p:txBody>
      </p:sp>
      <p:sp>
        <p:nvSpPr>
          <p:cNvPr id="65" name="object 60">
            <a:extLst>
              <a:ext uri="{FF2B5EF4-FFF2-40B4-BE49-F238E27FC236}">
                <a16:creationId xmlns:a16="http://schemas.microsoft.com/office/drawing/2014/main" id="{995B90DA-D4CC-4D4F-F08F-5E05D22265A7}"/>
              </a:ext>
            </a:extLst>
          </p:cNvPr>
          <p:cNvSpPr txBox="1"/>
          <p:nvPr>
            <p:custDataLst>
              <p:tags r:id="rId63"/>
            </p:custDataLst>
          </p:nvPr>
        </p:nvSpPr>
        <p:spPr>
          <a:xfrm>
            <a:off x="4838700" y="3638455"/>
            <a:ext cx="5114619" cy="588623"/>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A" sz="1275" b="1" dirty="0" err="1">
                <a:solidFill>
                  <a:srgbClr val="231F20"/>
                </a:solidFill>
                <a:latin typeface="Tahoma" panose="020B0604030504040204" pitchFamily="34" charset="0"/>
                <a:ea typeface="Tahoma" panose="020B0604030504040204" pitchFamily="34" charset="0"/>
                <a:cs typeface="Tahoma" panose="020B0604030504040204" pitchFamily="34" charset="0"/>
                <a:sym typeface="Arial"/>
              </a:rPr>
              <a:t>Education</a:t>
            </a:r>
            <a:r>
              <a:rPr lang="fr-CA" sz="1275" b="1" dirty="0">
                <a:solidFill>
                  <a:srgbClr val="231F20"/>
                </a:solidFill>
                <a:latin typeface="Tahoma" panose="020B0604030504040204" pitchFamily="34" charset="0"/>
                <a:ea typeface="Tahoma" panose="020B0604030504040204" pitchFamily="34" charset="0"/>
                <a:cs typeface="Tahoma" panose="020B0604030504040204" pitchFamily="34" charset="0"/>
                <a:sym typeface="Arial"/>
              </a:rPr>
              <a:t> et </a:t>
            </a:r>
            <a:r>
              <a:rPr kumimoji="0" lang="fr-CA" sz="1275" b="1" i="0" u="none" strike="noStrike" cap="none" normalizeH="0" baseline="0" noProof="0" dirty="0" err="1">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auto-prise</a:t>
            </a:r>
            <a:r>
              <a:rPr kumimoji="0" lang="fr-CA" sz="1275" b="1" i="0" u="none" strike="noStrike" cap="none" normalizeH="0" baseline="0"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en charge</a:t>
            </a:r>
            <a:r>
              <a:rPr kumimoji="0" lang="fr-CA" sz="1275" b="1" i="0" u="none" strike="noStrike" cap="none" normalizeH="0" baseline="30303"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fr-CA" sz="1275" b="1" i="0" u="none" strike="noStrike" cap="none" normalizeH="0" baseline="0"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abandon du tabagisme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A" sz="1275" b="1" dirty="0">
                <a:solidFill>
                  <a:srgbClr val="231F20"/>
                </a:solidFill>
                <a:latin typeface="Tahoma" panose="020B0604030504040204" pitchFamily="34" charset="0"/>
                <a:ea typeface="Tahoma" panose="020B0604030504040204" pitchFamily="34" charset="0"/>
                <a:cs typeface="Tahoma" panose="020B0604030504040204" pitchFamily="34" charset="0"/>
                <a:sym typeface="Arial"/>
              </a:rPr>
              <a:t>e</a:t>
            </a:r>
            <a:r>
              <a:rPr kumimoji="0" lang="fr-CA" sz="1275" b="1" i="0" u="none" strike="noStrike" cap="none" normalizeH="0" baseline="0" noProof="0" dirty="0" err="1">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xercice</a:t>
            </a:r>
            <a:r>
              <a:rPr kumimoji="0" lang="fr-CA" sz="1275" b="1" i="0" u="none" strike="noStrike" cap="none" normalizeH="0" baseline="0"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et mode de vie actif + vaccins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A" sz="1275" b="1" dirty="0">
                <a:solidFill>
                  <a:srgbClr val="231F20"/>
                </a:solidFill>
                <a:latin typeface="Tahoma" panose="020B0604030504040204" pitchFamily="34" charset="0"/>
                <a:ea typeface="Tahoma" panose="020B0604030504040204" pitchFamily="34" charset="0"/>
                <a:cs typeface="Tahoma" panose="020B0604030504040204" pitchFamily="34" charset="0"/>
                <a:sym typeface="Arial"/>
              </a:rPr>
              <a:t>b</a:t>
            </a:r>
            <a:r>
              <a:rPr kumimoji="0" lang="fr-CA" sz="1275" b="1" i="0" u="none" strike="noStrike" cap="none" normalizeH="0" baseline="0" noProof="0" dirty="0" err="1">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ronchodilatateur</a:t>
            </a:r>
            <a:r>
              <a:rPr kumimoji="0" lang="fr-CA" sz="1275" b="1" i="0" u="none" strike="noStrike" cap="none" normalizeH="0" baseline="0"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 inhalé à courte durée d’action </a:t>
            </a:r>
            <a:r>
              <a:rPr kumimoji="0" lang="fr-CA" sz="1275" b="1" i="0" u="none" strike="noStrike" cap="none" normalizeH="0" baseline="0" noProof="0" dirty="0" err="1">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rPr>
              <a:t>prn</a:t>
            </a:r>
            <a:endParaRPr kumimoji="0" lang="fr-CA" sz="1275" b="1" i="0" u="none" strike="noStrike" cap="none" normalizeH="0" baseline="0" noProof="0" dirty="0">
              <a:ln>
                <a:noFill/>
              </a:ln>
              <a:solidFill>
                <a:srgbClr val="231F2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69" name="TextBox 68">
            <a:extLst>
              <a:ext uri="{FF2B5EF4-FFF2-40B4-BE49-F238E27FC236}">
                <a16:creationId xmlns:a16="http://schemas.microsoft.com/office/drawing/2014/main" id="{141B88E4-40FA-55C6-9C17-D643AA0D475B}"/>
              </a:ext>
            </a:extLst>
          </p:cNvPr>
          <p:cNvSpPr txBox="1"/>
          <p:nvPr>
            <p:custDataLst>
              <p:tags r:id="rId64"/>
            </p:custDataLst>
          </p:nvPr>
        </p:nvSpPr>
        <p:spPr>
          <a:xfrm>
            <a:off x="7316458" y="5863028"/>
            <a:ext cx="13914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6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Planification préalable des soins</a:t>
            </a:r>
          </a:p>
        </p:txBody>
      </p:sp>
      <p:sp>
        <p:nvSpPr>
          <p:cNvPr id="71" name="TextBox 70">
            <a:extLst>
              <a:ext uri="{FF2B5EF4-FFF2-40B4-BE49-F238E27FC236}">
                <a16:creationId xmlns:a16="http://schemas.microsoft.com/office/drawing/2014/main" id="{465F716B-E227-F608-CF98-3B25C57BA9C6}"/>
              </a:ext>
            </a:extLst>
          </p:cNvPr>
          <p:cNvSpPr txBox="1"/>
          <p:nvPr>
            <p:custDataLst>
              <p:tags r:id="rId65"/>
            </p:custDataLst>
          </p:nvPr>
        </p:nvSpPr>
        <p:spPr>
          <a:xfrm>
            <a:off x="4420" y="159145"/>
            <a:ext cx="27690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Prise en charge complète et intégrée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de la MPOC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2023 »</a:t>
            </a:r>
          </a:p>
        </p:txBody>
      </p:sp>
      <p:sp>
        <p:nvSpPr>
          <p:cNvPr id="66" name="TextBox 65">
            <a:extLst>
              <a:ext uri="{FF2B5EF4-FFF2-40B4-BE49-F238E27FC236}">
                <a16:creationId xmlns:a16="http://schemas.microsoft.com/office/drawing/2014/main" id="{F3861A4E-88A1-C115-9482-05CA717F77A9}"/>
              </a:ext>
            </a:extLst>
          </p:cNvPr>
          <p:cNvSpPr txBox="1"/>
          <p:nvPr>
            <p:custDataLst>
              <p:tags r:id="rId66"/>
            </p:custDataLst>
          </p:nvPr>
        </p:nvSpPr>
        <p:spPr>
          <a:xfrm>
            <a:off x="10084680" y="692215"/>
            <a:ext cx="2070538" cy="5424802"/>
          </a:xfrm>
          <a:prstGeom prst="rect">
            <a:avLst/>
          </a:prstGeom>
          <a:noFill/>
        </p:spPr>
        <p:txBody>
          <a:bodyPr wrap="square" lIns="45720" r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
                <a:srgbClr val="000000"/>
              </a:buClr>
              <a:buSzPct val="150000"/>
              <a:buFont typeface="Arial"/>
              <a:buNone/>
              <a:tabLst>
                <a:tab pos="360363" algn="l"/>
              </a:tabLst>
              <a:defRPr/>
            </a:pPr>
            <a:r>
              <a:rPr kumimoji="0" lang="fr-CA" sz="2400" b="0"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L’évaluation de la gravité dans l’une ou l’autre des 4 catégories à la base de la figure permet de cibler la ou les thérapies, en s’aidant des barres verticales [gris pâle].</a:t>
            </a:r>
          </a:p>
          <a:p>
            <a:pPr marL="0" marR="0" lvl="0" indent="0" algn="ctr" defTabSz="914400" rtl="0" eaLnBrk="1" fontAlgn="auto" latinLnBrk="0" hangingPunct="1">
              <a:lnSpc>
                <a:spcPct val="100000"/>
              </a:lnSpc>
              <a:spcBef>
                <a:spcPts val="0"/>
              </a:spcBef>
              <a:spcAft>
                <a:spcPts val="0"/>
              </a:spcAft>
              <a:buClr>
                <a:srgbClr val="000000"/>
              </a:buClr>
              <a:buSzPct val="150000"/>
              <a:buFont typeface="Arial"/>
              <a:buNone/>
              <a:tabLst>
                <a:tab pos="360363" algn="l"/>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Pct val="150000"/>
              <a:buFont typeface="Arial"/>
              <a:buNone/>
              <a:tabLst>
                <a:tab pos="360363" algn="l"/>
              </a:tabLst>
              <a:defRPr/>
            </a:pPr>
            <a:r>
              <a:rPr kumimoji="0" lang="fr-CA" sz="2400" b="1" i="0" u="none" strike="noStrike" cap="none"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L’approche ne devrait pas être considérée comme étant « progressive ».</a:t>
            </a:r>
          </a:p>
          <a:p>
            <a:endParaRPr lang="en-US" dirty="0"/>
          </a:p>
        </p:txBody>
      </p:sp>
    </p:spTree>
    <p:extLst>
      <p:ext uri="{BB962C8B-B14F-4D97-AF65-F5344CB8AC3E}">
        <p14:creationId xmlns:p14="http://schemas.microsoft.com/office/powerpoint/2010/main" val="904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A5681-CB7A-A64E-AE8A-9C7FD62E7AC3}"/>
              </a:ext>
            </a:extLst>
          </p:cNvPr>
          <p:cNvSpPr>
            <a:spLocks noGrp="1"/>
          </p:cNvSpPr>
          <p:nvPr>
            <p:ph type="title"/>
          </p:nvPr>
        </p:nvSpPr>
        <p:spPr>
          <a:xfrm>
            <a:off x="785308" y="2033194"/>
            <a:ext cx="8272632" cy="107577"/>
          </a:xfrm>
        </p:spPr>
        <p:txBody>
          <a:bodyPr/>
          <a:lstStyle/>
          <a:p>
            <a:r>
              <a:rPr lang="fr-CA" sz="4000" dirty="0">
                <a:latin typeface="+mn-lt"/>
              </a:rPr>
              <a:t>Divulgation de conflits d’intérêts</a:t>
            </a:r>
            <a:endParaRPr lang="fr-FR" sz="4000" dirty="0"/>
          </a:p>
        </p:txBody>
      </p:sp>
      <p:sp>
        <p:nvSpPr>
          <p:cNvPr id="6" name="Text Placeholder 2">
            <a:extLst>
              <a:ext uri="{FF2B5EF4-FFF2-40B4-BE49-F238E27FC236}">
                <a16:creationId xmlns:a16="http://schemas.microsoft.com/office/drawing/2014/main" id="{C5ECAB22-E855-1A06-1F36-1F817F73A998}"/>
              </a:ext>
            </a:extLst>
          </p:cNvPr>
          <p:cNvSpPr>
            <a:spLocks noGrp="1"/>
          </p:cNvSpPr>
          <p:nvPr>
            <p:ph type="body" idx="1"/>
          </p:nvPr>
        </p:nvSpPr>
        <p:spPr>
          <a:xfrm>
            <a:off x="877645" y="2936838"/>
            <a:ext cx="11475720" cy="4117558"/>
          </a:xfrm>
        </p:spPr>
        <p:txBody>
          <a:bodyPr>
            <a:normAutofit/>
          </a:bodyPr>
          <a:lstStyle/>
          <a:p>
            <a:pPr marL="0" indent="0">
              <a:lnSpc>
                <a:spcPct val="120000"/>
              </a:lnSpc>
              <a:spcBef>
                <a:spcPts val="0"/>
              </a:spcBef>
              <a:spcAft>
                <a:spcPts val="600"/>
              </a:spcAft>
              <a:buNone/>
              <a:defRPr/>
            </a:pPr>
            <a:r>
              <a:rPr lang="fr-CA" altLang="fr-FR" sz="4000" dirty="0">
                <a:solidFill>
                  <a:schemeClr val="bg2"/>
                </a:solidFill>
                <a:effectLst/>
                <a:ea typeface="ＭＳ Ｐゴシック" charset="-128"/>
              </a:rPr>
              <a:t>Aucun en ce qui concerne les 2 conférences de ce jour hormis des honoraires pour la conférence de ce jour</a:t>
            </a:r>
          </a:p>
        </p:txBody>
      </p:sp>
    </p:spTree>
    <p:extLst>
      <p:ext uri="{BB962C8B-B14F-4D97-AF65-F5344CB8AC3E}">
        <p14:creationId xmlns:p14="http://schemas.microsoft.com/office/powerpoint/2010/main" val="717785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A81B-C171-8339-B2A4-E957ADCAE6CC}"/>
              </a:ext>
            </a:extLst>
          </p:cNvPr>
          <p:cNvSpPr>
            <a:spLocks noGrp="1"/>
          </p:cNvSpPr>
          <p:nvPr>
            <p:ph type="title"/>
            <p:custDataLst>
              <p:tags r:id="rId1"/>
            </p:custDataLst>
          </p:nvPr>
        </p:nvSpPr>
        <p:spPr>
          <a:xfrm>
            <a:off x="993242" y="1096963"/>
            <a:ext cx="11198758" cy="762000"/>
          </a:xfrm>
        </p:spPr>
        <p:txBody>
          <a:bodyPr/>
          <a:lstStyle/>
          <a:p>
            <a:r>
              <a:rPr lang="fr-CA" sz="2800">
                <a:effectLst/>
                <a:latin typeface="+mn-lt"/>
              </a:rPr>
              <a:t>Légende de la Figure 1</a:t>
            </a:r>
          </a:p>
        </p:txBody>
      </p:sp>
      <p:sp>
        <p:nvSpPr>
          <p:cNvPr id="3" name="Text Placeholder 2">
            <a:extLst>
              <a:ext uri="{FF2B5EF4-FFF2-40B4-BE49-F238E27FC236}">
                <a16:creationId xmlns:a16="http://schemas.microsoft.com/office/drawing/2014/main" id="{361EA508-DED0-EF95-2891-BA03C26B6C7B}"/>
              </a:ext>
            </a:extLst>
          </p:cNvPr>
          <p:cNvSpPr>
            <a:spLocks noGrp="1"/>
          </p:cNvSpPr>
          <p:nvPr>
            <p:ph type="body" idx="1"/>
            <p:custDataLst>
              <p:tags r:id="rId2"/>
            </p:custDataLst>
          </p:nvPr>
        </p:nvSpPr>
        <p:spPr>
          <a:xfrm>
            <a:off x="993242" y="1851026"/>
            <a:ext cx="10998733" cy="4620158"/>
          </a:xfrm>
        </p:spPr>
        <p:txBody>
          <a:bodyPr>
            <a:normAutofit/>
          </a:bodyPr>
          <a:lstStyle/>
          <a:p>
            <a:pPr>
              <a:buClrTx/>
            </a:pPr>
            <a:r>
              <a:rPr lang="fr-CA" sz="2200" b="1"/>
              <a:t>La prise en charge complète et intégrée de la MPOC </a:t>
            </a:r>
            <a:r>
              <a:rPr lang="fr-CA" sz="2200"/>
              <a:t>comprend la confirmation du diagnostic de MPOC avec une spirométrie post-bronchodilatateur, l’évaluation et la surveillance continue de la dyspnée et du fardeau des symptômes et le risque d’exacerbations, ainsi que l’utilisation d’interventions pharmacologiques et non pharmacologiques pour soulager la dyspnée et les symptômes, améliorer l’état de santé, prévenir l’EAMPOC et réduire la mortalité. </a:t>
            </a:r>
          </a:p>
          <a:p>
            <a:pPr marL="114300" indent="0">
              <a:buClrTx/>
              <a:buNone/>
            </a:pPr>
            <a:endParaRPr lang="en-US" sz="2200" dirty="0"/>
          </a:p>
          <a:p>
            <a:pPr>
              <a:buClrTx/>
            </a:pPr>
            <a:r>
              <a:rPr lang="fr-CA" sz="2200" b="1"/>
              <a:t>L’approche ne doit pas être considérée comme étant « progressive » et les étapes ne surviendront pas nécessairement dans l’ordre où ils apparaissent pour tous les patients.  </a:t>
            </a:r>
          </a:p>
          <a:p>
            <a:endParaRPr lang="en-US" dirty="0"/>
          </a:p>
        </p:txBody>
      </p:sp>
    </p:spTree>
    <p:extLst>
      <p:ext uri="{BB962C8B-B14F-4D97-AF65-F5344CB8AC3E}">
        <p14:creationId xmlns:p14="http://schemas.microsoft.com/office/powerpoint/2010/main" val="182308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71AD-8057-727C-02E2-9B3333CFA926}"/>
              </a:ext>
            </a:extLst>
          </p:cNvPr>
          <p:cNvSpPr>
            <a:spLocks noGrp="1"/>
          </p:cNvSpPr>
          <p:nvPr>
            <p:ph type="title"/>
            <p:custDataLst>
              <p:tags r:id="rId1"/>
            </p:custDataLst>
          </p:nvPr>
        </p:nvSpPr>
        <p:spPr>
          <a:xfrm>
            <a:off x="993242" y="1099109"/>
            <a:ext cx="11198758" cy="762000"/>
          </a:xfrm>
        </p:spPr>
        <p:txBody>
          <a:bodyPr/>
          <a:lstStyle/>
          <a:p>
            <a:r>
              <a:rPr lang="fr-CA" sz="2800">
                <a:effectLst/>
                <a:latin typeface="+mn-lt"/>
              </a:rPr>
              <a:t>Légende de la Figure 1 [suite]</a:t>
            </a:r>
          </a:p>
        </p:txBody>
      </p:sp>
      <p:sp>
        <p:nvSpPr>
          <p:cNvPr id="3" name="Text Placeholder 2">
            <a:extLst>
              <a:ext uri="{FF2B5EF4-FFF2-40B4-BE49-F238E27FC236}">
                <a16:creationId xmlns:a16="http://schemas.microsoft.com/office/drawing/2014/main" id="{2FB19DC8-A09F-B44A-7E07-8B22315C91FB}"/>
              </a:ext>
            </a:extLst>
          </p:cNvPr>
          <p:cNvSpPr>
            <a:spLocks noGrp="1"/>
          </p:cNvSpPr>
          <p:nvPr>
            <p:ph type="body" idx="1"/>
            <p:custDataLst>
              <p:tags r:id="rId2"/>
            </p:custDataLst>
          </p:nvPr>
        </p:nvSpPr>
        <p:spPr>
          <a:xfrm>
            <a:off x="993242" y="1861109"/>
            <a:ext cx="10960633" cy="4400701"/>
          </a:xfrm>
        </p:spPr>
        <p:txBody>
          <a:bodyPr>
            <a:normAutofit/>
          </a:bodyPr>
          <a:lstStyle/>
          <a:p>
            <a:pPr>
              <a:buClrTx/>
            </a:pPr>
            <a:r>
              <a:rPr lang="fr-CA" sz="2200"/>
              <a:t>** = </a:t>
            </a:r>
            <a:r>
              <a:rPr lang="fr-CA" sz="2200" u="sng"/>
              <a:t>Traitements inhalés d’entretien ou préventifs **</a:t>
            </a:r>
            <a:r>
              <a:rPr lang="fr-CA" sz="2200"/>
              <a:t> correspond à des antagonistes muscariniques à longue durée d'action (AMLA) ou à des ẞ</a:t>
            </a:r>
            <a:r>
              <a:rPr lang="fr-CA" sz="2200" baseline="-25000"/>
              <a:t>2</a:t>
            </a:r>
            <a:r>
              <a:rPr lang="fr-CA" sz="2200"/>
              <a:t>-agonistes à longue durée d’action (BALA), avec ou sans corticostéroïdes inhalés (CSI).  </a:t>
            </a:r>
            <a:r>
              <a:rPr lang="fr-CA" sz="2200" b="1"/>
              <a:t>Des CSI administrés par monothéraphie NE devraient PAS être utilisés pour la prise en charge de la MPOC </a:t>
            </a:r>
          </a:p>
          <a:p>
            <a:pPr>
              <a:buClrTx/>
            </a:pPr>
            <a:r>
              <a:rPr lang="fr-CA" sz="2200"/>
              <a:t>* = </a:t>
            </a:r>
            <a:r>
              <a:rPr lang="fr-CA" sz="2200" u="sng"/>
              <a:t>Autres pharmacothérapies</a:t>
            </a:r>
            <a:r>
              <a:rPr lang="fr-CA" sz="2200"/>
              <a:t> comprend des thérapies orales (azithromycine, roflumilast, N-acétylcystéine), un traitement d’augmentation avec la protéine alpha-1 antitrypsine pour un déficit en alpha1-antitrypsine grave documenté, et des opioïdes pour une dyspnée réfractaire grave (voir les anciennes lignes directrices de la SCT) </a:t>
            </a:r>
          </a:p>
          <a:p>
            <a:pPr>
              <a:buClrTx/>
            </a:pPr>
            <a:r>
              <a:rPr lang="fr-CA" sz="2200"/>
              <a:t>ǂ = </a:t>
            </a:r>
            <a:r>
              <a:rPr lang="fr-CA" sz="2200" u="sng"/>
              <a:t>Traitements chirurgicaux</a:t>
            </a:r>
            <a:r>
              <a:rPr lang="fr-CA" sz="2200"/>
              <a:t> peut inclure une greffe pulmonaire et une réduction du volume pulmonaire (incluant à l’aide de valves endoscopiques).</a:t>
            </a:r>
          </a:p>
          <a:p>
            <a:endParaRPr lang="en-US" dirty="0"/>
          </a:p>
        </p:txBody>
      </p:sp>
    </p:spTree>
    <p:extLst>
      <p:ext uri="{BB962C8B-B14F-4D97-AF65-F5344CB8AC3E}">
        <p14:creationId xmlns:p14="http://schemas.microsoft.com/office/powerpoint/2010/main" val="230591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custDataLst>
              <p:tags r:id="rId1"/>
            </p:custDataLst>
          </p:nvPr>
        </p:nvSpPr>
        <p:spPr bwMode="auto">
          <a:xfrm>
            <a:off x="2687507" y="1023825"/>
            <a:ext cx="2074729" cy="492173"/>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2600" b="1" i="1" u="none" strike="noStrike" cap="none" normalizeH="0" baseline="0" noProof="0">
                <a:ln>
                  <a:noFill/>
                </a:ln>
                <a:solidFill>
                  <a:srgbClr val="000000"/>
                </a:solidFill>
                <a:effectLst>
                  <a:outerShdw blurRad="38100" dist="38100" dir="2700000" algn="tl">
                    <a:srgbClr val="C0C0C0"/>
                  </a:outerShdw>
                </a:effectLst>
                <a:uLnTx/>
                <a:uFillTx/>
                <a:latin typeface="Calibri"/>
                <a:ea typeface="+mn-ea"/>
                <a:cs typeface="Arial"/>
                <a:sym typeface="Arial"/>
              </a:rPr>
              <a:t>Légère</a:t>
            </a:r>
          </a:p>
        </p:txBody>
      </p:sp>
      <p:sp>
        <p:nvSpPr>
          <p:cNvPr id="8" name="AutoShape 6"/>
          <p:cNvSpPr>
            <a:spLocks/>
          </p:cNvSpPr>
          <p:nvPr>
            <p:custDataLst>
              <p:tags r:id="rId2"/>
            </p:custDataLst>
          </p:nvPr>
        </p:nvSpPr>
        <p:spPr bwMode="auto">
          <a:xfrm rot="16200000">
            <a:off x="7066675" y="-346215"/>
            <a:ext cx="145415" cy="4140000"/>
          </a:xfrm>
          <a:prstGeom prst="leftBracket">
            <a:avLst>
              <a:gd name="adj" fmla="val 303297"/>
            </a:avLst>
          </a:pr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Line 7"/>
          <p:cNvSpPr>
            <a:spLocks noChangeShapeType="1"/>
          </p:cNvSpPr>
          <p:nvPr>
            <p:custDataLst>
              <p:tags r:id="rId3"/>
            </p:custDataLst>
          </p:nvPr>
        </p:nvSpPr>
        <p:spPr bwMode="auto">
          <a:xfrm flipH="1">
            <a:off x="5991426" y="1824274"/>
            <a:ext cx="941612" cy="431287"/>
          </a:xfrm>
          <a:prstGeom prst="line">
            <a:avLst/>
          </a:prstGeom>
          <a:noFill/>
          <a:ln w="50800">
            <a:solidFill>
              <a:srgbClr val="FFCC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0" name="Line 8"/>
          <p:cNvSpPr>
            <a:spLocks noChangeShapeType="1"/>
          </p:cNvSpPr>
          <p:nvPr>
            <p:custDataLst>
              <p:tags r:id="rId4"/>
            </p:custDataLst>
          </p:nvPr>
        </p:nvSpPr>
        <p:spPr bwMode="auto">
          <a:xfrm>
            <a:off x="7323162" y="1825886"/>
            <a:ext cx="941832" cy="429768"/>
          </a:xfrm>
          <a:prstGeom prst="line">
            <a:avLst/>
          </a:prstGeom>
          <a:noFill/>
          <a:ln w="50800">
            <a:solidFill>
              <a:srgbClr val="66FF66"/>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1" name="Text Box 9"/>
          <p:cNvSpPr txBox="1">
            <a:spLocks noChangeArrowheads="1"/>
          </p:cNvSpPr>
          <p:nvPr>
            <p:custDataLst>
              <p:tags r:id="rId5"/>
            </p:custDataLst>
          </p:nvPr>
        </p:nvSpPr>
        <p:spPr bwMode="auto">
          <a:xfrm>
            <a:off x="4772008" y="2277035"/>
            <a:ext cx="2377440" cy="540112"/>
          </a:xfrm>
          <a:prstGeom prst="rect">
            <a:avLst/>
          </a:prstGeom>
          <a:solidFill>
            <a:srgbClr val="FFCC66">
              <a:alpha val="50195"/>
            </a:srgbClr>
          </a:solidFill>
          <a:ln w="19050">
            <a:solidFill>
              <a:schemeClr val="tx1"/>
            </a:solidFill>
            <a:miter lim="800000"/>
            <a:headEnd/>
            <a:tailEnd/>
          </a:ln>
        </p:spPr>
        <p:txBody>
          <a:bodyPr bIns="0" anchor="ctr" anchorCtr="1">
            <a:no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Faible risque d’EAMPOC</a:t>
            </a:r>
            <a:r>
              <a:rPr kumimoji="0" lang="fr-CA" sz="1800" b="1" i="0" u="none" strike="noStrike" cap="none"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12" name="Text Box 10"/>
          <p:cNvSpPr txBox="1">
            <a:spLocks noChangeArrowheads="1"/>
          </p:cNvSpPr>
          <p:nvPr>
            <p:custDataLst>
              <p:tags r:id="rId6"/>
            </p:custDataLst>
          </p:nvPr>
        </p:nvSpPr>
        <p:spPr bwMode="auto">
          <a:xfrm>
            <a:off x="7146536" y="2277036"/>
            <a:ext cx="2377440" cy="540112"/>
          </a:xfrm>
          <a:prstGeom prst="rect">
            <a:avLst/>
          </a:prstGeom>
          <a:solidFill>
            <a:srgbClr val="99FF99">
              <a:alpha val="50195"/>
            </a:srgbClr>
          </a:solidFill>
          <a:ln w="19050">
            <a:solidFill>
              <a:schemeClr val="tx1"/>
            </a:solidFill>
            <a:miter lim="800000"/>
            <a:headEnd/>
            <a:tailEnd/>
          </a:ln>
        </p:spPr>
        <p:txBody>
          <a:bodyPr lIns="36000" rIns="36000" bIns="0" anchor="ctr" anchorCtr="1">
            <a:no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fr-CA" sz="1800" b="1" i="0" u="none" strike="noStrike" cap="none"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Risque élevé d’EAMPOC</a:t>
            </a:r>
            <a:r>
              <a:rPr kumimoji="0" lang="fr-CA" sz="1800" b="1" i="0" u="none" strike="noStrike" cap="none"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13" name="Line 12"/>
          <p:cNvSpPr>
            <a:spLocks noChangeShapeType="1"/>
          </p:cNvSpPr>
          <p:nvPr>
            <p:custDataLst>
              <p:tags r:id="rId7"/>
            </p:custDataLst>
          </p:nvPr>
        </p:nvSpPr>
        <p:spPr bwMode="auto">
          <a:xfrm>
            <a:off x="5968326" y="3661491"/>
            <a:ext cx="0" cy="612000"/>
          </a:xfrm>
          <a:prstGeom prst="line">
            <a:avLst/>
          </a:prstGeom>
          <a:noFill/>
          <a:ln w="50800">
            <a:solidFill>
              <a:srgbClr val="FFCC00"/>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4" name="Rectangle 13"/>
          <p:cNvSpPr>
            <a:spLocks noChangeArrowheads="1"/>
          </p:cNvSpPr>
          <p:nvPr>
            <p:custDataLst>
              <p:tags r:id="rId8"/>
            </p:custDataLst>
          </p:nvPr>
        </p:nvSpPr>
        <p:spPr bwMode="auto">
          <a:xfrm>
            <a:off x="2687507" y="3101507"/>
            <a:ext cx="2084832" cy="2628653"/>
          </a:xfrm>
          <a:prstGeom prst="rect">
            <a:avLst/>
          </a:prstGeom>
          <a:solidFill>
            <a:srgbClr val="99CCFF">
              <a:alpha val="50195"/>
            </a:srgbClr>
          </a:solidFill>
          <a:ln w="19050">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6" name="Rectangle 15"/>
          <p:cNvSpPr>
            <a:spLocks noChangeArrowheads="1"/>
          </p:cNvSpPr>
          <p:nvPr>
            <p:custDataLst>
              <p:tags r:id="rId9"/>
            </p:custDataLst>
          </p:nvPr>
        </p:nvSpPr>
        <p:spPr bwMode="auto">
          <a:xfrm>
            <a:off x="7146533" y="3101508"/>
            <a:ext cx="2377440" cy="2628653"/>
          </a:xfrm>
          <a:prstGeom prst="rect">
            <a:avLst/>
          </a:prstGeom>
          <a:solidFill>
            <a:srgbClr val="99FF99">
              <a:alpha val="50195"/>
            </a:srgbClr>
          </a:solidFill>
          <a:ln w="19050">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7" name="Text Box 16"/>
          <p:cNvSpPr txBox="1">
            <a:spLocks noChangeArrowheads="1"/>
          </p:cNvSpPr>
          <p:nvPr>
            <p:custDataLst>
              <p:tags r:id="rId10"/>
            </p:custDataLst>
          </p:nvPr>
        </p:nvSpPr>
        <p:spPr bwMode="auto">
          <a:xfrm>
            <a:off x="7146864" y="4219271"/>
            <a:ext cx="2375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AMLA-BALA-CSI</a:t>
            </a:r>
          </a:p>
        </p:txBody>
      </p:sp>
      <p:sp>
        <p:nvSpPr>
          <p:cNvPr id="18" name="Line 18"/>
          <p:cNvSpPr>
            <a:spLocks noChangeShapeType="1"/>
          </p:cNvSpPr>
          <p:nvPr>
            <p:custDataLst>
              <p:tags r:id="rId11"/>
            </p:custDataLst>
          </p:nvPr>
        </p:nvSpPr>
        <p:spPr bwMode="auto">
          <a:xfrm>
            <a:off x="8326034" y="2825677"/>
            <a:ext cx="0" cy="289232"/>
          </a:xfrm>
          <a:prstGeom prst="line">
            <a:avLst/>
          </a:prstGeom>
          <a:noFill/>
          <a:ln w="50800">
            <a:solidFill>
              <a:srgbClr val="66FF66"/>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9" name="Line 20"/>
          <p:cNvSpPr>
            <a:spLocks noChangeShapeType="1"/>
          </p:cNvSpPr>
          <p:nvPr>
            <p:custDataLst>
              <p:tags r:id="rId12"/>
            </p:custDataLst>
          </p:nvPr>
        </p:nvSpPr>
        <p:spPr bwMode="auto">
          <a:xfrm>
            <a:off x="3725989" y="3560786"/>
            <a:ext cx="0" cy="1008000"/>
          </a:xfrm>
          <a:prstGeom prst="line">
            <a:avLst/>
          </a:prstGeom>
          <a:noFill/>
          <a:ln w="50800">
            <a:solidFill>
              <a:srgbClr val="47CFFF"/>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20" name="Text Box 22"/>
          <p:cNvSpPr txBox="1">
            <a:spLocks noChangeArrowheads="1"/>
          </p:cNvSpPr>
          <p:nvPr>
            <p:custDataLst>
              <p:tags r:id="rId13"/>
            </p:custDataLst>
          </p:nvPr>
        </p:nvSpPr>
        <p:spPr bwMode="auto">
          <a:xfrm>
            <a:off x="2694329" y="4622880"/>
            <a:ext cx="2058614"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AMLA</a:t>
            </a:r>
            <a:r>
              <a:rPr kumimoji="0" lang="fr-CA" sz="16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200" b="0" i="1" u="sng"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ou</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BALA</a:t>
            </a:r>
          </a:p>
        </p:txBody>
      </p:sp>
      <p:sp>
        <p:nvSpPr>
          <p:cNvPr id="23" name="Text Box 26"/>
          <p:cNvSpPr txBox="1">
            <a:spLocks noChangeArrowheads="1"/>
          </p:cNvSpPr>
          <p:nvPr>
            <p:custDataLst>
              <p:tags r:id="rId14"/>
            </p:custDataLst>
          </p:nvPr>
        </p:nvSpPr>
        <p:spPr bwMode="auto">
          <a:xfrm>
            <a:off x="4762236" y="1026007"/>
            <a:ext cx="4758545" cy="492173"/>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600" b="1" i="1" u="none" strike="noStrike" cap="none" normalizeH="0" baseline="0" noProof="0">
                <a:ln>
                  <a:noFill/>
                </a:ln>
                <a:solidFill>
                  <a:srgbClr val="000000"/>
                </a:solidFill>
                <a:effectLst>
                  <a:outerShdw blurRad="38100" dist="38100" dir="2700000" algn="tl">
                    <a:srgbClr val="C0C0C0"/>
                  </a:outerShdw>
                </a:effectLst>
                <a:uLnTx/>
                <a:uFillTx/>
                <a:latin typeface="Calibri"/>
                <a:ea typeface="+mn-ea"/>
                <a:cs typeface="Arial"/>
                <a:sym typeface="Arial"/>
              </a:rPr>
              <a:t>Modérée et grave</a:t>
            </a:r>
          </a:p>
        </p:txBody>
      </p:sp>
      <p:sp>
        <p:nvSpPr>
          <p:cNvPr id="25" name="Rectangle 29"/>
          <p:cNvSpPr>
            <a:spLocks noChangeArrowheads="1"/>
          </p:cNvSpPr>
          <p:nvPr>
            <p:custDataLst>
              <p:tags r:id="rId15"/>
            </p:custDataLst>
          </p:nvPr>
        </p:nvSpPr>
        <p:spPr bwMode="auto">
          <a:xfrm>
            <a:off x="4756739" y="3101442"/>
            <a:ext cx="2377440" cy="2628653"/>
          </a:xfrm>
          <a:prstGeom prst="rect">
            <a:avLst/>
          </a:prstGeom>
          <a:solidFill>
            <a:srgbClr val="FFCC66">
              <a:alpha val="50195"/>
            </a:srgbClr>
          </a:solidFill>
          <a:ln w="19050">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6" name="Text Box 30"/>
          <p:cNvSpPr txBox="1">
            <a:spLocks noChangeArrowheads="1"/>
          </p:cNvSpPr>
          <p:nvPr>
            <p:custDataLst>
              <p:tags r:id="rId16"/>
            </p:custDataLst>
          </p:nvPr>
        </p:nvSpPr>
        <p:spPr bwMode="auto">
          <a:xfrm>
            <a:off x="4781633" y="3175875"/>
            <a:ext cx="23691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AMLA </a:t>
            </a:r>
            <a:r>
              <a:rPr kumimoji="0" lang="fr-CA" sz="1200" b="0" i="1" u="sng"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ou</a:t>
            </a: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BALA</a:t>
            </a:r>
          </a:p>
        </p:txBody>
      </p:sp>
      <p:sp>
        <p:nvSpPr>
          <p:cNvPr id="27" name="Text Box 31"/>
          <p:cNvSpPr txBox="1">
            <a:spLocks noChangeArrowheads="1"/>
          </p:cNvSpPr>
          <p:nvPr>
            <p:custDataLst>
              <p:tags r:id="rId17"/>
            </p:custDataLst>
          </p:nvPr>
        </p:nvSpPr>
        <p:spPr bwMode="auto">
          <a:xfrm>
            <a:off x="4795701" y="4291165"/>
            <a:ext cx="23691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5720" rIns="45720">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AMLA-BALA</a:t>
            </a:r>
          </a:p>
        </p:txBody>
      </p:sp>
      <p:sp>
        <p:nvSpPr>
          <p:cNvPr id="28" name="Text Box 32"/>
          <p:cNvSpPr txBox="1">
            <a:spLocks noChangeArrowheads="1"/>
          </p:cNvSpPr>
          <p:nvPr>
            <p:custDataLst>
              <p:tags r:id="rId18"/>
            </p:custDataLst>
          </p:nvPr>
        </p:nvSpPr>
        <p:spPr bwMode="auto">
          <a:xfrm>
            <a:off x="4748168" y="5333968"/>
            <a:ext cx="23750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AMLA-BALA-CSI</a:t>
            </a:r>
          </a:p>
        </p:txBody>
      </p:sp>
      <p:sp>
        <p:nvSpPr>
          <p:cNvPr id="29" name="Text Box 19"/>
          <p:cNvSpPr txBox="1">
            <a:spLocks noChangeArrowheads="1"/>
          </p:cNvSpPr>
          <p:nvPr>
            <p:custDataLst>
              <p:tags r:id="rId19"/>
            </p:custDataLst>
          </p:nvPr>
        </p:nvSpPr>
        <p:spPr bwMode="auto">
          <a:xfrm>
            <a:off x="2694327" y="3186916"/>
            <a:ext cx="208729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rIns="36000">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BDCA prn</a:t>
            </a:r>
          </a:p>
        </p:txBody>
      </p:sp>
      <p:sp>
        <p:nvSpPr>
          <p:cNvPr id="30" name="Text Box 31"/>
          <p:cNvSpPr txBox="1">
            <a:spLocks noChangeArrowheads="1"/>
          </p:cNvSpPr>
          <p:nvPr>
            <p:custDataLst>
              <p:tags r:id="rId20"/>
            </p:custDataLst>
          </p:nvPr>
        </p:nvSpPr>
        <p:spPr bwMode="auto">
          <a:xfrm>
            <a:off x="7137240" y="5117578"/>
            <a:ext cx="23890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8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Ajouter des thérapies orales</a:t>
            </a:r>
            <a:r>
              <a:rPr kumimoji="0" lang="fr-CA" sz="1800" b="1" i="0" u="none" strike="noStrike" cap="none" normalizeH="0" baseline="3000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cxnSp>
        <p:nvCxnSpPr>
          <p:cNvPr id="43" name="Straight Arrow Connector 42"/>
          <p:cNvCxnSpPr/>
          <p:nvPr>
            <p:custDataLst>
              <p:tags r:id="rId21"/>
            </p:custDataLst>
          </p:nvPr>
        </p:nvCxnSpPr>
        <p:spPr bwMode="auto">
          <a:xfrm flipV="1">
            <a:off x="6167254" y="4681442"/>
            <a:ext cx="0" cy="612000"/>
          </a:xfrm>
          <a:prstGeom prst="straightConnector1">
            <a:avLst/>
          </a:prstGeom>
          <a:solidFill>
            <a:schemeClr val="accent1"/>
          </a:solidFill>
          <a:ln w="31750" cap="flat" cmpd="sng" algn="ctr">
            <a:solidFill>
              <a:schemeClr val="accent4"/>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0" name="Line 12"/>
          <p:cNvSpPr>
            <a:spLocks noChangeShapeType="1"/>
          </p:cNvSpPr>
          <p:nvPr>
            <p:custDataLst>
              <p:tags r:id="rId22"/>
            </p:custDataLst>
          </p:nvPr>
        </p:nvSpPr>
        <p:spPr bwMode="auto">
          <a:xfrm>
            <a:off x="5977753" y="4720951"/>
            <a:ext cx="0" cy="612000"/>
          </a:xfrm>
          <a:prstGeom prst="line">
            <a:avLst/>
          </a:prstGeom>
          <a:noFill/>
          <a:ln w="57150">
            <a:solidFill>
              <a:schemeClr val="accent4"/>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Calibri"/>
              <a:ea typeface="+mn-ea"/>
              <a:cs typeface="Arial"/>
              <a:sym typeface="Arial"/>
            </a:endParaRPr>
          </a:p>
        </p:txBody>
      </p:sp>
      <p:cxnSp>
        <p:nvCxnSpPr>
          <p:cNvPr id="51" name="Straight Arrow Connector 50"/>
          <p:cNvCxnSpPr/>
          <p:nvPr>
            <p:custDataLst>
              <p:tags r:id="rId23"/>
            </p:custDataLst>
          </p:nvPr>
        </p:nvCxnSpPr>
        <p:spPr bwMode="auto">
          <a:xfrm flipV="1">
            <a:off x="6171334" y="3643933"/>
            <a:ext cx="0" cy="612000"/>
          </a:xfrm>
          <a:prstGeom prst="straightConnector1">
            <a:avLst/>
          </a:prstGeom>
          <a:solidFill>
            <a:schemeClr val="accent1"/>
          </a:solidFill>
          <a:ln w="31750" cap="flat" cmpd="sng" algn="ctr">
            <a:solidFill>
              <a:schemeClr val="accent4"/>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7" name="Text Box 9"/>
          <p:cNvSpPr txBox="1">
            <a:spLocks noChangeArrowheads="1"/>
          </p:cNvSpPr>
          <p:nvPr>
            <p:custDataLst>
              <p:tags r:id="rId24"/>
            </p:custDataLst>
          </p:nvPr>
        </p:nvSpPr>
        <p:spPr bwMode="auto">
          <a:xfrm>
            <a:off x="4771861" y="5733044"/>
            <a:ext cx="4752000" cy="254676"/>
          </a:xfrm>
          <a:prstGeom prst="rect">
            <a:avLst/>
          </a:prstGeom>
          <a:solidFill>
            <a:srgbClr val="CC99FF">
              <a:alpha val="50000"/>
            </a:srgbClr>
          </a:solidFill>
          <a:ln w="19050">
            <a:solidFill>
              <a:schemeClr val="tx1"/>
            </a:solidFill>
            <a:miter lim="800000"/>
            <a:headEnd/>
            <a:tailEnd/>
          </a:ln>
        </p:spPr>
        <p:txBody>
          <a:bodyPr bIns="0" anchor="ctr" anchorCtr="1">
            <a:no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fr-CA" sz="1600" b="1" i="0" u="none" strike="noStrike" cap="none"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Aiguillage en pneumologie</a:t>
            </a:r>
          </a:p>
        </p:txBody>
      </p:sp>
      <p:sp>
        <p:nvSpPr>
          <p:cNvPr id="61" name="Line 12"/>
          <p:cNvSpPr>
            <a:spLocks noChangeShapeType="1"/>
          </p:cNvSpPr>
          <p:nvPr>
            <p:custDataLst>
              <p:tags r:id="rId25"/>
            </p:custDataLst>
          </p:nvPr>
        </p:nvSpPr>
        <p:spPr bwMode="auto">
          <a:xfrm>
            <a:off x="8342607" y="3590942"/>
            <a:ext cx="0" cy="612000"/>
          </a:xfrm>
          <a:prstGeom prst="line">
            <a:avLst/>
          </a:prstGeom>
          <a:noFill/>
          <a:ln w="50800">
            <a:solidFill>
              <a:srgbClr val="66FF33"/>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47" name="Text Box 31"/>
          <p:cNvSpPr txBox="1">
            <a:spLocks noChangeArrowheads="1"/>
          </p:cNvSpPr>
          <p:nvPr>
            <p:custDataLst>
              <p:tags r:id="rId26"/>
            </p:custDataLst>
          </p:nvPr>
        </p:nvSpPr>
        <p:spPr bwMode="auto">
          <a:xfrm>
            <a:off x="7118728" y="3158780"/>
            <a:ext cx="23835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4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AMLA-BALA </a:t>
            </a:r>
            <a:r>
              <a:rPr kumimoji="0" lang="fr-CA" sz="1400" b="0" i="0" u="sng"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ou</a:t>
            </a:r>
            <a:r>
              <a:rPr kumimoji="0" lang="fr-CA" sz="14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CSI-BALA</a:t>
            </a:r>
            <a:r>
              <a:rPr kumimoji="0" lang="fr-CA" sz="16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fr-CA" sz="12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sp>
        <p:nvSpPr>
          <p:cNvPr id="56" name="Line 12"/>
          <p:cNvSpPr>
            <a:spLocks noChangeShapeType="1"/>
          </p:cNvSpPr>
          <p:nvPr>
            <p:custDataLst>
              <p:tags r:id="rId27"/>
            </p:custDataLst>
          </p:nvPr>
        </p:nvSpPr>
        <p:spPr bwMode="auto">
          <a:xfrm>
            <a:off x="8349730" y="4629331"/>
            <a:ext cx="0" cy="612000"/>
          </a:xfrm>
          <a:prstGeom prst="line">
            <a:avLst/>
          </a:prstGeom>
          <a:noFill/>
          <a:ln w="50800">
            <a:solidFill>
              <a:srgbClr val="66FF33"/>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40" name="Text Box 4"/>
          <p:cNvSpPr txBox="1">
            <a:spLocks noChangeArrowheads="1"/>
          </p:cNvSpPr>
          <p:nvPr>
            <p:custDataLst>
              <p:tags r:id="rId28"/>
            </p:custDataLst>
          </p:nvPr>
        </p:nvSpPr>
        <p:spPr bwMode="auto">
          <a:xfrm>
            <a:off x="2641326" y="1416669"/>
            <a:ext cx="2142465"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1" u="none" strike="noStrike" cap="none" normalizeH="0" baseline="0" noProof="0">
                <a:ln>
                  <a:noFill/>
                </a:ln>
                <a:solidFill>
                  <a:srgbClr val="000000"/>
                </a:solidFill>
                <a:effectLst>
                  <a:outerShdw blurRad="38100" dist="38100" dir="2700000" algn="tl">
                    <a:srgbClr val="C0C0C0"/>
                  </a:outerShdw>
                </a:effectLst>
                <a:uLnTx/>
                <a:uFillTx/>
                <a:latin typeface="Calibri"/>
                <a:ea typeface="+mn-ea"/>
                <a:cs typeface="Arial"/>
                <a:sym typeface="Arial"/>
              </a:rPr>
              <a:t> </a:t>
            </a:r>
            <a:r>
              <a:rPr kumimoji="0" lang="fr-CA" sz="1600" b="0" i="1" u="none" strike="noStrike" cap="none" normalizeH="0" baseline="0" noProof="0">
                <a:ln>
                  <a:noFill/>
                </a:ln>
                <a:solidFill>
                  <a:srgbClr val="000000"/>
                </a:solidFill>
                <a:effectLst>
                  <a:outerShdw blurRad="38100" dist="38100" dir="2700000" algn="tl">
                    <a:srgbClr val="C0C0C0"/>
                  </a:outerShdw>
                </a:effectLst>
                <a:uLnTx/>
                <a:uFillTx/>
                <a:latin typeface="Calibri"/>
                <a:ea typeface="+mn-ea"/>
                <a:cs typeface="Arial"/>
                <a:sym typeface="Arial"/>
              </a:rPr>
              <a:t>CAT &lt;10, mMRC 0-1</a:t>
            </a:r>
          </a:p>
        </p:txBody>
      </p:sp>
      <p:sp>
        <p:nvSpPr>
          <p:cNvPr id="41" name="Text Box 4"/>
          <p:cNvSpPr txBox="1">
            <a:spLocks noChangeArrowheads="1"/>
          </p:cNvSpPr>
          <p:nvPr>
            <p:custDataLst>
              <p:tags r:id="rId29"/>
            </p:custDataLst>
          </p:nvPr>
        </p:nvSpPr>
        <p:spPr bwMode="auto">
          <a:xfrm>
            <a:off x="5086044" y="1410295"/>
            <a:ext cx="4140001"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r-CA" sz="1600" b="0" i="1" u="none" strike="noStrike" cap="none" normalizeH="0" baseline="0" noProof="0">
                <a:ln>
                  <a:noFill/>
                </a:ln>
                <a:solidFill>
                  <a:srgbClr val="000000"/>
                </a:solidFill>
                <a:effectLst>
                  <a:outerShdw blurRad="38100" dist="38100" dir="2700000" algn="tl">
                    <a:srgbClr val="C0C0C0"/>
                  </a:outerShdw>
                </a:effectLst>
                <a:uLnTx/>
                <a:uFillTx/>
                <a:latin typeface="Calibri"/>
                <a:ea typeface="+mn-ea"/>
                <a:cs typeface="Arial"/>
                <a:sym typeface="Arial"/>
              </a:rPr>
              <a:t>CAT ≥10, mMRC </a:t>
            </a:r>
            <a:r>
              <a:rPr kumimoji="0" lang="fr-CA" sz="1600" b="0" i="1" u="none" strike="noStrike" cap="none" normalizeH="0" baseline="0" noProof="0">
                <a:ln>
                  <a:noFill/>
                </a:ln>
                <a:solidFill>
                  <a:prstClr val="black"/>
                </a:solidFill>
                <a:effectLst/>
                <a:uLnTx/>
                <a:uFillTx/>
                <a:latin typeface="Calibri"/>
                <a:ea typeface="+mn-ea"/>
                <a:cs typeface="Arial"/>
                <a:sym typeface="Arial"/>
              </a:rPr>
              <a:t> 2</a:t>
            </a:r>
          </a:p>
        </p:txBody>
      </p:sp>
      <p:cxnSp>
        <p:nvCxnSpPr>
          <p:cNvPr id="42" name="Straight Arrow Connector 41">
            <a:extLst>
              <a:ext uri="{FF2B5EF4-FFF2-40B4-BE49-F238E27FC236}">
                <a16:creationId xmlns:a16="http://schemas.microsoft.com/office/drawing/2014/main" id="{9D978834-21DB-4A35-A137-A21E8A16DE8A}"/>
              </a:ext>
            </a:extLst>
          </p:cNvPr>
          <p:cNvCxnSpPr/>
          <p:nvPr>
            <p:custDataLst>
              <p:tags r:id="rId30"/>
            </p:custDataLst>
          </p:nvPr>
        </p:nvCxnSpPr>
        <p:spPr bwMode="auto">
          <a:xfrm flipV="1">
            <a:off x="2688653" y="980236"/>
            <a:ext cx="6884848" cy="42020"/>
          </a:xfrm>
          <a:prstGeom prst="straightConnector1">
            <a:avLst/>
          </a:prstGeom>
          <a:ln w="38100" cmpd="sng">
            <a:solidFill>
              <a:srgbClr val="777777"/>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custDataLst>
              <p:tags r:id="rId31"/>
            </p:custDataLst>
          </p:nvPr>
        </p:nvSpPr>
        <p:spPr>
          <a:xfrm>
            <a:off x="2694327" y="646026"/>
            <a:ext cx="682645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cap="none" normalizeH="0" baseline="0" noProof="0">
                <a:ln>
                  <a:noFill/>
                </a:ln>
                <a:solidFill>
                  <a:srgbClr val="777777"/>
                </a:solidFill>
                <a:effectLst/>
                <a:uLnTx/>
                <a:uFillTx/>
                <a:latin typeface="Arial" panose="020B0604020202020204" pitchFamily="34" charset="0"/>
                <a:ea typeface="+mn-ea"/>
                <a:cs typeface="Arial"/>
                <a:sym typeface="Arial"/>
              </a:rPr>
              <a:t>Fonction pulmonaire (VEMS) déficiente </a:t>
            </a:r>
          </a:p>
        </p:txBody>
      </p:sp>
      <p:sp>
        <p:nvSpPr>
          <p:cNvPr id="36" name="Line 20">
            <a:extLst>
              <a:ext uri="{FF2B5EF4-FFF2-40B4-BE49-F238E27FC236}">
                <a16:creationId xmlns:a16="http://schemas.microsoft.com/office/drawing/2014/main" id="{6A53E858-37AC-4151-9DE9-10205CC5F1F7}"/>
              </a:ext>
            </a:extLst>
          </p:cNvPr>
          <p:cNvSpPr>
            <a:spLocks noChangeShapeType="1"/>
          </p:cNvSpPr>
          <p:nvPr>
            <p:custDataLst>
              <p:tags r:id="rId32"/>
            </p:custDataLst>
          </p:nvPr>
        </p:nvSpPr>
        <p:spPr bwMode="auto">
          <a:xfrm>
            <a:off x="3723644" y="2053199"/>
            <a:ext cx="0" cy="1008000"/>
          </a:xfrm>
          <a:prstGeom prst="line">
            <a:avLst/>
          </a:prstGeom>
          <a:noFill/>
          <a:ln w="50800">
            <a:solidFill>
              <a:srgbClr val="66CCFF"/>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35" name="Title 1">
            <a:extLst>
              <a:ext uri="{FF2B5EF4-FFF2-40B4-BE49-F238E27FC236}">
                <a16:creationId xmlns:a16="http://schemas.microsoft.com/office/drawing/2014/main" id="{5DC2BCE0-133A-489A-8BCA-68BCBBDE1C4B}"/>
              </a:ext>
            </a:extLst>
          </p:cNvPr>
          <p:cNvSpPr txBox="1">
            <a:spLocks/>
          </p:cNvSpPr>
          <p:nvPr>
            <p:custDataLst>
              <p:tags r:id="rId33"/>
            </p:custDataLst>
          </p:nvPr>
        </p:nvSpPr>
        <p:spPr bwMode="auto">
          <a:xfrm>
            <a:off x="1524000" y="-6538"/>
            <a:ext cx="9144000" cy="6145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kern="1200">
                <a:solidFill>
                  <a:srgbClr val="A5002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defRPr>
            </a:lvl2pPr>
            <a:lvl3pPr algn="ctr" rtl="0" eaLnBrk="0" fontAlgn="base" hangingPunct="0">
              <a:spcBef>
                <a:spcPct val="0"/>
              </a:spcBef>
              <a:spcAft>
                <a:spcPct val="0"/>
              </a:spcAft>
              <a:defRPr sz="3200">
                <a:solidFill>
                  <a:schemeClr val="tx1"/>
                </a:solidFill>
                <a:latin typeface="Calibri" pitchFamily="34" charset="0"/>
              </a:defRPr>
            </a:lvl3pPr>
            <a:lvl4pPr algn="ctr" rtl="0" eaLnBrk="0" fontAlgn="base" hangingPunct="0">
              <a:spcBef>
                <a:spcPct val="0"/>
              </a:spcBef>
              <a:spcAft>
                <a:spcPct val="0"/>
              </a:spcAft>
              <a:defRPr sz="3200">
                <a:solidFill>
                  <a:schemeClr val="tx1"/>
                </a:solidFill>
                <a:latin typeface="Calibri" pitchFamily="34" charset="0"/>
              </a:defRPr>
            </a:lvl4pPr>
            <a:lvl5pPr algn="ctr" rtl="0" eaLnBrk="0" fontAlgn="base" hangingPunct="0">
              <a:spcBef>
                <a:spcPct val="0"/>
              </a:spcBef>
              <a:spcAft>
                <a:spcPct val="0"/>
              </a:spcAft>
              <a:defRPr sz="3200">
                <a:solidFill>
                  <a:schemeClr val="tx1"/>
                </a:solidFill>
                <a:latin typeface="Calibri" pitchFamily="34" charset="0"/>
              </a:defRPr>
            </a:lvl5pPr>
            <a:lvl6pPr marL="457200" algn="ctr" rtl="0" fontAlgn="base">
              <a:spcBef>
                <a:spcPct val="0"/>
              </a:spcBef>
              <a:spcAft>
                <a:spcPct val="0"/>
              </a:spcAft>
              <a:defRPr sz="3200">
                <a:solidFill>
                  <a:schemeClr val="tx1"/>
                </a:solidFill>
                <a:latin typeface="Calibri" pitchFamily="34" charset="0"/>
              </a:defRPr>
            </a:lvl6pPr>
            <a:lvl7pPr marL="914400" algn="ctr" rtl="0" fontAlgn="base">
              <a:spcBef>
                <a:spcPct val="0"/>
              </a:spcBef>
              <a:spcAft>
                <a:spcPct val="0"/>
              </a:spcAft>
              <a:defRPr sz="3200">
                <a:solidFill>
                  <a:schemeClr val="tx1"/>
                </a:solidFill>
                <a:latin typeface="Calibri" pitchFamily="34" charset="0"/>
              </a:defRPr>
            </a:lvl7pPr>
            <a:lvl8pPr marL="1371600" algn="ctr" rtl="0" fontAlgn="base">
              <a:spcBef>
                <a:spcPct val="0"/>
              </a:spcBef>
              <a:spcAft>
                <a:spcPct val="0"/>
              </a:spcAft>
              <a:defRPr sz="3200">
                <a:solidFill>
                  <a:schemeClr val="tx1"/>
                </a:solidFill>
                <a:latin typeface="Calibri" pitchFamily="34" charset="0"/>
              </a:defRPr>
            </a:lvl8pPr>
            <a:lvl9pPr marL="1828800" algn="ctr" rtl="0" fontAlgn="base">
              <a:spcBef>
                <a:spcPct val="0"/>
              </a:spcBef>
              <a:spcAft>
                <a:spcPct val="0"/>
              </a:spcAft>
              <a:defRPr sz="32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3600" b="1" i="0" u="none" strike="noStrike" cap="none" normalizeH="0" baseline="0" noProof="0">
                <a:ln>
                  <a:noFill/>
                </a:ln>
                <a:solidFill>
                  <a:srgbClr val="A50021"/>
                </a:solidFill>
                <a:effectLst>
                  <a:outerShdw blurRad="38100" dist="38100" dir="2700000" algn="tl">
                    <a:srgbClr val="000000">
                      <a:alpha val="43137"/>
                    </a:srgbClr>
                  </a:outerShdw>
                </a:effectLst>
                <a:uLnTx/>
                <a:uFillTx/>
                <a:latin typeface="Calibri" panose="020F0502020204030204" pitchFamily="34" charset="0"/>
                <a:ea typeface="+mj-ea"/>
                <a:cs typeface="+mj-cs"/>
                <a:sym typeface="Arial"/>
              </a:rPr>
              <a:t>Pharmacothérapie pour la MPOC</a:t>
            </a:r>
          </a:p>
        </p:txBody>
      </p:sp>
      <p:sp>
        <p:nvSpPr>
          <p:cNvPr id="53" name="Rectangle 82">
            <a:extLst>
              <a:ext uri="{FF2B5EF4-FFF2-40B4-BE49-F238E27FC236}">
                <a16:creationId xmlns:a16="http://schemas.microsoft.com/office/drawing/2014/main" id="{5189F0AB-5E05-49BF-988F-0835DF8EE066}"/>
              </a:ext>
            </a:extLst>
          </p:cNvPr>
          <p:cNvSpPr>
            <a:spLocks noChangeArrowheads="1"/>
          </p:cNvSpPr>
          <p:nvPr>
            <p:custDataLst>
              <p:tags r:id="rId34"/>
            </p:custDataLst>
          </p:nvPr>
        </p:nvSpPr>
        <p:spPr bwMode="auto">
          <a:xfrm>
            <a:off x="-59986" y="6195740"/>
            <a:ext cx="77942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Bourbeau J, et coll.  </a:t>
            </a:r>
            <a:r>
              <a:rPr kumimoji="0" lang="fr-CA" sz="1800" b="1" i="1" u="none" strike="noStrike" cap="none" normalizeH="0" baseline="0" noProof="0">
                <a:ln>
                  <a:noFill/>
                </a:ln>
                <a:solidFill>
                  <a:schemeClr val="bg2"/>
                </a:solidFill>
                <a:effectLst/>
                <a:uLnTx/>
                <a:uFillTx/>
                <a:latin typeface="Calibri"/>
                <a:ea typeface="+mn-ea"/>
                <a:cs typeface="Tahoma" pitchFamily="34" charset="0"/>
                <a:sym typeface="Arial"/>
              </a:rPr>
              <a:t>Can J Resp Crit Care Med </a:t>
            </a: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2019; 3(4):210-232.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Bourbeau J, et coll.  </a:t>
            </a:r>
            <a:r>
              <a:rPr kumimoji="0" lang="fr-CA" sz="1800" b="1" i="1" u="none" strike="noStrike" cap="none" normalizeH="0" baseline="0" noProof="0">
                <a:ln>
                  <a:noFill/>
                </a:ln>
                <a:solidFill>
                  <a:schemeClr val="bg2"/>
                </a:solidFill>
                <a:effectLst/>
                <a:uLnTx/>
                <a:uFillTx/>
                <a:latin typeface="Calibri"/>
                <a:ea typeface="+mn-ea"/>
                <a:cs typeface="Tahoma" pitchFamily="34" charset="0"/>
                <a:sym typeface="Arial"/>
              </a:rPr>
              <a:t>Can J Resp Crit Care Med </a:t>
            </a:r>
            <a:r>
              <a:rPr kumimoji="0" lang="fr-CA" sz="1800" b="1" i="0" u="none" strike="noStrike" cap="none" normalizeH="0" baseline="0" noProof="0">
                <a:ln>
                  <a:noFill/>
                </a:ln>
                <a:solidFill>
                  <a:schemeClr val="bg2"/>
                </a:solidFill>
                <a:effectLst/>
                <a:uLnTx/>
                <a:uFillTx/>
                <a:latin typeface="Calibri"/>
                <a:ea typeface="+mn-ea"/>
                <a:cs typeface="Tahoma" pitchFamily="34" charset="0"/>
                <a:sym typeface="Arial"/>
              </a:rPr>
              <a:t>2017; 1(4):222-241</a:t>
            </a:r>
          </a:p>
        </p:txBody>
      </p:sp>
      <p:sp>
        <p:nvSpPr>
          <p:cNvPr id="37" name="Line 14">
            <a:extLst>
              <a:ext uri="{FF2B5EF4-FFF2-40B4-BE49-F238E27FC236}">
                <a16:creationId xmlns:a16="http://schemas.microsoft.com/office/drawing/2014/main" id="{A9CAF1A2-B6AF-4C0F-960C-19F8B388A03B}"/>
              </a:ext>
            </a:extLst>
          </p:cNvPr>
          <p:cNvSpPr>
            <a:spLocks noChangeShapeType="1"/>
          </p:cNvSpPr>
          <p:nvPr>
            <p:custDataLst>
              <p:tags r:id="rId35"/>
            </p:custDataLst>
          </p:nvPr>
        </p:nvSpPr>
        <p:spPr bwMode="auto">
          <a:xfrm>
            <a:off x="5961884" y="2816052"/>
            <a:ext cx="0" cy="289232"/>
          </a:xfrm>
          <a:prstGeom prst="line">
            <a:avLst/>
          </a:prstGeom>
          <a:noFill/>
          <a:ln w="50800">
            <a:solidFill>
              <a:srgbClr val="FFCC00"/>
            </a:solidFill>
            <a:round/>
            <a:headEnd/>
            <a:tailEnd type="arrow"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144283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55306C46-E274-410A-8BF2-BB6DA960C6AA}"/>
              </a:ext>
            </a:extLst>
          </p:cNvPr>
          <p:cNvSpPr/>
          <p:nvPr>
            <p:custDataLst>
              <p:tags r:id="rId1"/>
            </p:custDataLst>
          </p:nvPr>
        </p:nvSpPr>
        <p:spPr>
          <a:xfrm>
            <a:off x="2084526" y="1804016"/>
            <a:ext cx="2817674"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bk object 17">
            <a:extLst>
              <a:ext uri="{FF2B5EF4-FFF2-40B4-BE49-F238E27FC236}">
                <a16:creationId xmlns:a16="http://schemas.microsoft.com/office/drawing/2014/main" id="{B52802E5-33C6-BB8B-4CB5-0379890EB47E}"/>
              </a:ext>
            </a:extLst>
          </p:cNvPr>
          <p:cNvSpPr/>
          <p:nvPr>
            <p:custDataLst>
              <p:tags r:id="rId2"/>
            </p:custDataLst>
          </p:nvPr>
        </p:nvSpPr>
        <p:spPr>
          <a:xfrm>
            <a:off x="4770062" y="1804016"/>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bk object 18">
            <a:extLst>
              <a:ext uri="{FF2B5EF4-FFF2-40B4-BE49-F238E27FC236}">
                <a16:creationId xmlns:a16="http://schemas.microsoft.com/office/drawing/2014/main" id="{A462596C-CECC-6862-4FF2-015E9875BF27}"/>
              </a:ext>
            </a:extLst>
          </p:cNvPr>
          <p:cNvSpPr/>
          <p:nvPr>
            <p:custDataLst>
              <p:tags r:id="rId3"/>
            </p:custDataLst>
          </p:nvPr>
        </p:nvSpPr>
        <p:spPr>
          <a:xfrm>
            <a:off x="2084546" y="5474590"/>
            <a:ext cx="8018145" cy="481013"/>
          </a:xfrm>
          <a:custGeom>
            <a:avLst/>
            <a:gdLst/>
            <a:ahLst/>
            <a:cxnLst/>
            <a:rect l="l" t="t" r="r" b="b"/>
            <a:pathLst>
              <a:path w="5345430" h="320675">
                <a:moveTo>
                  <a:pt x="5344985" y="320103"/>
                </a:moveTo>
                <a:lnTo>
                  <a:pt x="0" y="320103"/>
                </a:lnTo>
                <a:lnTo>
                  <a:pt x="0" y="0"/>
                </a:lnTo>
                <a:lnTo>
                  <a:pt x="5344985" y="0"/>
                </a:lnTo>
                <a:lnTo>
                  <a:pt x="5344985" y="320103"/>
                </a:lnTo>
                <a:close/>
              </a:path>
            </a:pathLst>
          </a:custGeom>
          <a:solidFill>
            <a:srgbClr val="B89BC9"/>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bk object 19">
            <a:extLst>
              <a:ext uri="{FF2B5EF4-FFF2-40B4-BE49-F238E27FC236}">
                <a16:creationId xmlns:a16="http://schemas.microsoft.com/office/drawing/2014/main" id="{C8013210-9D42-9F9E-1513-4EF179A70ACA}"/>
              </a:ext>
            </a:extLst>
          </p:cNvPr>
          <p:cNvSpPr/>
          <p:nvPr>
            <p:custDataLst>
              <p:tags r:id="rId4"/>
            </p:custDataLst>
          </p:nvPr>
        </p:nvSpPr>
        <p:spPr>
          <a:xfrm>
            <a:off x="207467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bk object 20">
            <a:extLst>
              <a:ext uri="{FF2B5EF4-FFF2-40B4-BE49-F238E27FC236}">
                <a16:creationId xmlns:a16="http://schemas.microsoft.com/office/drawing/2014/main" id="{785215E7-35E2-0B69-1D60-BD04D28397F6}"/>
              </a:ext>
            </a:extLst>
          </p:cNvPr>
          <p:cNvSpPr/>
          <p:nvPr>
            <p:custDataLst>
              <p:tags r:id="rId5"/>
            </p:custDataLst>
          </p:nvPr>
        </p:nvSpPr>
        <p:spPr>
          <a:xfrm>
            <a:off x="4773738"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bk object 21">
            <a:extLst>
              <a:ext uri="{FF2B5EF4-FFF2-40B4-BE49-F238E27FC236}">
                <a16:creationId xmlns:a16="http://schemas.microsoft.com/office/drawing/2014/main" id="{FDEEB401-59A6-B20B-381D-E98DF09CFB5F}"/>
              </a:ext>
            </a:extLst>
          </p:cNvPr>
          <p:cNvSpPr/>
          <p:nvPr>
            <p:custDataLst>
              <p:tags r:id="rId6"/>
            </p:custDataLst>
          </p:nvPr>
        </p:nvSpPr>
        <p:spPr>
          <a:xfrm>
            <a:off x="746081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bk object 22">
            <a:extLst>
              <a:ext uri="{FF2B5EF4-FFF2-40B4-BE49-F238E27FC236}">
                <a16:creationId xmlns:a16="http://schemas.microsoft.com/office/drawing/2014/main" id="{D91B7E47-031D-85CE-69AD-C77D47077C83}"/>
              </a:ext>
            </a:extLst>
          </p:cNvPr>
          <p:cNvSpPr/>
          <p:nvPr>
            <p:custDataLst>
              <p:tags r:id="rId7"/>
            </p:custDataLst>
          </p:nvPr>
        </p:nvSpPr>
        <p:spPr>
          <a:xfrm>
            <a:off x="4773738"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bk object 23">
            <a:extLst>
              <a:ext uri="{FF2B5EF4-FFF2-40B4-BE49-F238E27FC236}">
                <a16:creationId xmlns:a16="http://schemas.microsoft.com/office/drawing/2014/main" id="{FB24C8EC-5F76-34A8-48C6-93FEB09A3C96}"/>
              </a:ext>
            </a:extLst>
          </p:cNvPr>
          <p:cNvSpPr/>
          <p:nvPr>
            <p:custDataLst>
              <p:tags r:id="rId8"/>
            </p:custDataLst>
          </p:nvPr>
        </p:nvSpPr>
        <p:spPr>
          <a:xfrm>
            <a:off x="7460817"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object 19">
            <a:extLst>
              <a:ext uri="{FF2B5EF4-FFF2-40B4-BE49-F238E27FC236}">
                <a16:creationId xmlns:a16="http://schemas.microsoft.com/office/drawing/2014/main" id="{563B6FE6-5E27-C4A0-1F98-23408A9A2731}"/>
              </a:ext>
            </a:extLst>
          </p:cNvPr>
          <p:cNvSpPr/>
          <p:nvPr>
            <p:custDataLst>
              <p:tags r:id="rId9"/>
            </p:custDataLst>
          </p:nvPr>
        </p:nvSpPr>
        <p:spPr>
          <a:xfrm>
            <a:off x="327619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object 20">
            <a:extLst>
              <a:ext uri="{FF2B5EF4-FFF2-40B4-BE49-F238E27FC236}">
                <a16:creationId xmlns:a16="http://schemas.microsoft.com/office/drawing/2014/main" id="{27934DFC-A062-E0A9-AE3E-C682BE94BFEC}"/>
              </a:ext>
            </a:extLst>
          </p:cNvPr>
          <p:cNvSpPr/>
          <p:nvPr>
            <p:custDataLst>
              <p:tags r:id="rId10"/>
            </p:custDataLst>
          </p:nvPr>
        </p:nvSpPr>
        <p:spPr>
          <a:xfrm>
            <a:off x="5975247"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 name="object 21">
            <a:extLst>
              <a:ext uri="{FF2B5EF4-FFF2-40B4-BE49-F238E27FC236}">
                <a16:creationId xmlns:a16="http://schemas.microsoft.com/office/drawing/2014/main" id="{0FE0F8D7-FEF0-7C95-3FEB-A7C5C673C67D}"/>
              </a:ext>
            </a:extLst>
          </p:cNvPr>
          <p:cNvSpPr/>
          <p:nvPr>
            <p:custDataLst>
              <p:tags r:id="rId11"/>
            </p:custDataLst>
          </p:nvPr>
        </p:nvSpPr>
        <p:spPr>
          <a:xfrm>
            <a:off x="866233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object 3">
            <a:extLst>
              <a:ext uri="{FF2B5EF4-FFF2-40B4-BE49-F238E27FC236}">
                <a16:creationId xmlns:a16="http://schemas.microsoft.com/office/drawing/2014/main" id="{19601027-4743-4137-D97E-7D9420F5589F}"/>
              </a:ext>
            </a:extLst>
          </p:cNvPr>
          <p:cNvSpPr txBox="1"/>
          <p:nvPr>
            <p:custDataLst>
              <p:tags r:id="rId12"/>
            </p:custDataLst>
          </p:nvPr>
        </p:nvSpPr>
        <p:spPr>
          <a:xfrm>
            <a:off x="2074677" y="2180501"/>
            <a:ext cx="2646996" cy="817147"/>
          </a:xfrm>
          <a:prstGeom prst="rect">
            <a:avLst/>
          </a:prstGeom>
          <a:solidFill>
            <a:srgbClr val="9FC9EB"/>
          </a:solidFill>
        </p:spPr>
        <p:txBody>
          <a:bodyPr vert="horz" wrap="square" lIns="0" tIns="0" rIns="0" bIns="0" rtlCol="0">
            <a:spAutoFit/>
          </a:bodyPr>
          <a:lstStyle/>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9FC9EB"/>
                </a:solidFill>
                <a:effectLst/>
                <a:uLnTx/>
                <a:uFillTx/>
                <a:latin typeface="Calibri"/>
                <a:ea typeface="+mn-ea"/>
                <a:cs typeface="Calibri"/>
                <a:sym typeface="Arial"/>
              </a:rPr>
              <a:t>F </a:t>
            </a:r>
          </a:p>
          <a:p>
            <a:pPr marL="102870" marR="0" lvl="0" indent="0" algn="l" defTabSz="1371600" rtl="0" eaLnBrk="1" fontAlgn="auto" latinLnBrk="0" hangingPunct="1">
              <a:lnSpc>
                <a:spcPct val="100000"/>
              </a:lnSpc>
              <a:spcBef>
                <a:spcPts val="0"/>
              </a:spcBef>
              <a:spcAft>
                <a:spcPts val="0"/>
              </a:spcAft>
              <a:buClrTx/>
              <a:buSzTx/>
              <a:buFont typeface="Arial"/>
              <a:buNone/>
              <a:tabLst/>
              <a:defRPr/>
            </a:pPr>
            <a:endParaRPr kumimoji="0" lang="en-CA" sz="1755" b="1" i="0" u="none" strike="noStrike" kern="1200" cap="none" spc="150" normalizeH="0" baseline="0" noProof="0" dirty="0">
              <a:ln>
                <a:noFill/>
              </a:ln>
              <a:solidFill>
                <a:srgbClr val="9FC9EB"/>
              </a:solidFill>
              <a:effectLst/>
              <a:uLnTx/>
              <a:uFillTx/>
              <a:latin typeface="Calibri"/>
              <a:ea typeface="+mn-ea"/>
              <a:cs typeface="Calibri"/>
              <a:sym typeface="Arial"/>
            </a:endParaRPr>
          </a:p>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755" b="1" i="0" u="none" strike="noStrike" cap="none" normalizeH="0" baseline="0" noProof="0">
                <a:ln>
                  <a:noFill/>
                </a:ln>
                <a:solidFill>
                  <a:srgbClr val="9FC9EB"/>
                </a:solidFill>
                <a:effectLst/>
                <a:uLnTx/>
                <a:uFillTx/>
                <a:latin typeface="Calibri"/>
                <a:ea typeface="+mn-ea"/>
                <a:cs typeface="Calibri"/>
                <a:sym typeface="Arial"/>
              </a:rPr>
              <a:t>aible fardeau de </a:t>
            </a:r>
            <a:r>
              <a:rPr kumimoji="0" lang="fr-CA" sz="1650" b="1" i="0" u="none" strike="noStrike" cap="none" normalizeH="0" baseline="31746" noProof="0">
                <a:ln>
                  <a:noFill/>
                </a:ln>
                <a:solidFill>
                  <a:srgbClr val="9FC9EB"/>
                </a:solidFill>
                <a:effectLst/>
                <a:uLnTx/>
                <a:uFillTx/>
                <a:latin typeface="Calibri"/>
                <a:ea typeface="+mn-ea"/>
                <a:cs typeface="Calibri"/>
                <a:sym typeface="Arial"/>
              </a:rPr>
              <a:t>† </a:t>
            </a:r>
          </a:p>
        </p:txBody>
      </p:sp>
      <p:sp>
        <p:nvSpPr>
          <p:cNvPr id="28" name="object 28">
            <a:extLst>
              <a:ext uri="{FF2B5EF4-FFF2-40B4-BE49-F238E27FC236}">
                <a16:creationId xmlns:a16="http://schemas.microsoft.com/office/drawing/2014/main" id="{D2D79C9A-D141-A4F4-4D8C-51C6F13E940D}"/>
              </a:ext>
            </a:extLst>
          </p:cNvPr>
          <p:cNvSpPr/>
          <p:nvPr>
            <p:custDataLst>
              <p:tags r:id="rId13"/>
            </p:custDataLst>
          </p:nvPr>
        </p:nvSpPr>
        <p:spPr>
          <a:xfrm>
            <a:off x="4770062" y="1492224"/>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0" name="object 14">
            <a:extLst>
              <a:ext uri="{FF2B5EF4-FFF2-40B4-BE49-F238E27FC236}">
                <a16:creationId xmlns:a16="http://schemas.microsoft.com/office/drawing/2014/main" id="{015E9C1D-FA6A-47B0-7AB2-FF3D162F3C80}"/>
              </a:ext>
            </a:extLst>
          </p:cNvPr>
          <p:cNvSpPr txBox="1"/>
          <p:nvPr>
            <p:custDataLst>
              <p:tags r:id="rId14"/>
            </p:custDataLst>
          </p:nvPr>
        </p:nvSpPr>
        <p:spPr>
          <a:xfrm>
            <a:off x="7107610" y="1864352"/>
            <a:ext cx="756275" cy="21544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&lt;80</a:t>
            </a:r>
            <a:r>
              <a:rPr kumimoji="0" lang="fr-CA" b="0" i="0" u="none" strike="noStrike" cap="none" normalizeH="0"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a:t>
            </a:r>
          </a:p>
        </p:txBody>
      </p:sp>
      <p:sp>
        <p:nvSpPr>
          <p:cNvPr id="33" name="object 12">
            <a:extLst>
              <a:ext uri="{FF2B5EF4-FFF2-40B4-BE49-F238E27FC236}">
                <a16:creationId xmlns:a16="http://schemas.microsoft.com/office/drawing/2014/main" id="{1AFFD459-8DE7-C4AE-E2E7-A47BEEDD5B4C}"/>
              </a:ext>
            </a:extLst>
          </p:cNvPr>
          <p:cNvSpPr txBox="1"/>
          <p:nvPr>
            <p:custDataLst>
              <p:tags r:id="rId15"/>
            </p:custDataLst>
          </p:nvPr>
        </p:nvSpPr>
        <p:spPr>
          <a:xfrm>
            <a:off x="3081095" y="1886386"/>
            <a:ext cx="759141"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013" b="0" i="0" u="none" strike="noStrike" cap="none" normalizeH="0" baseline="0" noProof="0">
                <a:ln>
                  <a:noFill/>
                </a:ln>
                <a:solidFill>
                  <a:srgbClr val="231F20"/>
                </a:solidFill>
                <a:effectLst/>
                <a:uLnTx/>
                <a:uFillTx/>
                <a:latin typeface="Calibri"/>
                <a:ea typeface="+mn-ea"/>
                <a:cs typeface="Calibri"/>
                <a:sym typeface="Arial"/>
              </a:rPr>
              <a:t>≥</a:t>
            </a:r>
            <a:r>
              <a:rPr kumimoji="0" lang="fr-CA" sz="1125" b="0" i="0" u="none" strike="noStrike" cap="none" normalizeH="0" baseline="0" noProof="0">
                <a:ln>
                  <a:noFill/>
                </a:ln>
                <a:solidFill>
                  <a:srgbClr val="231F20"/>
                </a:solidFill>
                <a:effectLst/>
                <a:uLnTx/>
                <a:uFillTx/>
                <a:latin typeface="Calibri"/>
                <a:ea typeface="+mn-ea"/>
                <a:cs typeface="Calibri"/>
                <a:sym typeface="Arial"/>
              </a:rPr>
              <a:t>80 %</a:t>
            </a:r>
          </a:p>
        </p:txBody>
      </p:sp>
      <p:sp>
        <p:nvSpPr>
          <p:cNvPr id="34" name="object 25">
            <a:extLst>
              <a:ext uri="{FF2B5EF4-FFF2-40B4-BE49-F238E27FC236}">
                <a16:creationId xmlns:a16="http://schemas.microsoft.com/office/drawing/2014/main" id="{DCF0920E-E13C-945C-382A-B95C1521304C}"/>
              </a:ext>
            </a:extLst>
          </p:cNvPr>
          <p:cNvSpPr/>
          <p:nvPr>
            <p:custDataLst>
              <p:tags r:id="rId16"/>
            </p:custDataLst>
          </p:nvPr>
        </p:nvSpPr>
        <p:spPr>
          <a:xfrm>
            <a:off x="3041512" y="1858394"/>
            <a:ext cx="759143" cy="225743"/>
          </a:xfrm>
          <a:custGeom>
            <a:avLst/>
            <a:gdLst/>
            <a:ahLst/>
            <a:cxnLst/>
            <a:rect l="l" t="t" r="r" b="b"/>
            <a:pathLst>
              <a:path w="506094" h="150494">
                <a:moveTo>
                  <a:pt x="430815" y="149885"/>
                </a:moveTo>
                <a:lnTo>
                  <a:pt x="74771" y="149885"/>
                </a:lnTo>
                <a:lnTo>
                  <a:pt x="60323" y="148477"/>
                </a:lnTo>
                <a:lnTo>
                  <a:pt x="23557" y="129527"/>
                </a:lnTo>
                <a:lnTo>
                  <a:pt x="2348" y="94179"/>
                </a:lnTo>
                <a:lnTo>
                  <a:pt x="0" y="80017"/>
                </a:lnTo>
                <a:lnTo>
                  <a:pt x="1261" y="64482"/>
                </a:lnTo>
                <a:lnTo>
                  <a:pt x="18932" y="25908"/>
                </a:lnTo>
                <a:lnTo>
                  <a:pt x="52275" y="3505"/>
                </a:lnTo>
                <a:lnTo>
                  <a:pt x="430815" y="0"/>
                </a:lnTo>
                <a:lnTo>
                  <a:pt x="445266" y="1407"/>
                </a:lnTo>
                <a:lnTo>
                  <a:pt x="482034" y="20353"/>
                </a:lnTo>
                <a:lnTo>
                  <a:pt x="503239" y="55701"/>
                </a:lnTo>
                <a:lnTo>
                  <a:pt x="505587" y="69866"/>
                </a:lnTo>
                <a:lnTo>
                  <a:pt x="504326" y="85397"/>
                </a:lnTo>
                <a:lnTo>
                  <a:pt x="486659" y="123971"/>
                </a:lnTo>
                <a:lnTo>
                  <a:pt x="453317" y="146378"/>
                </a:lnTo>
                <a:lnTo>
                  <a:pt x="430815" y="149885"/>
                </a:lnTo>
                <a:close/>
              </a:path>
            </a:pathLst>
          </a:custGeom>
          <a:ln w="6731">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object 26">
            <a:extLst>
              <a:ext uri="{FF2B5EF4-FFF2-40B4-BE49-F238E27FC236}">
                <a16:creationId xmlns:a16="http://schemas.microsoft.com/office/drawing/2014/main" id="{8CB4FABC-AEEF-D539-3B87-4F30849F3C5B}"/>
              </a:ext>
            </a:extLst>
          </p:cNvPr>
          <p:cNvSpPr/>
          <p:nvPr>
            <p:custDataLst>
              <p:tags r:id="rId17"/>
            </p:custDataLst>
          </p:nvPr>
        </p:nvSpPr>
        <p:spPr>
          <a:xfrm>
            <a:off x="7038950" y="1867970"/>
            <a:ext cx="824935" cy="216168"/>
          </a:xfrm>
          <a:custGeom>
            <a:avLst/>
            <a:gdLst/>
            <a:ahLst/>
            <a:cxnLst/>
            <a:rect l="l" t="t" r="r" b="b"/>
            <a:pathLst>
              <a:path w="504189" h="150494">
                <a:moveTo>
                  <a:pt x="429126" y="149885"/>
                </a:moveTo>
                <a:lnTo>
                  <a:pt x="74771" y="149885"/>
                </a:lnTo>
                <a:lnTo>
                  <a:pt x="60320" y="148477"/>
                </a:lnTo>
                <a:lnTo>
                  <a:pt x="23553" y="129527"/>
                </a:lnTo>
                <a:lnTo>
                  <a:pt x="2347" y="94179"/>
                </a:lnTo>
                <a:lnTo>
                  <a:pt x="0" y="80017"/>
                </a:lnTo>
                <a:lnTo>
                  <a:pt x="1261" y="64482"/>
                </a:lnTo>
                <a:lnTo>
                  <a:pt x="18928" y="25908"/>
                </a:lnTo>
                <a:lnTo>
                  <a:pt x="52270" y="3505"/>
                </a:lnTo>
                <a:lnTo>
                  <a:pt x="429126" y="0"/>
                </a:lnTo>
                <a:lnTo>
                  <a:pt x="443577" y="1407"/>
                </a:lnTo>
                <a:lnTo>
                  <a:pt x="480345" y="20353"/>
                </a:lnTo>
                <a:lnTo>
                  <a:pt x="501550" y="55701"/>
                </a:lnTo>
                <a:lnTo>
                  <a:pt x="503898" y="69866"/>
                </a:lnTo>
                <a:lnTo>
                  <a:pt x="502637" y="85397"/>
                </a:lnTo>
                <a:lnTo>
                  <a:pt x="484970" y="123971"/>
                </a:lnTo>
                <a:lnTo>
                  <a:pt x="451628" y="146378"/>
                </a:lnTo>
                <a:lnTo>
                  <a:pt x="429126" y="149885"/>
                </a:lnTo>
                <a:close/>
              </a:path>
            </a:pathLst>
          </a:custGeom>
          <a:ln w="6718">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object 15">
            <a:extLst>
              <a:ext uri="{FF2B5EF4-FFF2-40B4-BE49-F238E27FC236}">
                <a16:creationId xmlns:a16="http://schemas.microsoft.com/office/drawing/2014/main" id="{0580C947-9CB6-6EDD-6691-D266CF9D55B9}"/>
              </a:ext>
            </a:extLst>
          </p:cNvPr>
          <p:cNvSpPr/>
          <p:nvPr>
            <p:custDataLst>
              <p:tags r:id="rId18"/>
            </p:custDataLst>
          </p:nvPr>
        </p:nvSpPr>
        <p:spPr>
          <a:xfrm>
            <a:off x="4751157" y="1168458"/>
            <a:ext cx="0" cy="904875"/>
          </a:xfrm>
          <a:custGeom>
            <a:avLst/>
            <a:gdLst/>
            <a:ahLst/>
            <a:cxnLst/>
            <a:rect l="l" t="t" r="r" b="b"/>
            <a:pathLst>
              <a:path h="603250">
                <a:moveTo>
                  <a:pt x="0" y="602983"/>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object 17">
            <a:extLst>
              <a:ext uri="{FF2B5EF4-FFF2-40B4-BE49-F238E27FC236}">
                <a16:creationId xmlns:a16="http://schemas.microsoft.com/office/drawing/2014/main" id="{39C7BA47-B276-FB01-2AD2-F003F9E671F0}"/>
              </a:ext>
            </a:extLst>
          </p:cNvPr>
          <p:cNvSpPr/>
          <p:nvPr>
            <p:custDataLst>
              <p:tags r:id="rId19"/>
            </p:custDataLst>
          </p:nvPr>
        </p:nvSpPr>
        <p:spPr>
          <a:xfrm>
            <a:off x="4751157"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object 18">
            <a:extLst>
              <a:ext uri="{FF2B5EF4-FFF2-40B4-BE49-F238E27FC236}">
                <a16:creationId xmlns:a16="http://schemas.microsoft.com/office/drawing/2014/main" id="{BCA15595-41C3-F218-D36B-253C634A91E5}"/>
              </a:ext>
            </a:extLst>
          </p:cNvPr>
          <p:cNvSpPr/>
          <p:nvPr>
            <p:custDataLst>
              <p:tags r:id="rId20"/>
            </p:custDataLst>
          </p:nvPr>
        </p:nvSpPr>
        <p:spPr>
          <a:xfrm>
            <a:off x="7438893"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object 2">
            <a:extLst>
              <a:ext uri="{FF2B5EF4-FFF2-40B4-BE49-F238E27FC236}">
                <a16:creationId xmlns:a16="http://schemas.microsoft.com/office/drawing/2014/main" id="{A7CB74D6-4E53-4892-D5AA-D6BD299A6769}"/>
              </a:ext>
            </a:extLst>
          </p:cNvPr>
          <p:cNvSpPr txBox="1">
            <a:spLocks noGrp="1"/>
          </p:cNvSpPr>
          <p:nvPr>
            <p:ph type="title"/>
            <p:custDataLst>
              <p:tags r:id="rId21"/>
            </p:custDataLst>
          </p:nvPr>
        </p:nvSpPr>
        <p:spPr>
          <a:xfrm>
            <a:off x="2971967" y="1004345"/>
            <a:ext cx="6248064" cy="519373"/>
          </a:xfrm>
          <a:prstGeom prst="rect">
            <a:avLst/>
          </a:prstGeom>
        </p:spPr>
        <p:txBody>
          <a:bodyPr vert="horz" wrap="square" lIns="0" tIns="0" rIns="0" bIns="0" rtlCol="0">
            <a:spAutoFit/>
          </a:bodyPr>
          <a:lstStyle/>
          <a:p>
            <a:pPr marL="19050"/>
            <a:r>
              <a:rPr lang="fr-CA"/>
              <a:t>Légère</a:t>
            </a:r>
          </a:p>
        </p:txBody>
      </p:sp>
      <p:sp>
        <p:nvSpPr>
          <p:cNvPr id="50" name="object 11">
            <a:extLst>
              <a:ext uri="{FF2B5EF4-FFF2-40B4-BE49-F238E27FC236}">
                <a16:creationId xmlns:a16="http://schemas.microsoft.com/office/drawing/2014/main" id="{183A8AED-7233-69A7-DE2B-F3673F328C67}"/>
              </a:ext>
            </a:extLst>
          </p:cNvPr>
          <p:cNvSpPr txBox="1"/>
          <p:nvPr>
            <p:custDataLst>
              <p:tags r:id="rId22"/>
            </p:custDataLst>
          </p:nvPr>
        </p:nvSpPr>
        <p:spPr>
          <a:xfrm>
            <a:off x="5343413" y="1004345"/>
            <a:ext cx="4144328" cy="519373"/>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3375" b="1" i="0" u="none" strike="noStrike" cap="none" normalizeH="0" baseline="0" noProof="0">
                <a:ln>
                  <a:noFill/>
                </a:ln>
                <a:solidFill>
                  <a:srgbClr val="231F20"/>
                </a:solidFill>
                <a:effectLst/>
                <a:uLnTx/>
                <a:uFillTx/>
                <a:latin typeface="Calibri"/>
                <a:ea typeface="+mn-ea"/>
                <a:cs typeface="Calibri"/>
                <a:sym typeface="Arial"/>
              </a:rPr>
              <a:t>Modérée et grave</a:t>
            </a:r>
          </a:p>
        </p:txBody>
      </p:sp>
      <p:sp>
        <p:nvSpPr>
          <p:cNvPr id="3" name="object 27">
            <a:extLst>
              <a:ext uri="{FF2B5EF4-FFF2-40B4-BE49-F238E27FC236}">
                <a16:creationId xmlns:a16="http://schemas.microsoft.com/office/drawing/2014/main" id="{C77B26BC-EFF8-1231-18B1-3FBA9F0DBA09}"/>
              </a:ext>
            </a:extLst>
          </p:cNvPr>
          <p:cNvSpPr/>
          <p:nvPr>
            <p:custDataLst>
              <p:tags r:id="rId23"/>
            </p:custDataLst>
          </p:nvPr>
        </p:nvSpPr>
        <p:spPr>
          <a:xfrm>
            <a:off x="2084526" y="1492224"/>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object 30">
            <a:extLst>
              <a:ext uri="{FF2B5EF4-FFF2-40B4-BE49-F238E27FC236}">
                <a16:creationId xmlns:a16="http://schemas.microsoft.com/office/drawing/2014/main" id="{F932479C-A09C-4DFA-9F63-DEBED40151BE}"/>
              </a:ext>
            </a:extLst>
          </p:cNvPr>
          <p:cNvSpPr/>
          <p:nvPr>
            <p:custDataLst>
              <p:tags r:id="rId24"/>
            </p:custDataLst>
          </p:nvPr>
        </p:nvSpPr>
        <p:spPr>
          <a:xfrm>
            <a:off x="2851347" y="1540513"/>
            <a:ext cx="1133968"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29">
            <a:extLst>
              <a:ext uri="{FF2B5EF4-FFF2-40B4-BE49-F238E27FC236}">
                <a16:creationId xmlns:a16="http://schemas.microsoft.com/office/drawing/2014/main" id="{FB589C45-8182-5444-EC69-20A43BFBBD12}"/>
              </a:ext>
            </a:extLst>
          </p:cNvPr>
          <p:cNvSpPr txBox="1"/>
          <p:nvPr>
            <p:custDataLst>
              <p:tags r:id="rId25"/>
            </p:custDataLst>
          </p:nvPr>
        </p:nvSpPr>
        <p:spPr>
          <a:xfrm>
            <a:off x="2868199" y="1560269"/>
            <a:ext cx="1090613" cy="173124"/>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cs typeface="Calibri"/>
                <a:sym typeface="Arial"/>
              </a:rPr>
              <a:t>CAT &lt;10, mMRC 1</a:t>
            </a:r>
          </a:p>
        </p:txBody>
      </p:sp>
      <p:sp>
        <p:nvSpPr>
          <p:cNvPr id="17" name="object 29">
            <a:extLst>
              <a:ext uri="{FF2B5EF4-FFF2-40B4-BE49-F238E27FC236}">
                <a16:creationId xmlns:a16="http://schemas.microsoft.com/office/drawing/2014/main" id="{44F24912-8008-25AF-DD63-87E3F74E541B}"/>
              </a:ext>
            </a:extLst>
          </p:cNvPr>
          <p:cNvSpPr txBox="1"/>
          <p:nvPr>
            <p:custDataLst>
              <p:tags r:id="rId26"/>
            </p:custDataLst>
          </p:nvPr>
        </p:nvSpPr>
        <p:spPr>
          <a:xfrm>
            <a:off x="6808709" y="1568949"/>
            <a:ext cx="1272457" cy="173124"/>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CAT ≥10, mMRC ≥2</a:t>
            </a:r>
          </a:p>
        </p:txBody>
      </p:sp>
      <p:sp>
        <p:nvSpPr>
          <p:cNvPr id="18" name="object 30">
            <a:extLst>
              <a:ext uri="{FF2B5EF4-FFF2-40B4-BE49-F238E27FC236}">
                <a16:creationId xmlns:a16="http://schemas.microsoft.com/office/drawing/2014/main" id="{94B8A7A2-3C5D-CA5D-1562-F46A12B26529}"/>
              </a:ext>
            </a:extLst>
          </p:cNvPr>
          <p:cNvSpPr/>
          <p:nvPr>
            <p:custDataLst>
              <p:tags r:id="rId27"/>
            </p:custDataLst>
          </p:nvPr>
        </p:nvSpPr>
        <p:spPr>
          <a:xfrm>
            <a:off x="6829198" y="1547153"/>
            <a:ext cx="1223701"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0A8B4570-CCC6-74A4-6A9B-49C375E0A166}"/>
              </a:ext>
            </a:extLst>
          </p:cNvPr>
          <p:cNvSpPr txBox="1"/>
          <p:nvPr>
            <p:custDataLst>
              <p:tags r:id="rId28"/>
            </p:custDataLst>
          </p:nvPr>
        </p:nvSpPr>
        <p:spPr>
          <a:xfrm>
            <a:off x="4419" y="168732"/>
            <a:ext cx="3980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Pharmacothérapie pour la MPOC « 2023 » </a:t>
            </a:r>
          </a:p>
        </p:txBody>
      </p:sp>
      <p:sp>
        <p:nvSpPr>
          <p:cNvPr id="19" name="object 13">
            <a:extLst>
              <a:ext uri="{FF2B5EF4-FFF2-40B4-BE49-F238E27FC236}">
                <a16:creationId xmlns:a16="http://schemas.microsoft.com/office/drawing/2014/main" id="{9E63519F-ECCD-C53F-67EF-73134DA84317}"/>
              </a:ext>
            </a:extLst>
          </p:cNvPr>
          <p:cNvSpPr txBox="1"/>
          <p:nvPr>
            <p:custDataLst>
              <p:tags r:id="rId29"/>
            </p:custDataLst>
          </p:nvPr>
        </p:nvSpPr>
        <p:spPr>
          <a:xfrm>
            <a:off x="5549467" y="5620967"/>
            <a:ext cx="1095382" cy="24622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600" b="1" i="0" u="none" strike="noStrike" cap="none" normalizeH="0" baseline="0" noProof="0">
                <a:ln>
                  <a:noFill/>
                </a:ln>
                <a:solidFill>
                  <a:srgbClr val="231F20"/>
                </a:solidFill>
                <a:effectLst/>
                <a:uLnTx/>
                <a:uFillTx/>
                <a:latin typeface="Calibri"/>
                <a:ea typeface="+mn-ea"/>
                <a:cs typeface="Calibri"/>
                <a:sym typeface="Arial"/>
              </a:rPr>
              <a:t>BDCA prn</a:t>
            </a:r>
          </a:p>
        </p:txBody>
      </p:sp>
    </p:spTree>
    <p:extLst>
      <p:ext uri="{BB962C8B-B14F-4D97-AF65-F5344CB8AC3E}">
        <p14:creationId xmlns:p14="http://schemas.microsoft.com/office/powerpoint/2010/main" val="35946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55306C46-E274-410A-8BF2-BB6DA960C6AA}"/>
              </a:ext>
            </a:extLst>
          </p:cNvPr>
          <p:cNvSpPr/>
          <p:nvPr>
            <p:custDataLst>
              <p:tags r:id="rId1"/>
            </p:custDataLst>
          </p:nvPr>
        </p:nvSpPr>
        <p:spPr>
          <a:xfrm>
            <a:off x="2084526" y="1804016"/>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bk object 17">
            <a:extLst>
              <a:ext uri="{FF2B5EF4-FFF2-40B4-BE49-F238E27FC236}">
                <a16:creationId xmlns:a16="http://schemas.microsoft.com/office/drawing/2014/main" id="{B52802E5-33C6-BB8B-4CB5-0379890EB47E}"/>
              </a:ext>
            </a:extLst>
          </p:cNvPr>
          <p:cNvSpPr/>
          <p:nvPr>
            <p:custDataLst>
              <p:tags r:id="rId2"/>
            </p:custDataLst>
          </p:nvPr>
        </p:nvSpPr>
        <p:spPr>
          <a:xfrm>
            <a:off x="4770062" y="1804016"/>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bk object 18">
            <a:extLst>
              <a:ext uri="{FF2B5EF4-FFF2-40B4-BE49-F238E27FC236}">
                <a16:creationId xmlns:a16="http://schemas.microsoft.com/office/drawing/2014/main" id="{A462596C-CECC-6862-4FF2-015E9875BF27}"/>
              </a:ext>
            </a:extLst>
          </p:cNvPr>
          <p:cNvSpPr/>
          <p:nvPr>
            <p:custDataLst>
              <p:tags r:id="rId3"/>
            </p:custDataLst>
          </p:nvPr>
        </p:nvSpPr>
        <p:spPr>
          <a:xfrm>
            <a:off x="2084546" y="5474590"/>
            <a:ext cx="8018145" cy="481013"/>
          </a:xfrm>
          <a:custGeom>
            <a:avLst/>
            <a:gdLst/>
            <a:ahLst/>
            <a:cxnLst/>
            <a:rect l="l" t="t" r="r" b="b"/>
            <a:pathLst>
              <a:path w="5345430" h="320675">
                <a:moveTo>
                  <a:pt x="5344985" y="320103"/>
                </a:moveTo>
                <a:lnTo>
                  <a:pt x="0" y="320103"/>
                </a:lnTo>
                <a:lnTo>
                  <a:pt x="0" y="0"/>
                </a:lnTo>
                <a:lnTo>
                  <a:pt x="5344985" y="0"/>
                </a:lnTo>
                <a:lnTo>
                  <a:pt x="5344985" y="320103"/>
                </a:lnTo>
                <a:close/>
              </a:path>
            </a:pathLst>
          </a:custGeom>
          <a:solidFill>
            <a:srgbClr val="B89BC9"/>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bk object 19">
            <a:extLst>
              <a:ext uri="{FF2B5EF4-FFF2-40B4-BE49-F238E27FC236}">
                <a16:creationId xmlns:a16="http://schemas.microsoft.com/office/drawing/2014/main" id="{C8013210-9D42-9F9E-1513-4EF179A70ACA}"/>
              </a:ext>
            </a:extLst>
          </p:cNvPr>
          <p:cNvSpPr/>
          <p:nvPr>
            <p:custDataLst>
              <p:tags r:id="rId4"/>
            </p:custDataLst>
          </p:nvPr>
        </p:nvSpPr>
        <p:spPr>
          <a:xfrm>
            <a:off x="207467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bk object 20">
            <a:extLst>
              <a:ext uri="{FF2B5EF4-FFF2-40B4-BE49-F238E27FC236}">
                <a16:creationId xmlns:a16="http://schemas.microsoft.com/office/drawing/2014/main" id="{785215E7-35E2-0B69-1D60-BD04D28397F6}"/>
              </a:ext>
            </a:extLst>
          </p:cNvPr>
          <p:cNvSpPr/>
          <p:nvPr>
            <p:custDataLst>
              <p:tags r:id="rId5"/>
            </p:custDataLst>
          </p:nvPr>
        </p:nvSpPr>
        <p:spPr>
          <a:xfrm>
            <a:off x="4773738"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bk object 21">
            <a:extLst>
              <a:ext uri="{FF2B5EF4-FFF2-40B4-BE49-F238E27FC236}">
                <a16:creationId xmlns:a16="http://schemas.microsoft.com/office/drawing/2014/main" id="{FDEEB401-59A6-B20B-381D-E98DF09CFB5F}"/>
              </a:ext>
            </a:extLst>
          </p:cNvPr>
          <p:cNvSpPr/>
          <p:nvPr>
            <p:custDataLst>
              <p:tags r:id="rId6"/>
            </p:custDataLst>
          </p:nvPr>
        </p:nvSpPr>
        <p:spPr>
          <a:xfrm>
            <a:off x="746081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bk object 22">
            <a:extLst>
              <a:ext uri="{FF2B5EF4-FFF2-40B4-BE49-F238E27FC236}">
                <a16:creationId xmlns:a16="http://schemas.microsoft.com/office/drawing/2014/main" id="{D91B7E47-031D-85CE-69AD-C77D47077C83}"/>
              </a:ext>
            </a:extLst>
          </p:cNvPr>
          <p:cNvSpPr/>
          <p:nvPr>
            <p:custDataLst>
              <p:tags r:id="rId7"/>
            </p:custDataLst>
          </p:nvPr>
        </p:nvSpPr>
        <p:spPr>
          <a:xfrm>
            <a:off x="4773738"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bk object 23">
            <a:extLst>
              <a:ext uri="{FF2B5EF4-FFF2-40B4-BE49-F238E27FC236}">
                <a16:creationId xmlns:a16="http://schemas.microsoft.com/office/drawing/2014/main" id="{FB24C8EC-5F76-34A8-48C6-93FEB09A3C96}"/>
              </a:ext>
            </a:extLst>
          </p:cNvPr>
          <p:cNvSpPr/>
          <p:nvPr>
            <p:custDataLst>
              <p:tags r:id="rId8"/>
            </p:custDataLst>
          </p:nvPr>
        </p:nvSpPr>
        <p:spPr>
          <a:xfrm>
            <a:off x="7460817"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object 19">
            <a:extLst>
              <a:ext uri="{FF2B5EF4-FFF2-40B4-BE49-F238E27FC236}">
                <a16:creationId xmlns:a16="http://schemas.microsoft.com/office/drawing/2014/main" id="{563B6FE6-5E27-C4A0-1F98-23408A9A2731}"/>
              </a:ext>
            </a:extLst>
          </p:cNvPr>
          <p:cNvSpPr/>
          <p:nvPr>
            <p:custDataLst>
              <p:tags r:id="rId9"/>
            </p:custDataLst>
          </p:nvPr>
        </p:nvSpPr>
        <p:spPr>
          <a:xfrm>
            <a:off x="327619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object 20">
            <a:extLst>
              <a:ext uri="{FF2B5EF4-FFF2-40B4-BE49-F238E27FC236}">
                <a16:creationId xmlns:a16="http://schemas.microsoft.com/office/drawing/2014/main" id="{27934DFC-A062-E0A9-AE3E-C682BE94BFEC}"/>
              </a:ext>
            </a:extLst>
          </p:cNvPr>
          <p:cNvSpPr/>
          <p:nvPr>
            <p:custDataLst>
              <p:tags r:id="rId10"/>
            </p:custDataLst>
          </p:nvPr>
        </p:nvSpPr>
        <p:spPr>
          <a:xfrm>
            <a:off x="5975247"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 name="object 21">
            <a:extLst>
              <a:ext uri="{FF2B5EF4-FFF2-40B4-BE49-F238E27FC236}">
                <a16:creationId xmlns:a16="http://schemas.microsoft.com/office/drawing/2014/main" id="{0FE0F8D7-FEF0-7C95-3FEB-A7C5C673C67D}"/>
              </a:ext>
            </a:extLst>
          </p:cNvPr>
          <p:cNvSpPr/>
          <p:nvPr>
            <p:custDataLst>
              <p:tags r:id="rId11"/>
            </p:custDataLst>
          </p:nvPr>
        </p:nvSpPr>
        <p:spPr>
          <a:xfrm>
            <a:off x="866233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object 3">
            <a:extLst>
              <a:ext uri="{FF2B5EF4-FFF2-40B4-BE49-F238E27FC236}">
                <a16:creationId xmlns:a16="http://schemas.microsoft.com/office/drawing/2014/main" id="{19601027-4743-4137-D97E-7D9420F5589F}"/>
              </a:ext>
            </a:extLst>
          </p:cNvPr>
          <p:cNvSpPr txBox="1"/>
          <p:nvPr>
            <p:custDataLst>
              <p:tags r:id="rId12"/>
            </p:custDataLst>
          </p:nvPr>
        </p:nvSpPr>
        <p:spPr>
          <a:xfrm>
            <a:off x="2074677" y="2180501"/>
            <a:ext cx="2646996" cy="817147"/>
          </a:xfrm>
          <a:prstGeom prst="rect">
            <a:avLst/>
          </a:prstGeom>
          <a:solidFill>
            <a:srgbClr val="9FC9EB"/>
          </a:solidFill>
        </p:spPr>
        <p:txBody>
          <a:bodyPr vert="horz" wrap="square" lIns="0" tIns="0" rIns="0" bIns="0" rtlCol="0">
            <a:spAutoFit/>
          </a:bodyPr>
          <a:lstStyle/>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9FC9EB"/>
                </a:solidFill>
                <a:effectLst/>
                <a:uLnTx/>
                <a:uFillTx/>
                <a:latin typeface="Calibri"/>
                <a:ea typeface="+mn-ea"/>
                <a:cs typeface="Calibri"/>
                <a:sym typeface="Arial"/>
              </a:rPr>
              <a:t>F</a:t>
            </a:r>
          </a:p>
          <a:p>
            <a:pPr marL="102870" marR="0" lvl="0" indent="0" algn="l" defTabSz="1371600" rtl="0" eaLnBrk="1" fontAlgn="auto" latinLnBrk="0" hangingPunct="1">
              <a:lnSpc>
                <a:spcPct val="100000"/>
              </a:lnSpc>
              <a:spcBef>
                <a:spcPts val="0"/>
              </a:spcBef>
              <a:spcAft>
                <a:spcPts val="0"/>
              </a:spcAft>
              <a:buClrTx/>
              <a:buSzTx/>
              <a:buFont typeface="Arial"/>
              <a:buNone/>
              <a:tabLst/>
              <a:defRPr/>
            </a:pPr>
            <a:endParaRPr kumimoji="0" lang="en-CA" sz="1755" b="1" i="0" u="none" strike="noStrike" kern="1200" cap="none" spc="150" normalizeH="0" baseline="0" noProof="0" dirty="0">
              <a:ln>
                <a:noFill/>
              </a:ln>
              <a:solidFill>
                <a:srgbClr val="9FC9EB"/>
              </a:solidFill>
              <a:effectLst/>
              <a:uLnTx/>
              <a:uFillTx/>
              <a:latin typeface="Calibri"/>
              <a:ea typeface="+mn-ea"/>
              <a:cs typeface="Calibri"/>
              <a:sym typeface="Arial"/>
            </a:endParaRPr>
          </a:p>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755" b="1" i="0" u="none" strike="noStrike" cap="none" normalizeH="0" baseline="0" noProof="0">
                <a:ln>
                  <a:noFill/>
                </a:ln>
                <a:solidFill>
                  <a:srgbClr val="9FC9EB"/>
                </a:solidFill>
                <a:effectLst/>
                <a:uLnTx/>
                <a:uFillTx/>
                <a:latin typeface="Calibri"/>
                <a:ea typeface="+mn-ea"/>
                <a:cs typeface="Calibri"/>
                <a:sym typeface="Arial"/>
              </a:rPr>
              <a:t>aible fardeau de </a:t>
            </a:r>
            <a:r>
              <a:rPr kumimoji="0" lang="fr-CA" sz="1650" b="1" i="0" u="none" strike="noStrike" cap="none" normalizeH="0" baseline="31746" noProof="0">
                <a:ln>
                  <a:noFill/>
                </a:ln>
                <a:solidFill>
                  <a:srgbClr val="9FC9EB"/>
                </a:solidFill>
                <a:effectLst/>
                <a:uLnTx/>
                <a:uFillTx/>
                <a:latin typeface="Calibri"/>
                <a:ea typeface="+mn-ea"/>
                <a:cs typeface="Calibri"/>
                <a:sym typeface="Arial"/>
              </a:rPr>
              <a:t>† </a:t>
            </a:r>
          </a:p>
        </p:txBody>
      </p:sp>
      <p:sp>
        <p:nvSpPr>
          <p:cNvPr id="28" name="object 28">
            <a:extLst>
              <a:ext uri="{FF2B5EF4-FFF2-40B4-BE49-F238E27FC236}">
                <a16:creationId xmlns:a16="http://schemas.microsoft.com/office/drawing/2014/main" id="{D2D79C9A-D141-A4F4-4D8C-51C6F13E940D}"/>
              </a:ext>
            </a:extLst>
          </p:cNvPr>
          <p:cNvSpPr/>
          <p:nvPr>
            <p:custDataLst>
              <p:tags r:id="rId13"/>
            </p:custDataLst>
          </p:nvPr>
        </p:nvSpPr>
        <p:spPr>
          <a:xfrm>
            <a:off x="4770062" y="1492224"/>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4" name="object 25">
            <a:extLst>
              <a:ext uri="{FF2B5EF4-FFF2-40B4-BE49-F238E27FC236}">
                <a16:creationId xmlns:a16="http://schemas.microsoft.com/office/drawing/2014/main" id="{DCF0920E-E13C-945C-382A-B95C1521304C}"/>
              </a:ext>
            </a:extLst>
          </p:cNvPr>
          <p:cNvSpPr/>
          <p:nvPr>
            <p:custDataLst>
              <p:tags r:id="rId14"/>
            </p:custDataLst>
          </p:nvPr>
        </p:nvSpPr>
        <p:spPr>
          <a:xfrm>
            <a:off x="3041512" y="1858394"/>
            <a:ext cx="759143" cy="225743"/>
          </a:xfrm>
          <a:custGeom>
            <a:avLst/>
            <a:gdLst/>
            <a:ahLst/>
            <a:cxnLst/>
            <a:rect l="l" t="t" r="r" b="b"/>
            <a:pathLst>
              <a:path w="506094" h="150494">
                <a:moveTo>
                  <a:pt x="430815" y="149885"/>
                </a:moveTo>
                <a:lnTo>
                  <a:pt x="74771" y="149885"/>
                </a:lnTo>
                <a:lnTo>
                  <a:pt x="60323" y="148477"/>
                </a:lnTo>
                <a:lnTo>
                  <a:pt x="23557" y="129527"/>
                </a:lnTo>
                <a:lnTo>
                  <a:pt x="2348" y="94179"/>
                </a:lnTo>
                <a:lnTo>
                  <a:pt x="0" y="80017"/>
                </a:lnTo>
                <a:lnTo>
                  <a:pt x="1261" y="64482"/>
                </a:lnTo>
                <a:lnTo>
                  <a:pt x="18932" y="25908"/>
                </a:lnTo>
                <a:lnTo>
                  <a:pt x="52275" y="3505"/>
                </a:lnTo>
                <a:lnTo>
                  <a:pt x="430815" y="0"/>
                </a:lnTo>
                <a:lnTo>
                  <a:pt x="445266" y="1407"/>
                </a:lnTo>
                <a:lnTo>
                  <a:pt x="482034" y="20353"/>
                </a:lnTo>
                <a:lnTo>
                  <a:pt x="503239" y="55701"/>
                </a:lnTo>
                <a:lnTo>
                  <a:pt x="505587" y="69866"/>
                </a:lnTo>
                <a:lnTo>
                  <a:pt x="504326" y="85397"/>
                </a:lnTo>
                <a:lnTo>
                  <a:pt x="486659" y="123971"/>
                </a:lnTo>
                <a:lnTo>
                  <a:pt x="453317" y="146378"/>
                </a:lnTo>
                <a:lnTo>
                  <a:pt x="430815" y="149885"/>
                </a:lnTo>
                <a:close/>
              </a:path>
            </a:pathLst>
          </a:custGeom>
          <a:ln w="6731">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object 26">
            <a:extLst>
              <a:ext uri="{FF2B5EF4-FFF2-40B4-BE49-F238E27FC236}">
                <a16:creationId xmlns:a16="http://schemas.microsoft.com/office/drawing/2014/main" id="{8CB4FABC-AEEF-D539-3B87-4F30849F3C5B}"/>
              </a:ext>
            </a:extLst>
          </p:cNvPr>
          <p:cNvSpPr/>
          <p:nvPr>
            <p:custDataLst>
              <p:tags r:id="rId15"/>
            </p:custDataLst>
          </p:nvPr>
        </p:nvSpPr>
        <p:spPr>
          <a:xfrm>
            <a:off x="7038950" y="1864352"/>
            <a:ext cx="824945" cy="219786"/>
          </a:xfrm>
          <a:custGeom>
            <a:avLst/>
            <a:gdLst/>
            <a:ahLst/>
            <a:cxnLst/>
            <a:rect l="l" t="t" r="r" b="b"/>
            <a:pathLst>
              <a:path w="504189" h="150494">
                <a:moveTo>
                  <a:pt x="429126" y="149885"/>
                </a:moveTo>
                <a:lnTo>
                  <a:pt x="74771" y="149885"/>
                </a:lnTo>
                <a:lnTo>
                  <a:pt x="60320" y="148477"/>
                </a:lnTo>
                <a:lnTo>
                  <a:pt x="23553" y="129527"/>
                </a:lnTo>
                <a:lnTo>
                  <a:pt x="2347" y="94179"/>
                </a:lnTo>
                <a:lnTo>
                  <a:pt x="0" y="80017"/>
                </a:lnTo>
                <a:lnTo>
                  <a:pt x="1261" y="64482"/>
                </a:lnTo>
                <a:lnTo>
                  <a:pt x="18928" y="25908"/>
                </a:lnTo>
                <a:lnTo>
                  <a:pt x="52270" y="3505"/>
                </a:lnTo>
                <a:lnTo>
                  <a:pt x="429126" y="0"/>
                </a:lnTo>
                <a:lnTo>
                  <a:pt x="443577" y="1407"/>
                </a:lnTo>
                <a:lnTo>
                  <a:pt x="480345" y="20353"/>
                </a:lnTo>
                <a:lnTo>
                  <a:pt x="501550" y="55701"/>
                </a:lnTo>
                <a:lnTo>
                  <a:pt x="503898" y="69866"/>
                </a:lnTo>
                <a:lnTo>
                  <a:pt x="502637" y="85397"/>
                </a:lnTo>
                <a:lnTo>
                  <a:pt x="484970" y="123971"/>
                </a:lnTo>
                <a:lnTo>
                  <a:pt x="451628" y="146378"/>
                </a:lnTo>
                <a:lnTo>
                  <a:pt x="429126" y="149885"/>
                </a:lnTo>
                <a:close/>
              </a:path>
            </a:pathLst>
          </a:custGeom>
          <a:ln w="6718">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object 15">
            <a:extLst>
              <a:ext uri="{FF2B5EF4-FFF2-40B4-BE49-F238E27FC236}">
                <a16:creationId xmlns:a16="http://schemas.microsoft.com/office/drawing/2014/main" id="{0580C947-9CB6-6EDD-6691-D266CF9D55B9}"/>
              </a:ext>
            </a:extLst>
          </p:cNvPr>
          <p:cNvSpPr/>
          <p:nvPr>
            <p:custDataLst>
              <p:tags r:id="rId16"/>
            </p:custDataLst>
          </p:nvPr>
        </p:nvSpPr>
        <p:spPr>
          <a:xfrm>
            <a:off x="4751157" y="1168458"/>
            <a:ext cx="0" cy="904875"/>
          </a:xfrm>
          <a:custGeom>
            <a:avLst/>
            <a:gdLst/>
            <a:ahLst/>
            <a:cxnLst/>
            <a:rect l="l" t="t" r="r" b="b"/>
            <a:pathLst>
              <a:path h="603250">
                <a:moveTo>
                  <a:pt x="0" y="602983"/>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object 17">
            <a:extLst>
              <a:ext uri="{FF2B5EF4-FFF2-40B4-BE49-F238E27FC236}">
                <a16:creationId xmlns:a16="http://schemas.microsoft.com/office/drawing/2014/main" id="{39C7BA47-B276-FB01-2AD2-F003F9E671F0}"/>
              </a:ext>
            </a:extLst>
          </p:cNvPr>
          <p:cNvSpPr/>
          <p:nvPr>
            <p:custDataLst>
              <p:tags r:id="rId17"/>
            </p:custDataLst>
          </p:nvPr>
        </p:nvSpPr>
        <p:spPr>
          <a:xfrm>
            <a:off x="4751157"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object 18">
            <a:extLst>
              <a:ext uri="{FF2B5EF4-FFF2-40B4-BE49-F238E27FC236}">
                <a16:creationId xmlns:a16="http://schemas.microsoft.com/office/drawing/2014/main" id="{BCA15595-41C3-F218-D36B-253C634A91E5}"/>
              </a:ext>
            </a:extLst>
          </p:cNvPr>
          <p:cNvSpPr/>
          <p:nvPr>
            <p:custDataLst>
              <p:tags r:id="rId18"/>
            </p:custDataLst>
          </p:nvPr>
        </p:nvSpPr>
        <p:spPr>
          <a:xfrm>
            <a:off x="7438893"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object 2">
            <a:extLst>
              <a:ext uri="{FF2B5EF4-FFF2-40B4-BE49-F238E27FC236}">
                <a16:creationId xmlns:a16="http://schemas.microsoft.com/office/drawing/2014/main" id="{A7CB74D6-4E53-4892-D5AA-D6BD299A6769}"/>
              </a:ext>
            </a:extLst>
          </p:cNvPr>
          <p:cNvSpPr txBox="1">
            <a:spLocks noGrp="1"/>
          </p:cNvSpPr>
          <p:nvPr>
            <p:ph type="title"/>
            <p:custDataLst>
              <p:tags r:id="rId19"/>
            </p:custDataLst>
          </p:nvPr>
        </p:nvSpPr>
        <p:spPr>
          <a:xfrm>
            <a:off x="2971967" y="1004345"/>
            <a:ext cx="6248064" cy="519373"/>
          </a:xfrm>
          <a:prstGeom prst="rect">
            <a:avLst/>
          </a:prstGeom>
        </p:spPr>
        <p:txBody>
          <a:bodyPr vert="horz" wrap="square" lIns="0" tIns="0" rIns="0" bIns="0" rtlCol="0">
            <a:spAutoFit/>
          </a:bodyPr>
          <a:lstStyle/>
          <a:p>
            <a:pPr marL="19050"/>
            <a:r>
              <a:rPr lang="fr-CA"/>
              <a:t>Légère</a:t>
            </a:r>
          </a:p>
        </p:txBody>
      </p:sp>
      <p:sp>
        <p:nvSpPr>
          <p:cNvPr id="50" name="object 11">
            <a:extLst>
              <a:ext uri="{FF2B5EF4-FFF2-40B4-BE49-F238E27FC236}">
                <a16:creationId xmlns:a16="http://schemas.microsoft.com/office/drawing/2014/main" id="{183A8AED-7233-69A7-DE2B-F3673F328C67}"/>
              </a:ext>
            </a:extLst>
          </p:cNvPr>
          <p:cNvSpPr txBox="1"/>
          <p:nvPr>
            <p:custDataLst>
              <p:tags r:id="rId20"/>
            </p:custDataLst>
          </p:nvPr>
        </p:nvSpPr>
        <p:spPr>
          <a:xfrm>
            <a:off x="5343413" y="1004345"/>
            <a:ext cx="4144328" cy="519373"/>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3375" b="1" i="0" u="none" strike="noStrike" cap="none" normalizeH="0" baseline="0" noProof="0">
                <a:ln>
                  <a:noFill/>
                </a:ln>
                <a:solidFill>
                  <a:srgbClr val="231F20"/>
                </a:solidFill>
                <a:effectLst/>
                <a:uLnTx/>
                <a:uFillTx/>
                <a:latin typeface="Calibri"/>
                <a:ea typeface="+mn-ea"/>
                <a:cs typeface="Calibri"/>
                <a:sym typeface="Arial"/>
              </a:rPr>
              <a:t>Modérée et grave</a:t>
            </a:r>
          </a:p>
        </p:txBody>
      </p:sp>
      <p:sp>
        <p:nvSpPr>
          <p:cNvPr id="53" name="object 5">
            <a:extLst>
              <a:ext uri="{FF2B5EF4-FFF2-40B4-BE49-F238E27FC236}">
                <a16:creationId xmlns:a16="http://schemas.microsoft.com/office/drawing/2014/main" id="{C64E1533-2F60-31C0-AAA0-053B1B329C3A}"/>
              </a:ext>
            </a:extLst>
          </p:cNvPr>
          <p:cNvSpPr txBox="1"/>
          <p:nvPr>
            <p:custDataLst>
              <p:tags r:id="rId21"/>
            </p:custDataLst>
          </p:nvPr>
        </p:nvSpPr>
        <p:spPr>
          <a:xfrm>
            <a:off x="2077199" y="2284318"/>
            <a:ext cx="2638787" cy="28854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fardeau de symptômes</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4" name="object 4">
            <a:extLst>
              <a:ext uri="{FF2B5EF4-FFF2-40B4-BE49-F238E27FC236}">
                <a16:creationId xmlns:a16="http://schemas.microsoft.com/office/drawing/2014/main" id="{2617CCD6-EA28-4542-E3FF-CB39F0885924}"/>
              </a:ext>
            </a:extLst>
          </p:cNvPr>
          <p:cNvSpPr txBox="1"/>
          <p:nvPr>
            <p:custDataLst>
              <p:tags r:id="rId22"/>
            </p:custDataLst>
          </p:nvPr>
        </p:nvSpPr>
        <p:spPr>
          <a:xfrm>
            <a:off x="2599562" y="3505583"/>
            <a:ext cx="1597343"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231F20"/>
                </a:solidFill>
                <a:effectLst/>
                <a:uLnTx/>
                <a:uFillTx/>
                <a:latin typeface="Calibri"/>
                <a:ea typeface="+mn-ea"/>
                <a:cs typeface="Calibri"/>
                <a:sym typeface="Arial"/>
              </a:rPr>
              <a:t>AMLA</a:t>
            </a:r>
            <a:r>
              <a:rPr kumimoji="0" lang="fr-CA" sz="1875" b="1" i="0" u="none" strike="noStrike" cap="none" normalizeH="0" baseline="0" noProof="0">
                <a:ln>
                  <a:noFill/>
                </a:ln>
                <a:solidFill>
                  <a:srgbClr val="231F20"/>
                </a:solidFill>
                <a:effectLst/>
                <a:uLnTx/>
                <a:uFillTx/>
                <a:latin typeface="Calibri"/>
                <a:ea typeface="+mn-ea"/>
                <a:cs typeface="Calibri"/>
                <a:sym typeface="Arial"/>
              </a:rPr>
              <a:t> ou BALA</a:t>
            </a:r>
          </a:p>
        </p:txBody>
      </p:sp>
      <p:sp>
        <p:nvSpPr>
          <p:cNvPr id="3" name="object 27">
            <a:extLst>
              <a:ext uri="{FF2B5EF4-FFF2-40B4-BE49-F238E27FC236}">
                <a16:creationId xmlns:a16="http://schemas.microsoft.com/office/drawing/2014/main" id="{C77B26BC-EFF8-1231-18B1-3FBA9F0DBA09}"/>
              </a:ext>
            </a:extLst>
          </p:cNvPr>
          <p:cNvSpPr/>
          <p:nvPr>
            <p:custDataLst>
              <p:tags r:id="rId23"/>
            </p:custDataLst>
          </p:nvPr>
        </p:nvSpPr>
        <p:spPr>
          <a:xfrm>
            <a:off x="2084526" y="1492224"/>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object 30">
            <a:extLst>
              <a:ext uri="{FF2B5EF4-FFF2-40B4-BE49-F238E27FC236}">
                <a16:creationId xmlns:a16="http://schemas.microsoft.com/office/drawing/2014/main" id="{F932479C-A09C-4DFA-9F63-DEBED40151BE}"/>
              </a:ext>
            </a:extLst>
          </p:cNvPr>
          <p:cNvSpPr/>
          <p:nvPr>
            <p:custDataLst>
              <p:tags r:id="rId24"/>
            </p:custDataLst>
          </p:nvPr>
        </p:nvSpPr>
        <p:spPr>
          <a:xfrm>
            <a:off x="2851347" y="1540513"/>
            <a:ext cx="1133968"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29">
            <a:extLst>
              <a:ext uri="{FF2B5EF4-FFF2-40B4-BE49-F238E27FC236}">
                <a16:creationId xmlns:a16="http://schemas.microsoft.com/office/drawing/2014/main" id="{FB589C45-8182-5444-EC69-20A43BFBBD12}"/>
              </a:ext>
            </a:extLst>
          </p:cNvPr>
          <p:cNvSpPr txBox="1"/>
          <p:nvPr>
            <p:custDataLst>
              <p:tags r:id="rId25"/>
            </p:custDataLst>
          </p:nvPr>
        </p:nvSpPr>
        <p:spPr>
          <a:xfrm>
            <a:off x="2868199" y="1560269"/>
            <a:ext cx="1090613" cy="173124"/>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cs typeface="Calibri"/>
                <a:sym typeface="Arial"/>
              </a:rPr>
              <a:t>CAT &lt;10, mMRC 1</a:t>
            </a:r>
          </a:p>
        </p:txBody>
      </p:sp>
      <p:sp>
        <p:nvSpPr>
          <p:cNvPr id="17" name="object 29">
            <a:extLst>
              <a:ext uri="{FF2B5EF4-FFF2-40B4-BE49-F238E27FC236}">
                <a16:creationId xmlns:a16="http://schemas.microsoft.com/office/drawing/2014/main" id="{44F24912-8008-25AF-DD63-87E3F74E541B}"/>
              </a:ext>
            </a:extLst>
          </p:cNvPr>
          <p:cNvSpPr txBox="1"/>
          <p:nvPr>
            <p:custDataLst>
              <p:tags r:id="rId26"/>
            </p:custDataLst>
          </p:nvPr>
        </p:nvSpPr>
        <p:spPr>
          <a:xfrm>
            <a:off x="6808709" y="1568949"/>
            <a:ext cx="1272457" cy="173124"/>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CAT ≥10, mMRC ≥2</a:t>
            </a:r>
          </a:p>
        </p:txBody>
      </p:sp>
      <p:sp>
        <p:nvSpPr>
          <p:cNvPr id="18" name="object 30">
            <a:extLst>
              <a:ext uri="{FF2B5EF4-FFF2-40B4-BE49-F238E27FC236}">
                <a16:creationId xmlns:a16="http://schemas.microsoft.com/office/drawing/2014/main" id="{94B8A7A2-3C5D-CA5D-1562-F46A12B26529}"/>
              </a:ext>
            </a:extLst>
          </p:cNvPr>
          <p:cNvSpPr/>
          <p:nvPr>
            <p:custDataLst>
              <p:tags r:id="rId27"/>
            </p:custDataLst>
          </p:nvPr>
        </p:nvSpPr>
        <p:spPr>
          <a:xfrm>
            <a:off x="6829198" y="1547153"/>
            <a:ext cx="1223701"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3358BA3C-6D33-EAC6-82C6-18B484BE9CD8}"/>
              </a:ext>
            </a:extLst>
          </p:cNvPr>
          <p:cNvSpPr txBox="1"/>
          <p:nvPr>
            <p:custDataLst>
              <p:tags r:id="rId28"/>
            </p:custDataLst>
          </p:nvPr>
        </p:nvSpPr>
        <p:spPr>
          <a:xfrm>
            <a:off x="4419" y="168732"/>
            <a:ext cx="3980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Pharmacothérapie pour la MPOC « 2023 »</a:t>
            </a:r>
          </a:p>
        </p:txBody>
      </p:sp>
      <p:sp>
        <p:nvSpPr>
          <p:cNvPr id="21" name="object 13">
            <a:extLst>
              <a:ext uri="{FF2B5EF4-FFF2-40B4-BE49-F238E27FC236}">
                <a16:creationId xmlns:a16="http://schemas.microsoft.com/office/drawing/2014/main" id="{6AA3BE99-F9E0-3D99-1402-0B419230BE93}"/>
              </a:ext>
            </a:extLst>
          </p:cNvPr>
          <p:cNvSpPr txBox="1"/>
          <p:nvPr>
            <p:custDataLst>
              <p:tags r:id="rId29"/>
            </p:custDataLst>
          </p:nvPr>
        </p:nvSpPr>
        <p:spPr>
          <a:xfrm>
            <a:off x="5549467" y="5620967"/>
            <a:ext cx="1095382" cy="24622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600" b="1" i="0" u="none" strike="noStrike" cap="none" normalizeH="0" baseline="0" noProof="0">
                <a:ln>
                  <a:noFill/>
                </a:ln>
                <a:solidFill>
                  <a:srgbClr val="231F20"/>
                </a:solidFill>
                <a:effectLst/>
                <a:uLnTx/>
                <a:uFillTx/>
                <a:latin typeface="Calibri"/>
                <a:ea typeface="+mn-ea"/>
                <a:cs typeface="Calibri"/>
                <a:sym typeface="Arial"/>
              </a:rPr>
              <a:t>BDCA prn</a:t>
            </a:r>
          </a:p>
        </p:txBody>
      </p:sp>
      <p:sp>
        <p:nvSpPr>
          <p:cNvPr id="20" name="object 12">
            <a:extLst>
              <a:ext uri="{FF2B5EF4-FFF2-40B4-BE49-F238E27FC236}">
                <a16:creationId xmlns:a16="http://schemas.microsoft.com/office/drawing/2014/main" id="{436BEB16-7D84-8822-9974-BCFF8B3FC68A}"/>
              </a:ext>
            </a:extLst>
          </p:cNvPr>
          <p:cNvSpPr txBox="1"/>
          <p:nvPr>
            <p:custDataLst>
              <p:tags r:id="rId30"/>
            </p:custDataLst>
          </p:nvPr>
        </p:nvSpPr>
        <p:spPr>
          <a:xfrm>
            <a:off x="3081095" y="1886386"/>
            <a:ext cx="758099"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013" b="0" i="0" u="none" strike="noStrike" cap="none" normalizeH="0" baseline="0" noProof="0">
                <a:ln>
                  <a:noFill/>
                </a:ln>
                <a:solidFill>
                  <a:srgbClr val="231F20"/>
                </a:solidFill>
                <a:effectLst/>
                <a:uLnTx/>
                <a:uFillTx/>
                <a:latin typeface="Calibri"/>
                <a:ea typeface="+mn-ea"/>
                <a:cs typeface="Calibri"/>
                <a:sym typeface="Arial"/>
              </a:rPr>
              <a:t>≥</a:t>
            </a:r>
            <a:r>
              <a:rPr kumimoji="0" lang="fr-CA" sz="1125" b="0" i="0" u="none" strike="noStrike" cap="none" normalizeH="0" baseline="0" noProof="0">
                <a:ln>
                  <a:noFill/>
                </a:ln>
                <a:solidFill>
                  <a:srgbClr val="231F20"/>
                </a:solidFill>
                <a:effectLst/>
                <a:uLnTx/>
                <a:uFillTx/>
                <a:latin typeface="Calibri"/>
                <a:ea typeface="+mn-ea"/>
                <a:cs typeface="Calibri"/>
                <a:sym typeface="Arial"/>
              </a:rPr>
              <a:t>80 %</a:t>
            </a:r>
          </a:p>
        </p:txBody>
      </p:sp>
      <p:sp>
        <p:nvSpPr>
          <p:cNvPr id="22" name="object 14">
            <a:extLst>
              <a:ext uri="{FF2B5EF4-FFF2-40B4-BE49-F238E27FC236}">
                <a16:creationId xmlns:a16="http://schemas.microsoft.com/office/drawing/2014/main" id="{0581F6E3-1B4F-D087-AA12-2717E357AC7B}"/>
              </a:ext>
            </a:extLst>
          </p:cNvPr>
          <p:cNvSpPr txBox="1"/>
          <p:nvPr>
            <p:custDataLst>
              <p:tags r:id="rId31"/>
            </p:custDataLst>
          </p:nvPr>
        </p:nvSpPr>
        <p:spPr>
          <a:xfrm>
            <a:off x="7107610" y="1864352"/>
            <a:ext cx="756285" cy="21544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&lt;80</a:t>
            </a:r>
            <a:r>
              <a:rPr kumimoji="0" lang="fr-CA" b="0" i="0" u="none" strike="noStrike" cap="none" normalizeH="0"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a:t>
            </a:r>
          </a:p>
        </p:txBody>
      </p:sp>
    </p:spTree>
    <p:extLst>
      <p:ext uri="{BB962C8B-B14F-4D97-AF65-F5344CB8AC3E}">
        <p14:creationId xmlns:p14="http://schemas.microsoft.com/office/powerpoint/2010/main" val="1236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55306C46-E274-410A-8BF2-BB6DA960C6AA}"/>
              </a:ext>
            </a:extLst>
          </p:cNvPr>
          <p:cNvSpPr/>
          <p:nvPr>
            <p:custDataLst>
              <p:tags r:id="rId1"/>
            </p:custDataLst>
          </p:nvPr>
        </p:nvSpPr>
        <p:spPr>
          <a:xfrm>
            <a:off x="2084526" y="1804016"/>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bk object 17">
            <a:extLst>
              <a:ext uri="{FF2B5EF4-FFF2-40B4-BE49-F238E27FC236}">
                <a16:creationId xmlns:a16="http://schemas.microsoft.com/office/drawing/2014/main" id="{B52802E5-33C6-BB8B-4CB5-0379890EB47E}"/>
              </a:ext>
            </a:extLst>
          </p:cNvPr>
          <p:cNvSpPr/>
          <p:nvPr>
            <p:custDataLst>
              <p:tags r:id="rId2"/>
            </p:custDataLst>
          </p:nvPr>
        </p:nvSpPr>
        <p:spPr>
          <a:xfrm>
            <a:off x="4770062" y="1804016"/>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bk object 18">
            <a:extLst>
              <a:ext uri="{FF2B5EF4-FFF2-40B4-BE49-F238E27FC236}">
                <a16:creationId xmlns:a16="http://schemas.microsoft.com/office/drawing/2014/main" id="{A462596C-CECC-6862-4FF2-015E9875BF27}"/>
              </a:ext>
            </a:extLst>
          </p:cNvPr>
          <p:cNvSpPr/>
          <p:nvPr>
            <p:custDataLst>
              <p:tags r:id="rId3"/>
            </p:custDataLst>
          </p:nvPr>
        </p:nvSpPr>
        <p:spPr>
          <a:xfrm>
            <a:off x="2084546" y="5474590"/>
            <a:ext cx="8018145" cy="481013"/>
          </a:xfrm>
          <a:custGeom>
            <a:avLst/>
            <a:gdLst/>
            <a:ahLst/>
            <a:cxnLst/>
            <a:rect l="l" t="t" r="r" b="b"/>
            <a:pathLst>
              <a:path w="5345430" h="320675">
                <a:moveTo>
                  <a:pt x="5344985" y="320103"/>
                </a:moveTo>
                <a:lnTo>
                  <a:pt x="0" y="320103"/>
                </a:lnTo>
                <a:lnTo>
                  <a:pt x="0" y="0"/>
                </a:lnTo>
                <a:lnTo>
                  <a:pt x="5344985" y="0"/>
                </a:lnTo>
                <a:lnTo>
                  <a:pt x="5344985" y="320103"/>
                </a:lnTo>
                <a:close/>
              </a:path>
            </a:pathLst>
          </a:custGeom>
          <a:solidFill>
            <a:srgbClr val="B89BC9"/>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bk object 19">
            <a:extLst>
              <a:ext uri="{FF2B5EF4-FFF2-40B4-BE49-F238E27FC236}">
                <a16:creationId xmlns:a16="http://schemas.microsoft.com/office/drawing/2014/main" id="{C8013210-9D42-9F9E-1513-4EF179A70ACA}"/>
              </a:ext>
            </a:extLst>
          </p:cNvPr>
          <p:cNvSpPr/>
          <p:nvPr>
            <p:custDataLst>
              <p:tags r:id="rId4"/>
            </p:custDataLst>
          </p:nvPr>
        </p:nvSpPr>
        <p:spPr>
          <a:xfrm>
            <a:off x="207467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bk object 20">
            <a:extLst>
              <a:ext uri="{FF2B5EF4-FFF2-40B4-BE49-F238E27FC236}">
                <a16:creationId xmlns:a16="http://schemas.microsoft.com/office/drawing/2014/main" id="{785215E7-35E2-0B69-1D60-BD04D28397F6}"/>
              </a:ext>
            </a:extLst>
          </p:cNvPr>
          <p:cNvSpPr/>
          <p:nvPr>
            <p:custDataLst>
              <p:tags r:id="rId5"/>
            </p:custDataLst>
          </p:nvPr>
        </p:nvSpPr>
        <p:spPr>
          <a:xfrm>
            <a:off x="4773738"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bk object 21">
            <a:extLst>
              <a:ext uri="{FF2B5EF4-FFF2-40B4-BE49-F238E27FC236}">
                <a16:creationId xmlns:a16="http://schemas.microsoft.com/office/drawing/2014/main" id="{FDEEB401-59A6-B20B-381D-E98DF09CFB5F}"/>
              </a:ext>
            </a:extLst>
          </p:cNvPr>
          <p:cNvSpPr/>
          <p:nvPr>
            <p:custDataLst>
              <p:tags r:id="rId6"/>
            </p:custDataLst>
          </p:nvPr>
        </p:nvSpPr>
        <p:spPr>
          <a:xfrm>
            <a:off x="746081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bk object 22">
            <a:extLst>
              <a:ext uri="{FF2B5EF4-FFF2-40B4-BE49-F238E27FC236}">
                <a16:creationId xmlns:a16="http://schemas.microsoft.com/office/drawing/2014/main" id="{D91B7E47-031D-85CE-69AD-C77D47077C83}"/>
              </a:ext>
            </a:extLst>
          </p:cNvPr>
          <p:cNvSpPr/>
          <p:nvPr>
            <p:custDataLst>
              <p:tags r:id="rId7"/>
            </p:custDataLst>
          </p:nvPr>
        </p:nvSpPr>
        <p:spPr>
          <a:xfrm>
            <a:off x="4773738"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bk object 23">
            <a:extLst>
              <a:ext uri="{FF2B5EF4-FFF2-40B4-BE49-F238E27FC236}">
                <a16:creationId xmlns:a16="http://schemas.microsoft.com/office/drawing/2014/main" id="{FB24C8EC-5F76-34A8-48C6-93FEB09A3C96}"/>
              </a:ext>
            </a:extLst>
          </p:cNvPr>
          <p:cNvSpPr/>
          <p:nvPr>
            <p:custDataLst>
              <p:tags r:id="rId8"/>
            </p:custDataLst>
          </p:nvPr>
        </p:nvSpPr>
        <p:spPr>
          <a:xfrm>
            <a:off x="7460817"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object 19">
            <a:extLst>
              <a:ext uri="{FF2B5EF4-FFF2-40B4-BE49-F238E27FC236}">
                <a16:creationId xmlns:a16="http://schemas.microsoft.com/office/drawing/2014/main" id="{563B6FE6-5E27-C4A0-1F98-23408A9A2731}"/>
              </a:ext>
            </a:extLst>
          </p:cNvPr>
          <p:cNvSpPr/>
          <p:nvPr>
            <p:custDataLst>
              <p:tags r:id="rId9"/>
            </p:custDataLst>
          </p:nvPr>
        </p:nvSpPr>
        <p:spPr>
          <a:xfrm>
            <a:off x="327619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object 20">
            <a:extLst>
              <a:ext uri="{FF2B5EF4-FFF2-40B4-BE49-F238E27FC236}">
                <a16:creationId xmlns:a16="http://schemas.microsoft.com/office/drawing/2014/main" id="{27934DFC-A062-E0A9-AE3E-C682BE94BFEC}"/>
              </a:ext>
            </a:extLst>
          </p:cNvPr>
          <p:cNvSpPr/>
          <p:nvPr>
            <p:custDataLst>
              <p:tags r:id="rId10"/>
            </p:custDataLst>
          </p:nvPr>
        </p:nvSpPr>
        <p:spPr>
          <a:xfrm>
            <a:off x="5975247"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 name="object 21">
            <a:extLst>
              <a:ext uri="{FF2B5EF4-FFF2-40B4-BE49-F238E27FC236}">
                <a16:creationId xmlns:a16="http://schemas.microsoft.com/office/drawing/2014/main" id="{0FE0F8D7-FEF0-7C95-3FEB-A7C5C673C67D}"/>
              </a:ext>
            </a:extLst>
          </p:cNvPr>
          <p:cNvSpPr/>
          <p:nvPr>
            <p:custDataLst>
              <p:tags r:id="rId11"/>
            </p:custDataLst>
          </p:nvPr>
        </p:nvSpPr>
        <p:spPr>
          <a:xfrm>
            <a:off x="866233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object 3">
            <a:extLst>
              <a:ext uri="{FF2B5EF4-FFF2-40B4-BE49-F238E27FC236}">
                <a16:creationId xmlns:a16="http://schemas.microsoft.com/office/drawing/2014/main" id="{19601027-4743-4137-D97E-7D9420F5589F}"/>
              </a:ext>
            </a:extLst>
          </p:cNvPr>
          <p:cNvSpPr txBox="1"/>
          <p:nvPr>
            <p:custDataLst>
              <p:tags r:id="rId12"/>
            </p:custDataLst>
          </p:nvPr>
        </p:nvSpPr>
        <p:spPr>
          <a:xfrm>
            <a:off x="2074677" y="2180501"/>
            <a:ext cx="2646996" cy="817147"/>
          </a:xfrm>
          <a:prstGeom prst="rect">
            <a:avLst/>
          </a:prstGeom>
          <a:solidFill>
            <a:srgbClr val="9FC9EB"/>
          </a:solidFill>
        </p:spPr>
        <p:txBody>
          <a:bodyPr vert="horz" wrap="square" lIns="0" tIns="0" rIns="0" bIns="0" rtlCol="0">
            <a:spAutoFit/>
          </a:bodyPr>
          <a:lstStyle/>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9FC9EB"/>
                </a:solidFill>
                <a:effectLst/>
                <a:uLnTx/>
                <a:uFillTx/>
                <a:latin typeface="Calibri"/>
                <a:ea typeface="+mn-ea"/>
                <a:cs typeface="Calibri"/>
                <a:sym typeface="Arial"/>
              </a:rPr>
              <a:t>F</a:t>
            </a:r>
          </a:p>
          <a:p>
            <a:pPr marL="102870" marR="0" lvl="0" indent="0" algn="l" defTabSz="1371600" rtl="0" eaLnBrk="1" fontAlgn="auto" latinLnBrk="0" hangingPunct="1">
              <a:lnSpc>
                <a:spcPct val="100000"/>
              </a:lnSpc>
              <a:spcBef>
                <a:spcPts val="0"/>
              </a:spcBef>
              <a:spcAft>
                <a:spcPts val="0"/>
              </a:spcAft>
              <a:buClrTx/>
              <a:buSzTx/>
              <a:buFont typeface="Arial"/>
              <a:buNone/>
              <a:tabLst/>
              <a:defRPr/>
            </a:pPr>
            <a:endParaRPr kumimoji="0" lang="en-CA" sz="1755" b="1" i="0" u="none" strike="noStrike" kern="1200" cap="none" spc="150" normalizeH="0" baseline="0" noProof="0" dirty="0">
              <a:ln>
                <a:noFill/>
              </a:ln>
              <a:solidFill>
                <a:srgbClr val="9FC9EB"/>
              </a:solidFill>
              <a:effectLst/>
              <a:uLnTx/>
              <a:uFillTx/>
              <a:latin typeface="Calibri"/>
              <a:ea typeface="+mn-ea"/>
              <a:cs typeface="Calibri"/>
              <a:sym typeface="Arial"/>
            </a:endParaRPr>
          </a:p>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755" b="1" i="0" u="none" strike="noStrike" cap="none" normalizeH="0" baseline="0" noProof="0">
                <a:ln>
                  <a:noFill/>
                </a:ln>
                <a:solidFill>
                  <a:srgbClr val="9FC9EB"/>
                </a:solidFill>
                <a:effectLst/>
                <a:uLnTx/>
                <a:uFillTx/>
                <a:latin typeface="Calibri"/>
                <a:ea typeface="+mn-ea"/>
                <a:cs typeface="Calibri"/>
                <a:sym typeface="Arial"/>
              </a:rPr>
              <a:t>aible fardeau de </a:t>
            </a:r>
            <a:r>
              <a:rPr kumimoji="0" lang="fr-CA" sz="1650" b="1" i="0" u="none" strike="noStrike" cap="none" normalizeH="0" baseline="31746" noProof="0">
                <a:ln>
                  <a:noFill/>
                </a:ln>
                <a:solidFill>
                  <a:srgbClr val="9FC9EB"/>
                </a:solidFill>
                <a:effectLst/>
                <a:uLnTx/>
                <a:uFillTx/>
                <a:latin typeface="Calibri"/>
                <a:ea typeface="+mn-ea"/>
                <a:cs typeface="Calibri"/>
                <a:sym typeface="Arial"/>
              </a:rPr>
              <a:t>† </a:t>
            </a:r>
          </a:p>
        </p:txBody>
      </p:sp>
      <p:sp>
        <p:nvSpPr>
          <p:cNvPr id="28" name="object 28">
            <a:extLst>
              <a:ext uri="{FF2B5EF4-FFF2-40B4-BE49-F238E27FC236}">
                <a16:creationId xmlns:a16="http://schemas.microsoft.com/office/drawing/2014/main" id="{D2D79C9A-D141-A4F4-4D8C-51C6F13E940D}"/>
              </a:ext>
            </a:extLst>
          </p:cNvPr>
          <p:cNvSpPr/>
          <p:nvPr>
            <p:custDataLst>
              <p:tags r:id="rId13"/>
            </p:custDataLst>
          </p:nvPr>
        </p:nvSpPr>
        <p:spPr>
          <a:xfrm>
            <a:off x="4770062" y="1492224"/>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4" name="object 25">
            <a:extLst>
              <a:ext uri="{FF2B5EF4-FFF2-40B4-BE49-F238E27FC236}">
                <a16:creationId xmlns:a16="http://schemas.microsoft.com/office/drawing/2014/main" id="{DCF0920E-E13C-945C-382A-B95C1521304C}"/>
              </a:ext>
            </a:extLst>
          </p:cNvPr>
          <p:cNvSpPr/>
          <p:nvPr>
            <p:custDataLst>
              <p:tags r:id="rId14"/>
            </p:custDataLst>
          </p:nvPr>
        </p:nvSpPr>
        <p:spPr>
          <a:xfrm>
            <a:off x="3041512" y="1868709"/>
            <a:ext cx="778046" cy="215428"/>
          </a:xfrm>
          <a:custGeom>
            <a:avLst/>
            <a:gdLst/>
            <a:ahLst/>
            <a:cxnLst/>
            <a:rect l="l" t="t" r="r" b="b"/>
            <a:pathLst>
              <a:path w="506094" h="150494">
                <a:moveTo>
                  <a:pt x="430815" y="149885"/>
                </a:moveTo>
                <a:lnTo>
                  <a:pt x="74771" y="149885"/>
                </a:lnTo>
                <a:lnTo>
                  <a:pt x="60323" y="148477"/>
                </a:lnTo>
                <a:lnTo>
                  <a:pt x="23557" y="129527"/>
                </a:lnTo>
                <a:lnTo>
                  <a:pt x="2348" y="94179"/>
                </a:lnTo>
                <a:lnTo>
                  <a:pt x="0" y="80017"/>
                </a:lnTo>
                <a:lnTo>
                  <a:pt x="1261" y="64482"/>
                </a:lnTo>
                <a:lnTo>
                  <a:pt x="18932" y="25908"/>
                </a:lnTo>
                <a:lnTo>
                  <a:pt x="52275" y="3505"/>
                </a:lnTo>
                <a:lnTo>
                  <a:pt x="430815" y="0"/>
                </a:lnTo>
                <a:lnTo>
                  <a:pt x="445266" y="1407"/>
                </a:lnTo>
                <a:lnTo>
                  <a:pt x="482034" y="20353"/>
                </a:lnTo>
                <a:lnTo>
                  <a:pt x="503239" y="55701"/>
                </a:lnTo>
                <a:lnTo>
                  <a:pt x="505587" y="69866"/>
                </a:lnTo>
                <a:lnTo>
                  <a:pt x="504326" y="85397"/>
                </a:lnTo>
                <a:lnTo>
                  <a:pt x="486659" y="123971"/>
                </a:lnTo>
                <a:lnTo>
                  <a:pt x="453317" y="146378"/>
                </a:lnTo>
                <a:lnTo>
                  <a:pt x="430815" y="149885"/>
                </a:lnTo>
                <a:close/>
              </a:path>
            </a:pathLst>
          </a:custGeom>
          <a:ln w="6731">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object 26">
            <a:extLst>
              <a:ext uri="{FF2B5EF4-FFF2-40B4-BE49-F238E27FC236}">
                <a16:creationId xmlns:a16="http://schemas.microsoft.com/office/drawing/2014/main" id="{8CB4FABC-AEEF-D539-3B87-4F30849F3C5B}"/>
              </a:ext>
            </a:extLst>
          </p:cNvPr>
          <p:cNvSpPr/>
          <p:nvPr>
            <p:custDataLst>
              <p:tags r:id="rId15"/>
            </p:custDataLst>
          </p:nvPr>
        </p:nvSpPr>
        <p:spPr>
          <a:xfrm>
            <a:off x="7038950" y="1842908"/>
            <a:ext cx="824945" cy="241229"/>
          </a:xfrm>
          <a:custGeom>
            <a:avLst/>
            <a:gdLst/>
            <a:ahLst/>
            <a:cxnLst/>
            <a:rect l="l" t="t" r="r" b="b"/>
            <a:pathLst>
              <a:path w="504189" h="150494">
                <a:moveTo>
                  <a:pt x="429126" y="149885"/>
                </a:moveTo>
                <a:lnTo>
                  <a:pt x="74771" y="149885"/>
                </a:lnTo>
                <a:lnTo>
                  <a:pt x="60320" y="148477"/>
                </a:lnTo>
                <a:lnTo>
                  <a:pt x="23553" y="129527"/>
                </a:lnTo>
                <a:lnTo>
                  <a:pt x="2347" y="94179"/>
                </a:lnTo>
                <a:lnTo>
                  <a:pt x="0" y="80017"/>
                </a:lnTo>
                <a:lnTo>
                  <a:pt x="1261" y="64482"/>
                </a:lnTo>
                <a:lnTo>
                  <a:pt x="18928" y="25908"/>
                </a:lnTo>
                <a:lnTo>
                  <a:pt x="52270" y="3505"/>
                </a:lnTo>
                <a:lnTo>
                  <a:pt x="429126" y="0"/>
                </a:lnTo>
                <a:lnTo>
                  <a:pt x="443577" y="1407"/>
                </a:lnTo>
                <a:lnTo>
                  <a:pt x="480345" y="20353"/>
                </a:lnTo>
                <a:lnTo>
                  <a:pt x="501550" y="55701"/>
                </a:lnTo>
                <a:lnTo>
                  <a:pt x="503898" y="69866"/>
                </a:lnTo>
                <a:lnTo>
                  <a:pt x="502637" y="85397"/>
                </a:lnTo>
                <a:lnTo>
                  <a:pt x="484970" y="123971"/>
                </a:lnTo>
                <a:lnTo>
                  <a:pt x="451628" y="146378"/>
                </a:lnTo>
                <a:lnTo>
                  <a:pt x="429126" y="149885"/>
                </a:lnTo>
                <a:close/>
              </a:path>
            </a:pathLst>
          </a:custGeom>
          <a:ln w="6718">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object 15">
            <a:extLst>
              <a:ext uri="{FF2B5EF4-FFF2-40B4-BE49-F238E27FC236}">
                <a16:creationId xmlns:a16="http://schemas.microsoft.com/office/drawing/2014/main" id="{0580C947-9CB6-6EDD-6691-D266CF9D55B9}"/>
              </a:ext>
            </a:extLst>
          </p:cNvPr>
          <p:cNvSpPr/>
          <p:nvPr>
            <p:custDataLst>
              <p:tags r:id="rId16"/>
            </p:custDataLst>
          </p:nvPr>
        </p:nvSpPr>
        <p:spPr>
          <a:xfrm>
            <a:off x="4751157" y="1168458"/>
            <a:ext cx="0" cy="904875"/>
          </a:xfrm>
          <a:custGeom>
            <a:avLst/>
            <a:gdLst/>
            <a:ahLst/>
            <a:cxnLst/>
            <a:rect l="l" t="t" r="r" b="b"/>
            <a:pathLst>
              <a:path h="603250">
                <a:moveTo>
                  <a:pt x="0" y="602983"/>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object 17">
            <a:extLst>
              <a:ext uri="{FF2B5EF4-FFF2-40B4-BE49-F238E27FC236}">
                <a16:creationId xmlns:a16="http://schemas.microsoft.com/office/drawing/2014/main" id="{39C7BA47-B276-FB01-2AD2-F003F9E671F0}"/>
              </a:ext>
            </a:extLst>
          </p:cNvPr>
          <p:cNvSpPr/>
          <p:nvPr>
            <p:custDataLst>
              <p:tags r:id="rId17"/>
            </p:custDataLst>
          </p:nvPr>
        </p:nvSpPr>
        <p:spPr>
          <a:xfrm>
            <a:off x="4751157"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object 18">
            <a:extLst>
              <a:ext uri="{FF2B5EF4-FFF2-40B4-BE49-F238E27FC236}">
                <a16:creationId xmlns:a16="http://schemas.microsoft.com/office/drawing/2014/main" id="{BCA15595-41C3-F218-D36B-253C634A91E5}"/>
              </a:ext>
            </a:extLst>
          </p:cNvPr>
          <p:cNvSpPr/>
          <p:nvPr>
            <p:custDataLst>
              <p:tags r:id="rId18"/>
            </p:custDataLst>
          </p:nvPr>
        </p:nvSpPr>
        <p:spPr>
          <a:xfrm>
            <a:off x="7438893"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object 2">
            <a:extLst>
              <a:ext uri="{FF2B5EF4-FFF2-40B4-BE49-F238E27FC236}">
                <a16:creationId xmlns:a16="http://schemas.microsoft.com/office/drawing/2014/main" id="{A7CB74D6-4E53-4892-D5AA-D6BD299A6769}"/>
              </a:ext>
            </a:extLst>
          </p:cNvPr>
          <p:cNvSpPr txBox="1">
            <a:spLocks noGrp="1"/>
          </p:cNvSpPr>
          <p:nvPr>
            <p:ph type="title"/>
            <p:custDataLst>
              <p:tags r:id="rId19"/>
            </p:custDataLst>
          </p:nvPr>
        </p:nvSpPr>
        <p:spPr>
          <a:xfrm>
            <a:off x="2971967" y="1004345"/>
            <a:ext cx="6248064" cy="519373"/>
          </a:xfrm>
          <a:prstGeom prst="rect">
            <a:avLst/>
          </a:prstGeom>
        </p:spPr>
        <p:txBody>
          <a:bodyPr vert="horz" wrap="square" lIns="0" tIns="0" rIns="0" bIns="0" rtlCol="0">
            <a:spAutoFit/>
          </a:bodyPr>
          <a:lstStyle/>
          <a:p>
            <a:pPr marL="19050"/>
            <a:r>
              <a:rPr lang="fr-CA"/>
              <a:t>Légère</a:t>
            </a:r>
          </a:p>
        </p:txBody>
      </p:sp>
      <p:sp>
        <p:nvSpPr>
          <p:cNvPr id="50" name="object 11">
            <a:extLst>
              <a:ext uri="{FF2B5EF4-FFF2-40B4-BE49-F238E27FC236}">
                <a16:creationId xmlns:a16="http://schemas.microsoft.com/office/drawing/2014/main" id="{183A8AED-7233-69A7-DE2B-F3673F328C67}"/>
              </a:ext>
            </a:extLst>
          </p:cNvPr>
          <p:cNvSpPr txBox="1"/>
          <p:nvPr>
            <p:custDataLst>
              <p:tags r:id="rId20"/>
            </p:custDataLst>
          </p:nvPr>
        </p:nvSpPr>
        <p:spPr>
          <a:xfrm>
            <a:off x="5343413" y="1004345"/>
            <a:ext cx="4144328" cy="519373"/>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3375" b="1" i="0" u="none" strike="noStrike" cap="none" normalizeH="0" baseline="0" noProof="0">
                <a:ln>
                  <a:noFill/>
                </a:ln>
                <a:solidFill>
                  <a:srgbClr val="231F20"/>
                </a:solidFill>
                <a:effectLst/>
                <a:uLnTx/>
                <a:uFillTx/>
                <a:latin typeface="Calibri"/>
                <a:ea typeface="+mn-ea"/>
                <a:cs typeface="Calibri"/>
                <a:sym typeface="Arial"/>
              </a:rPr>
              <a:t>Modérée et grave</a:t>
            </a:r>
          </a:p>
        </p:txBody>
      </p:sp>
      <p:sp>
        <p:nvSpPr>
          <p:cNvPr id="51" name="object 5">
            <a:extLst>
              <a:ext uri="{FF2B5EF4-FFF2-40B4-BE49-F238E27FC236}">
                <a16:creationId xmlns:a16="http://schemas.microsoft.com/office/drawing/2014/main" id="{53FF3C16-8A58-A613-895A-3CCAE62C2F4C}"/>
              </a:ext>
            </a:extLst>
          </p:cNvPr>
          <p:cNvSpPr txBox="1"/>
          <p:nvPr>
            <p:custDataLst>
              <p:tags r:id="rId21"/>
            </p:custDataLst>
          </p:nvPr>
        </p:nvSpPr>
        <p:spPr>
          <a:xfrm>
            <a:off x="4848220" y="2414828"/>
            <a:ext cx="2993641"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risque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2" name="object 8">
            <a:extLst>
              <a:ext uri="{FF2B5EF4-FFF2-40B4-BE49-F238E27FC236}">
                <a16:creationId xmlns:a16="http://schemas.microsoft.com/office/drawing/2014/main" id="{9254ECF9-6157-1200-F8FD-F70F94D35C0E}"/>
              </a:ext>
            </a:extLst>
          </p:cNvPr>
          <p:cNvSpPr txBox="1"/>
          <p:nvPr>
            <p:custDataLst>
              <p:tags r:id="rId22"/>
            </p:custDataLst>
          </p:nvPr>
        </p:nvSpPr>
        <p:spPr>
          <a:xfrm>
            <a:off x="7681112" y="2255032"/>
            <a:ext cx="2205990" cy="487313"/>
          </a:xfrm>
          <a:prstGeom prst="rect">
            <a:avLst/>
          </a:prstGeom>
        </p:spPr>
        <p:txBody>
          <a:bodyPr vert="horz" wrap="square" lIns="0" tIns="0" rIns="0" bIns="0" rtlCol="0">
            <a:spAutoFit/>
          </a:bodyPr>
          <a:lstStyle/>
          <a:p>
            <a:pPr marL="46673" marR="0" lvl="0" indent="0" algn="ctr" defTabSz="1371600" rtl="0" eaLnBrk="1" fontAlgn="auto" latinLnBrk="0" hangingPunct="1">
              <a:lnSpc>
                <a:spcPts val="222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Risque élevé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a:p>
            <a:pPr marL="19050" marR="0" lvl="0" indent="0" algn="ctr" defTabSz="1371600" rtl="0" eaLnBrk="1" fontAlgn="auto" latinLnBrk="0" hangingPunct="1">
              <a:lnSpc>
                <a:spcPts val="1590"/>
              </a:lnSpc>
              <a:spcBef>
                <a:spcPts val="0"/>
              </a:spcBef>
              <a:spcAft>
                <a:spcPts val="0"/>
              </a:spcAft>
              <a:buClrTx/>
              <a:buSzTx/>
              <a:buFont typeface="Arial"/>
              <a:buNone/>
              <a:tabLst/>
              <a:defRPr/>
            </a:pPr>
            <a:r>
              <a:rPr kumimoji="0" lang="fr-CA" sz="1350" b="1" i="0" u="none" strike="noStrike" cap="none" normalizeH="0" baseline="0" noProof="0">
                <a:ln>
                  <a:noFill/>
                </a:ln>
                <a:solidFill>
                  <a:srgbClr val="231F20"/>
                </a:solidFill>
                <a:effectLst/>
                <a:uLnTx/>
                <a:uFillTx/>
                <a:latin typeface="Calibri"/>
                <a:ea typeface="+mn-ea"/>
                <a:cs typeface="Calibri"/>
                <a:sym typeface="Arial"/>
              </a:rPr>
              <a:t>(risque accru de mortalité)</a:t>
            </a:r>
          </a:p>
        </p:txBody>
      </p:sp>
      <p:sp>
        <p:nvSpPr>
          <p:cNvPr id="53" name="object 5">
            <a:extLst>
              <a:ext uri="{FF2B5EF4-FFF2-40B4-BE49-F238E27FC236}">
                <a16:creationId xmlns:a16="http://schemas.microsoft.com/office/drawing/2014/main" id="{C64E1533-2F60-31C0-AAA0-053B1B329C3A}"/>
              </a:ext>
            </a:extLst>
          </p:cNvPr>
          <p:cNvSpPr txBox="1"/>
          <p:nvPr>
            <p:custDataLst>
              <p:tags r:id="rId23"/>
            </p:custDataLst>
          </p:nvPr>
        </p:nvSpPr>
        <p:spPr>
          <a:xfrm>
            <a:off x="2077199" y="2317369"/>
            <a:ext cx="2638787" cy="28854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fardeau de symptômes</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4" name="object 4">
            <a:extLst>
              <a:ext uri="{FF2B5EF4-FFF2-40B4-BE49-F238E27FC236}">
                <a16:creationId xmlns:a16="http://schemas.microsoft.com/office/drawing/2014/main" id="{2617CCD6-EA28-4542-E3FF-CB39F0885924}"/>
              </a:ext>
            </a:extLst>
          </p:cNvPr>
          <p:cNvSpPr txBox="1"/>
          <p:nvPr>
            <p:custDataLst>
              <p:tags r:id="rId24"/>
            </p:custDataLst>
          </p:nvPr>
        </p:nvSpPr>
        <p:spPr>
          <a:xfrm>
            <a:off x="2599562" y="3505583"/>
            <a:ext cx="1597343"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 ou BALA</a:t>
            </a:r>
          </a:p>
        </p:txBody>
      </p:sp>
      <p:sp>
        <p:nvSpPr>
          <p:cNvPr id="3" name="object 27">
            <a:extLst>
              <a:ext uri="{FF2B5EF4-FFF2-40B4-BE49-F238E27FC236}">
                <a16:creationId xmlns:a16="http://schemas.microsoft.com/office/drawing/2014/main" id="{C77B26BC-EFF8-1231-18B1-3FBA9F0DBA09}"/>
              </a:ext>
            </a:extLst>
          </p:cNvPr>
          <p:cNvSpPr/>
          <p:nvPr>
            <p:custDataLst>
              <p:tags r:id="rId25"/>
            </p:custDataLst>
          </p:nvPr>
        </p:nvSpPr>
        <p:spPr>
          <a:xfrm>
            <a:off x="2084526" y="1492224"/>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object 30">
            <a:extLst>
              <a:ext uri="{FF2B5EF4-FFF2-40B4-BE49-F238E27FC236}">
                <a16:creationId xmlns:a16="http://schemas.microsoft.com/office/drawing/2014/main" id="{F932479C-A09C-4DFA-9F63-DEBED40151BE}"/>
              </a:ext>
            </a:extLst>
          </p:cNvPr>
          <p:cNvSpPr/>
          <p:nvPr>
            <p:custDataLst>
              <p:tags r:id="rId26"/>
            </p:custDataLst>
          </p:nvPr>
        </p:nvSpPr>
        <p:spPr>
          <a:xfrm>
            <a:off x="2851347" y="1540513"/>
            <a:ext cx="1133968"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29">
            <a:extLst>
              <a:ext uri="{FF2B5EF4-FFF2-40B4-BE49-F238E27FC236}">
                <a16:creationId xmlns:a16="http://schemas.microsoft.com/office/drawing/2014/main" id="{FB589C45-8182-5444-EC69-20A43BFBBD12}"/>
              </a:ext>
            </a:extLst>
          </p:cNvPr>
          <p:cNvSpPr txBox="1"/>
          <p:nvPr>
            <p:custDataLst>
              <p:tags r:id="rId27"/>
            </p:custDataLst>
          </p:nvPr>
        </p:nvSpPr>
        <p:spPr>
          <a:xfrm>
            <a:off x="2868199" y="1560269"/>
            <a:ext cx="1090613" cy="173124"/>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cs typeface="Calibri"/>
                <a:sym typeface="Arial"/>
              </a:rPr>
              <a:t>CAT &lt;10, mMRC 1</a:t>
            </a:r>
          </a:p>
        </p:txBody>
      </p:sp>
      <p:sp>
        <p:nvSpPr>
          <p:cNvPr id="17" name="object 29">
            <a:extLst>
              <a:ext uri="{FF2B5EF4-FFF2-40B4-BE49-F238E27FC236}">
                <a16:creationId xmlns:a16="http://schemas.microsoft.com/office/drawing/2014/main" id="{44F24912-8008-25AF-DD63-87E3F74E541B}"/>
              </a:ext>
            </a:extLst>
          </p:cNvPr>
          <p:cNvSpPr txBox="1"/>
          <p:nvPr>
            <p:custDataLst>
              <p:tags r:id="rId28"/>
            </p:custDataLst>
          </p:nvPr>
        </p:nvSpPr>
        <p:spPr>
          <a:xfrm>
            <a:off x="6808709" y="1568949"/>
            <a:ext cx="1272457" cy="173124"/>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CAT ≥10, mMRC ≥2</a:t>
            </a:r>
          </a:p>
        </p:txBody>
      </p:sp>
      <p:sp>
        <p:nvSpPr>
          <p:cNvPr id="18" name="object 30">
            <a:extLst>
              <a:ext uri="{FF2B5EF4-FFF2-40B4-BE49-F238E27FC236}">
                <a16:creationId xmlns:a16="http://schemas.microsoft.com/office/drawing/2014/main" id="{94B8A7A2-3C5D-CA5D-1562-F46A12B26529}"/>
              </a:ext>
            </a:extLst>
          </p:cNvPr>
          <p:cNvSpPr/>
          <p:nvPr>
            <p:custDataLst>
              <p:tags r:id="rId29"/>
            </p:custDataLst>
          </p:nvPr>
        </p:nvSpPr>
        <p:spPr>
          <a:xfrm>
            <a:off x="6829198" y="1547153"/>
            <a:ext cx="1223701"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35F98F32-81A3-C24F-2BC6-148EEB924FCE}"/>
              </a:ext>
            </a:extLst>
          </p:cNvPr>
          <p:cNvSpPr txBox="1"/>
          <p:nvPr>
            <p:custDataLst>
              <p:tags r:id="rId30"/>
            </p:custDataLst>
          </p:nvPr>
        </p:nvSpPr>
        <p:spPr>
          <a:xfrm>
            <a:off x="4419" y="168732"/>
            <a:ext cx="3980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Pharmacothérapie pour la MPOC « 2023 »</a:t>
            </a:r>
          </a:p>
        </p:txBody>
      </p:sp>
      <p:sp>
        <p:nvSpPr>
          <p:cNvPr id="22" name="object 13">
            <a:extLst>
              <a:ext uri="{FF2B5EF4-FFF2-40B4-BE49-F238E27FC236}">
                <a16:creationId xmlns:a16="http://schemas.microsoft.com/office/drawing/2014/main" id="{2035CB9D-FA5C-1B52-5757-F6122B874B76}"/>
              </a:ext>
            </a:extLst>
          </p:cNvPr>
          <p:cNvSpPr txBox="1"/>
          <p:nvPr>
            <p:custDataLst>
              <p:tags r:id="rId31"/>
            </p:custDataLst>
          </p:nvPr>
        </p:nvSpPr>
        <p:spPr>
          <a:xfrm>
            <a:off x="5549467" y="5620967"/>
            <a:ext cx="1095382" cy="24622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600" b="1" i="0" u="none" strike="noStrike" cap="none" normalizeH="0" baseline="0" noProof="0">
                <a:ln>
                  <a:noFill/>
                </a:ln>
                <a:solidFill>
                  <a:srgbClr val="231F20"/>
                </a:solidFill>
                <a:effectLst/>
                <a:uLnTx/>
                <a:uFillTx/>
                <a:latin typeface="Calibri"/>
                <a:ea typeface="+mn-ea"/>
                <a:cs typeface="Calibri"/>
                <a:sym typeface="Arial"/>
              </a:rPr>
              <a:t>BDCA prn</a:t>
            </a:r>
          </a:p>
        </p:txBody>
      </p:sp>
      <p:sp>
        <p:nvSpPr>
          <p:cNvPr id="20" name="object 12">
            <a:extLst>
              <a:ext uri="{FF2B5EF4-FFF2-40B4-BE49-F238E27FC236}">
                <a16:creationId xmlns:a16="http://schemas.microsoft.com/office/drawing/2014/main" id="{5CEC1467-F8F8-B534-FEC2-441CDFD8FE29}"/>
              </a:ext>
            </a:extLst>
          </p:cNvPr>
          <p:cNvSpPr txBox="1"/>
          <p:nvPr>
            <p:custDataLst>
              <p:tags r:id="rId32"/>
            </p:custDataLst>
          </p:nvPr>
        </p:nvSpPr>
        <p:spPr>
          <a:xfrm>
            <a:off x="3081095" y="1886386"/>
            <a:ext cx="738463"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013" b="0" i="0" u="none" strike="noStrike" cap="none" normalizeH="0" baseline="0" noProof="0">
                <a:ln>
                  <a:noFill/>
                </a:ln>
                <a:solidFill>
                  <a:srgbClr val="231F20"/>
                </a:solidFill>
                <a:effectLst/>
                <a:uLnTx/>
                <a:uFillTx/>
                <a:latin typeface="Calibri"/>
                <a:ea typeface="+mn-ea"/>
                <a:cs typeface="Calibri"/>
                <a:sym typeface="Arial"/>
              </a:rPr>
              <a:t>≥</a:t>
            </a:r>
            <a:r>
              <a:rPr kumimoji="0" lang="fr-CA" sz="1125" b="0" i="0" u="none" strike="noStrike" cap="none" normalizeH="0" baseline="0" noProof="0">
                <a:ln>
                  <a:noFill/>
                </a:ln>
                <a:solidFill>
                  <a:srgbClr val="231F20"/>
                </a:solidFill>
                <a:effectLst/>
                <a:uLnTx/>
                <a:uFillTx/>
                <a:latin typeface="Calibri"/>
                <a:ea typeface="+mn-ea"/>
                <a:cs typeface="Calibri"/>
                <a:sym typeface="Arial"/>
              </a:rPr>
              <a:t>80 %</a:t>
            </a:r>
          </a:p>
        </p:txBody>
      </p:sp>
      <p:sp>
        <p:nvSpPr>
          <p:cNvPr id="21" name="object 14">
            <a:extLst>
              <a:ext uri="{FF2B5EF4-FFF2-40B4-BE49-F238E27FC236}">
                <a16:creationId xmlns:a16="http://schemas.microsoft.com/office/drawing/2014/main" id="{DA78477C-64D6-6AE7-7BC5-E0814FCD461C}"/>
              </a:ext>
            </a:extLst>
          </p:cNvPr>
          <p:cNvSpPr txBox="1"/>
          <p:nvPr>
            <p:custDataLst>
              <p:tags r:id="rId33"/>
            </p:custDataLst>
          </p:nvPr>
        </p:nvSpPr>
        <p:spPr>
          <a:xfrm>
            <a:off x="7107610" y="1886385"/>
            <a:ext cx="756285"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&lt;80 %</a:t>
            </a:r>
          </a:p>
        </p:txBody>
      </p:sp>
    </p:spTree>
    <p:extLst>
      <p:ext uri="{BB962C8B-B14F-4D97-AF65-F5344CB8AC3E}">
        <p14:creationId xmlns:p14="http://schemas.microsoft.com/office/powerpoint/2010/main" val="1787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55306C46-E274-410A-8BF2-BB6DA960C6AA}"/>
              </a:ext>
            </a:extLst>
          </p:cNvPr>
          <p:cNvSpPr/>
          <p:nvPr>
            <p:custDataLst>
              <p:tags r:id="rId1"/>
            </p:custDataLst>
          </p:nvPr>
        </p:nvSpPr>
        <p:spPr>
          <a:xfrm>
            <a:off x="2084526" y="1804016"/>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bk object 17">
            <a:extLst>
              <a:ext uri="{FF2B5EF4-FFF2-40B4-BE49-F238E27FC236}">
                <a16:creationId xmlns:a16="http://schemas.microsoft.com/office/drawing/2014/main" id="{B52802E5-33C6-BB8B-4CB5-0379890EB47E}"/>
              </a:ext>
            </a:extLst>
          </p:cNvPr>
          <p:cNvSpPr/>
          <p:nvPr>
            <p:custDataLst>
              <p:tags r:id="rId2"/>
            </p:custDataLst>
          </p:nvPr>
        </p:nvSpPr>
        <p:spPr>
          <a:xfrm>
            <a:off x="4770062" y="1804016"/>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bk object 18">
            <a:extLst>
              <a:ext uri="{FF2B5EF4-FFF2-40B4-BE49-F238E27FC236}">
                <a16:creationId xmlns:a16="http://schemas.microsoft.com/office/drawing/2014/main" id="{A462596C-CECC-6862-4FF2-015E9875BF27}"/>
              </a:ext>
            </a:extLst>
          </p:cNvPr>
          <p:cNvSpPr/>
          <p:nvPr>
            <p:custDataLst>
              <p:tags r:id="rId3"/>
            </p:custDataLst>
          </p:nvPr>
        </p:nvSpPr>
        <p:spPr>
          <a:xfrm>
            <a:off x="2084546" y="5474590"/>
            <a:ext cx="8018145" cy="481013"/>
          </a:xfrm>
          <a:custGeom>
            <a:avLst/>
            <a:gdLst/>
            <a:ahLst/>
            <a:cxnLst/>
            <a:rect l="l" t="t" r="r" b="b"/>
            <a:pathLst>
              <a:path w="5345430" h="320675">
                <a:moveTo>
                  <a:pt x="5344985" y="320103"/>
                </a:moveTo>
                <a:lnTo>
                  <a:pt x="0" y="320103"/>
                </a:lnTo>
                <a:lnTo>
                  <a:pt x="0" y="0"/>
                </a:lnTo>
                <a:lnTo>
                  <a:pt x="5344985" y="0"/>
                </a:lnTo>
                <a:lnTo>
                  <a:pt x="5344985" y="320103"/>
                </a:lnTo>
                <a:close/>
              </a:path>
            </a:pathLst>
          </a:custGeom>
          <a:solidFill>
            <a:srgbClr val="B89BC9"/>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bk object 19">
            <a:extLst>
              <a:ext uri="{FF2B5EF4-FFF2-40B4-BE49-F238E27FC236}">
                <a16:creationId xmlns:a16="http://schemas.microsoft.com/office/drawing/2014/main" id="{C8013210-9D42-9F9E-1513-4EF179A70ACA}"/>
              </a:ext>
            </a:extLst>
          </p:cNvPr>
          <p:cNvSpPr/>
          <p:nvPr>
            <p:custDataLst>
              <p:tags r:id="rId4"/>
            </p:custDataLst>
          </p:nvPr>
        </p:nvSpPr>
        <p:spPr>
          <a:xfrm>
            <a:off x="207467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bk object 20">
            <a:extLst>
              <a:ext uri="{FF2B5EF4-FFF2-40B4-BE49-F238E27FC236}">
                <a16:creationId xmlns:a16="http://schemas.microsoft.com/office/drawing/2014/main" id="{785215E7-35E2-0B69-1D60-BD04D28397F6}"/>
              </a:ext>
            </a:extLst>
          </p:cNvPr>
          <p:cNvSpPr/>
          <p:nvPr>
            <p:custDataLst>
              <p:tags r:id="rId5"/>
            </p:custDataLst>
          </p:nvPr>
        </p:nvSpPr>
        <p:spPr>
          <a:xfrm>
            <a:off x="4773738"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bk object 21">
            <a:extLst>
              <a:ext uri="{FF2B5EF4-FFF2-40B4-BE49-F238E27FC236}">
                <a16:creationId xmlns:a16="http://schemas.microsoft.com/office/drawing/2014/main" id="{FDEEB401-59A6-B20B-381D-E98DF09CFB5F}"/>
              </a:ext>
            </a:extLst>
          </p:cNvPr>
          <p:cNvSpPr/>
          <p:nvPr>
            <p:custDataLst>
              <p:tags r:id="rId6"/>
            </p:custDataLst>
          </p:nvPr>
        </p:nvSpPr>
        <p:spPr>
          <a:xfrm>
            <a:off x="746081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bk object 22">
            <a:extLst>
              <a:ext uri="{FF2B5EF4-FFF2-40B4-BE49-F238E27FC236}">
                <a16:creationId xmlns:a16="http://schemas.microsoft.com/office/drawing/2014/main" id="{D91B7E47-031D-85CE-69AD-C77D47077C83}"/>
              </a:ext>
            </a:extLst>
          </p:cNvPr>
          <p:cNvSpPr/>
          <p:nvPr>
            <p:custDataLst>
              <p:tags r:id="rId7"/>
            </p:custDataLst>
          </p:nvPr>
        </p:nvSpPr>
        <p:spPr>
          <a:xfrm>
            <a:off x="4773738"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bk object 23">
            <a:extLst>
              <a:ext uri="{FF2B5EF4-FFF2-40B4-BE49-F238E27FC236}">
                <a16:creationId xmlns:a16="http://schemas.microsoft.com/office/drawing/2014/main" id="{FB24C8EC-5F76-34A8-48C6-93FEB09A3C96}"/>
              </a:ext>
            </a:extLst>
          </p:cNvPr>
          <p:cNvSpPr/>
          <p:nvPr>
            <p:custDataLst>
              <p:tags r:id="rId8"/>
            </p:custDataLst>
          </p:nvPr>
        </p:nvSpPr>
        <p:spPr>
          <a:xfrm>
            <a:off x="7460817"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object 19">
            <a:extLst>
              <a:ext uri="{FF2B5EF4-FFF2-40B4-BE49-F238E27FC236}">
                <a16:creationId xmlns:a16="http://schemas.microsoft.com/office/drawing/2014/main" id="{563B6FE6-5E27-C4A0-1F98-23408A9A2731}"/>
              </a:ext>
            </a:extLst>
          </p:cNvPr>
          <p:cNvSpPr/>
          <p:nvPr>
            <p:custDataLst>
              <p:tags r:id="rId9"/>
            </p:custDataLst>
          </p:nvPr>
        </p:nvSpPr>
        <p:spPr>
          <a:xfrm>
            <a:off x="327619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object 20">
            <a:extLst>
              <a:ext uri="{FF2B5EF4-FFF2-40B4-BE49-F238E27FC236}">
                <a16:creationId xmlns:a16="http://schemas.microsoft.com/office/drawing/2014/main" id="{27934DFC-A062-E0A9-AE3E-C682BE94BFEC}"/>
              </a:ext>
            </a:extLst>
          </p:cNvPr>
          <p:cNvSpPr/>
          <p:nvPr>
            <p:custDataLst>
              <p:tags r:id="rId10"/>
            </p:custDataLst>
          </p:nvPr>
        </p:nvSpPr>
        <p:spPr>
          <a:xfrm>
            <a:off x="5975247"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 name="object 21">
            <a:extLst>
              <a:ext uri="{FF2B5EF4-FFF2-40B4-BE49-F238E27FC236}">
                <a16:creationId xmlns:a16="http://schemas.microsoft.com/office/drawing/2014/main" id="{0FE0F8D7-FEF0-7C95-3FEB-A7C5C673C67D}"/>
              </a:ext>
            </a:extLst>
          </p:cNvPr>
          <p:cNvSpPr/>
          <p:nvPr>
            <p:custDataLst>
              <p:tags r:id="rId11"/>
            </p:custDataLst>
          </p:nvPr>
        </p:nvSpPr>
        <p:spPr>
          <a:xfrm>
            <a:off x="866233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object 3">
            <a:extLst>
              <a:ext uri="{FF2B5EF4-FFF2-40B4-BE49-F238E27FC236}">
                <a16:creationId xmlns:a16="http://schemas.microsoft.com/office/drawing/2014/main" id="{19601027-4743-4137-D97E-7D9420F5589F}"/>
              </a:ext>
            </a:extLst>
          </p:cNvPr>
          <p:cNvSpPr txBox="1"/>
          <p:nvPr>
            <p:custDataLst>
              <p:tags r:id="rId12"/>
            </p:custDataLst>
          </p:nvPr>
        </p:nvSpPr>
        <p:spPr>
          <a:xfrm>
            <a:off x="2074677" y="2180501"/>
            <a:ext cx="2646996" cy="817147"/>
          </a:xfrm>
          <a:prstGeom prst="rect">
            <a:avLst/>
          </a:prstGeom>
          <a:solidFill>
            <a:srgbClr val="9FC9EB"/>
          </a:solidFill>
        </p:spPr>
        <p:txBody>
          <a:bodyPr vert="horz" wrap="square" lIns="0" tIns="0" rIns="0" bIns="0" rtlCol="0">
            <a:spAutoFit/>
          </a:bodyPr>
          <a:lstStyle/>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9FC9EB"/>
                </a:solidFill>
                <a:effectLst/>
                <a:uLnTx/>
                <a:uFillTx/>
                <a:latin typeface="Calibri"/>
                <a:ea typeface="+mn-ea"/>
                <a:cs typeface="Calibri"/>
                <a:sym typeface="Arial"/>
              </a:rPr>
              <a:t>F</a:t>
            </a:r>
          </a:p>
          <a:p>
            <a:pPr marL="102870" marR="0" lvl="0" indent="0" algn="l" defTabSz="1371600" rtl="0" eaLnBrk="1" fontAlgn="auto" latinLnBrk="0" hangingPunct="1">
              <a:lnSpc>
                <a:spcPct val="100000"/>
              </a:lnSpc>
              <a:spcBef>
                <a:spcPts val="0"/>
              </a:spcBef>
              <a:spcAft>
                <a:spcPts val="0"/>
              </a:spcAft>
              <a:buClrTx/>
              <a:buSzTx/>
              <a:buFont typeface="Arial"/>
              <a:buNone/>
              <a:tabLst/>
              <a:defRPr/>
            </a:pPr>
            <a:endParaRPr kumimoji="0" lang="en-CA" sz="1755" b="1" i="0" u="none" strike="noStrike" kern="1200" cap="none" spc="150" normalizeH="0" baseline="0" noProof="0" dirty="0">
              <a:ln>
                <a:noFill/>
              </a:ln>
              <a:solidFill>
                <a:srgbClr val="9FC9EB"/>
              </a:solidFill>
              <a:effectLst/>
              <a:uLnTx/>
              <a:uFillTx/>
              <a:latin typeface="Calibri"/>
              <a:ea typeface="+mn-ea"/>
              <a:cs typeface="Calibri"/>
              <a:sym typeface="Arial"/>
            </a:endParaRPr>
          </a:p>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755" b="1" i="0" u="none" strike="noStrike" cap="none" normalizeH="0" baseline="0" noProof="0">
                <a:ln>
                  <a:noFill/>
                </a:ln>
                <a:solidFill>
                  <a:srgbClr val="9FC9EB"/>
                </a:solidFill>
                <a:effectLst/>
                <a:uLnTx/>
                <a:uFillTx/>
                <a:latin typeface="Calibri"/>
                <a:ea typeface="+mn-ea"/>
                <a:cs typeface="Calibri"/>
                <a:sym typeface="Arial"/>
              </a:rPr>
              <a:t>aible fardeau de </a:t>
            </a:r>
            <a:r>
              <a:rPr kumimoji="0" lang="fr-CA" sz="1650" b="1" i="0" u="none" strike="noStrike" cap="none" normalizeH="0" baseline="31746" noProof="0">
                <a:ln>
                  <a:noFill/>
                </a:ln>
                <a:solidFill>
                  <a:srgbClr val="9FC9EB"/>
                </a:solidFill>
                <a:effectLst/>
                <a:uLnTx/>
                <a:uFillTx/>
                <a:latin typeface="Calibri"/>
                <a:ea typeface="+mn-ea"/>
                <a:cs typeface="Calibri"/>
                <a:sym typeface="Arial"/>
              </a:rPr>
              <a:t>† </a:t>
            </a:r>
          </a:p>
        </p:txBody>
      </p:sp>
      <p:sp>
        <p:nvSpPr>
          <p:cNvPr id="28" name="object 28">
            <a:extLst>
              <a:ext uri="{FF2B5EF4-FFF2-40B4-BE49-F238E27FC236}">
                <a16:creationId xmlns:a16="http://schemas.microsoft.com/office/drawing/2014/main" id="{D2D79C9A-D141-A4F4-4D8C-51C6F13E940D}"/>
              </a:ext>
            </a:extLst>
          </p:cNvPr>
          <p:cNvSpPr/>
          <p:nvPr>
            <p:custDataLst>
              <p:tags r:id="rId13"/>
            </p:custDataLst>
          </p:nvPr>
        </p:nvSpPr>
        <p:spPr>
          <a:xfrm>
            <a:off x="4770062" y="1492224"/>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4" name="object 25">
            <a:extLst>
              <a:ext uri="{FF2B5EF4-FFF2-40B4-BE49-F238E27FC236}">
                <a16:creationId xmlns:a16="http://schemas.microsoft.com/office/drawing/2014/main" id="{DCF0920E-E13C-945C-382A-B95C1521304C}"/>
              </a:ext>
            </a:extLst>
          </p:cNvPr>
          <p:cNvSpPr/>
          <p:nvPr>
            <p:custDataLst>
              <p:tags r:id="rId14"/>
            </p:custDataLst>
          </p:nvPr>
        </p:nvSpPr>
        <p:spPr>
          <a:xfrm>
            <a:off x="3041512" y="1859244"/>
            <a:ext cx="836425" cy="224893"/>
          </a:xfrm>
          <a:custGeom>
            <a:avLst/>
            <a:gdLst/>
            <a:ahLst/>
            <a:cxnLst/>
            <a:rect l="l" t="t" r="r" b="b"/>
            <a:pathLst>
              <a:path w="506094" h="150494">
                <a:moveTo>
                  <a:pt x="430815" y="149885"/>
                </a:moveTo>
                <a:lnTo>
                  <a:pt x="74771" y="149885"/>
                </a:lnTo>
                <a:lnTo>
                  <a:pt x="60323" y="148477"/>
                </a:lnTo>
                <a:lnTo>
                  <a:pt x="23557" y="129527"/>
                </a:lnTo>
                <a:lnTo>
                  <a:pt x="2348" y="94179"/>
                </a:lnTo>
                <a:lnTo>
                  <a:pt x="0" y="80017"/>
                </a:lnTo>
                <a:lnTo>
                  <a:pt x="1261" y="64482"/>
                </a:lnTo>
                <a:lnTo>
                  <a:pt x="18932" y="25908"/>
                </a:lnTo>
                <a:lnTo>
                  <a:pt x="52275" y="3505"/>
                </a:lnTo>
                <a:lnTo>
                  <a:pt x="430815" y="0"/>
                </a:lnTo>
                <a:lnTo>
                  <a:pt x="445266" y="1407"/>
                </a:lnTo>
                <a:lnTo>
                  <a:pt x="482034" y="20353"/>
                </a:lnTo>
                <a:lnTo>
                  <a:pt x="503239" y="55701"/>
                </a:lnTo>
                <a:lnTo>
                  <a:pt x="505587" y="69866"/>
                </a:lnTo>
                <a:lnTo>
                  <a:pt x="504326" y="85397"/>
                </a:lnTo>
                <a:lnTo>
                  <a:pt x="486659" y="123971"/>
                </a:lnTo>
                <a:lnTo>
                  <a:pt x="453317" y="146378"/>
                </a:lnTo>
                <a:lnTo>
                  <a:pt x="430815" y="149885"/>
                </a:lnTo>
                <a:close/>
              </a:path>
            </a:pathLst>
          </a:custGeom>
          <a:ln w="6731">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object 26">
            <a:extLst>
              <a:ext uri="{FF2B5EF4-FFF2-40B4-BE49-F238E27FC236}">
                <a16:creationId xmlns:a16="http://schemas.microsoft.com/office/drawing/2014/main" id="{8CB4FABC-AEEF-D539-3B87-4F30849F3C5B}"/>
              </a:ext>
            </a:extLst>
          </p:cNvPr>
          <p:cNvSpPr/>
          <p:nvPr>
            <p:custDataLst>
              <p:tags r:id="rId15"/>
            </p:custDataLst>
          </p:nvPr>
        </p:nvSpPr>
        <p:spPr>
          <a:xfrm>
            <a:off x="7038950" y="1865188"/>
            <a:ext cx="849127" cy="207932"/>
          </a:xfrm>
          <a:custGeom>
            <a:avLst/>
            <a:gdLst/>
            <a:ahLst/>
            <a:cxnLst/>
            <a:rect l="l" t="t" r="r" b="b"/>
            <a:pathLst>
              <a:path w="504189" h="150494">
                <a:moveTo>
                  <a:pt x="429126" y="149885"/>
                </a:moveTo>
                <a:lnTo>
                  <a:pt x="74771" y="149885"/>
                </a:lnTo>
                <a:lnTo>
                  <a:pt x="60320" y="148477"/>
                </a:lnTo>
                <a:lnTo>
                  <a:pt x="23553" y="129527"/>
                </a:lnTo>
                <a:lnTo>
                  <a:pt x="2347" y="94179"/>
                </a:lnTo>
                <a:lnTo>
                  <a:pt x="0" y="80017"/>
                </a:lnTo>
                <a:lnTo>
                  <a:pt x="1261" y="64482"/>
                </a:lnTo>
                <a:lnTo>
                  <a:pt x="18928" y="25908"/>
                </a:lnTo>
                <a:lnTo>
                  <a:pt x="52270" y="3505"/>
                </a:lnTo>
                <a:lnTo>
                  <a:pt x="429126" y="0"/>
                </a:lnTo>
                <a:lnTo>
                  <a:pt x="443577" y="1407"/>
                </a:lnTo>
                <a:lnTo>
                  <a:pt x="480345" y="20353"/>
                </a:lnTo>
                <a:lnTo>
                  <a:pt x="501550" y="55701"/>
                </a:lnTo>
                <a:lnTo>
                  <a:pt x="503898" y="69866"/>
                </a:lnTo>
                <a:lnTo>
                  <a:pt x="502637" y="85397"/>
                </a:lnTo>
                <a:lnTo>
                  <a:pt x="484970" y="123971"/>
                </a:lnTo>
                <a:lnTo>
                  <a:pt x="451628" y="146378"/>
                </a:lnTo>
                <a:lnTo>
                  <a:pt x="429126" y="149885"/>
                </a:lnTo>
                <a:close/>
              </a:path>
            </a:pathLst>
          </a:custGeom>
          <a:ln w="6718">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object 15">
            <a:extLst>
              <a:ext uri="{FF2B5EF4-FFF2-40B4-BE49-F238E27FC236}">
                <a16:creationId xmlns:a16="http://schemas.microsoft.com/office/drawing/2014/main" id="{0580C947-9CB6-6EDD-6691-D266CF9D55B9}"/>
              </a:ext>
            </a:extLst>
          </p:cNvPr>
          <p:cNvSpPr/>
          <p:nvPr>
            <p:custDataLst>
              <p:tags r:id="rId16"/>
            </p:custDataLst>
          </p:nvPr>
        </p:nvSpPr>
        <p:spPr>
          <a:xfrm>
            <a:off x="4751157" y="1168458"/>
            <a:ext cx="0" cy="904875"/>
          </a:xfrm>
          <a:custGeom>
            <a:avLst/>
            <a:gdLst/>
            <a:ahLst/>
            <a:cxnLst/>
            <a:rect l="l" t="t" r="r" b="b"/>
            <a:pathLst>
              <a:path h="603250">
                <a:moveTo>
                  <a:pt x="0" y="602983"/>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object 17">
            <a:extLst>
              <a:ext uri="{FF2B5EF4-FFF2-40B4-BE49-F238E27FC236}">
                <a16:creationId xmlns:a16="http://schemas.microsoft.com/office/drawing/2014/main" id="{39C7BA47-B276-FB01-2AD2-F003F9E671F0}"/>
              </a:ext>
            </a:extLst>
          </p:cNvPr>
          <p:cNvSpPr/>
          <p:nvPr>
            <p:custDataLst>
              <p:tags r:id="rId17"/>
            </p:custDataLst>
          </p:nvPr>
        </p:nvSpPr>
        <p:spPr>
          <a:xfrm>
            <a:off x="4751157"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object 18">
            <a:extLst>
              <a:ext uri="{FF2B5EF4-FFF2-40B4-BE49-F238E27FC236}">
                <a16:creationId xmlns:a16="http://schemas.microsoft.com/office/drawing/2014/main" id="{BCA15595-41C3-F218-D36B-253C634A91E5}"/>
              </a:ext>
            </a:extLst>
          </p:cNvPr>
          <p:cNvSpPr/>
          <p:nvPr>
            <p:custDataLst>
              <p:tags r:id="rId18"/>
            </p:custDataLst>
          </p:nvPr>
        </p:nvSpPr>
        <p:spPr>
          <a:xfrm>
            <a:off x="7438893"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object 16">
            <a:extLst>
              <a:ext uri="{FF2B5EF4-FFF2-40B4-BE49-F238E27FC236}">
                <a16:creationId xmlns:a16="http://schemas.microsoft.com/office/drawing/2014/main" id="{5F6E6B1C-1EC0-04D4-7FF6-02ABBBE5A622}"/>
              </a:ext>
            </a:extLst>
          </p:cNvPr>
          <p:cNvSpPr/>
          <p:nvPr>
            <p:custDataLst>
              <p:tags r:id="rId19"/>
            </p:custDataLst>
          </p:nvPr>
        </p:nvSpPr>
        <p:spPr>
          <a:xfrm>
            <a:off x="5281044" y="4174230"/>
            <a:ext cx="1632585" cy="0"/>
          </a:xfrm>
          <a:custGeom>
            <a:avLst/>
            <a:gdLst/>
            <a:ahLst/>
            <a:cxnLst/>
            <a:rect l="l" t="t" r="r" b="b"/>
            <a:pathLst>
              <a:path w="1088389">
                <a:moveTo>
                  <a:pt x="0" y="0"/>
                </a:moveTo>
                <a:lnTo>
                  <a:pt x="1087882" y="0"/>
                </a:lnTo>
              </a:path>
            </a:pathLst>
          </a:custGeom>
          <a:ln w="12700">
            <a:solidFill>
              <a:srgbClr val="FFFFFF"/>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6" name="object 22">
            <a:extLst>
              <a:ext uri="{FF2B5EF4-FFF2-40B4-BE49-F238E27FC236}">
                <a16:creationId xmlns:a16="http://schemas.microsoft.com/office/drawing/2014/main" id="{9357B51B-2FE2-1AD6-CED1-97D097729E12}"/>
              </a:ext>
            </a:extLst>
          </p:cNvPr>
          <p:cNvSpPr/>
          <p:nvPr>
            <p:custDataLst>
              <p:tags r:id="rId20"/>
            </p:custDataLst>
          </p:nvPr>
        </p:nvSpPr>
        <p:spPr>
          <a:xfrm>
            <a:off x="5975247" y="4172243"/>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FFFF"/>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object 2">
            <a:extLst>
              <a:ext uri="{FF2B5EF4-FFF2-40B4-BE49-F238E27FC236}">
                <a16:creationId xmlns:a16="http://schemas.microsoft.com/office/drawing/2014/main" id="{A7CB74D6-4E53-4892-D5AA-D6BD299A6769}"/>
              </a:ext>
            </a:extLst>
          </p:cNvPr>
          <p:cNvSpPr txBox="1">
            <a:spLocks noGrp="1"/>
          </p:cNvSpPr>
          <p:nvPr>
            <p:ph type="title"/>
            <p:custDataLst>
              <p:tags r:id="rId21"/>
            </p:custDataLst>
          </p:nvPr>
        </p:nvSpPr>
        <p:spPr>
          <a:xfrm>
            <a:off x="2971967" y="1004345"/>
            <a:ext cx="6248064" cy="519373"/>
          </a:xfrm>
          <a:prstGeom prst="rect">
            <a:avLst/>
          </a:prstGeom>
        </p:spPr>
        <p:txBody>
          <a:bodyPr vert="horz" wrap="square" lIns="0" tIns="0" rIns="0" bIns="0" rtlCol="0">
            <a:spAutoFit/>
          </a:bodyPr>
          <a:lstStyle/>
          <a:p>
            <a:pPr marL="19050"/>
            <a:r>
              <a:rPr lang="fr-CA"/>
              <a:t>Légère</a:t>
            </a:r>
          </a:p>
        </p:txBody>
      </p:sp>
      <p:sp>
        <p:nvSpPr>
          <p:cNvPr id="50" name="object 11">
            <a:extLst>
              <a:ext uri="{FF2B5EF4-FFF2-40B4-BE49-F238E27FC236}">
                <a16:creationId xmlns:a16="http://schemas.microsoft.com/office/drawing/2014/main" id="{183A8AED-7233-69A7-DE2B-F3673F328C67}"/>
              </a:ext>
            </a:extLst>
          </p:cNvPr>
          <p:cNvSpPr txBox="1"/>
          <p:nvPr>
            <p:custDataLst>
              <p:tags r:id="rId22"/>
            </p:custDataLst>
          </p:nvPr>
        </p:nvSpPr>
        <p:spPr>
          <a:xfrm>
            <a:off x="5343413" y="1004345"/>
            <a:ext cx="4144328" cy="519373"/>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3375" b="1" i="0" u="none" strike="noStrike" cap="none" normalizeH="0" baseline="0" noProof="0">
                <a:ln>
                  <a:noFill/>
                </a:ln>
                <a:solidFill>
                  <a:srgbClr val="231F20"/>
                </a:solidFill>
                <a:effectLst/>
                <a:uLnTx/>
                <a:uFillTx/>
                <a:latin typeface="Calibri"/>
                <a:ea typeface="+mn-ea"/>
                <a:cs typeface="Calibri"/>
                <a:sym typeface="Arial"/>
              </a:rPr>
              <a:t>Modérée et grave</a:t>
            </a:r>
          </a:p>
        </p:txBody>
      </p:sp>
      <p:sp>
        <p:nvSpPr>
          <p:cNvPr id="51" name="object 5">
            <a:extLst>
              <a:ext uri="{FF2B5EF4-FFF2-40B4-BE49-F238E27FC236}">
                <a16:creationId xmlns:a16="http://schemas.microsoft.com/office/drawing/2014/main" id="{53FF3C16-8A58-A613-895A-3CCAE62C2F4C}"/>
              </a:ext>
            </a:extLst>
          </p:cNvPr>
          <p:cNvSpPr txBox="1"/>
          <p:nvPr>
            <p:custDataLst>
              <p:tags r:id="rId23"/>
            </p:custDataLst>
          </p:nvPr>
        </p:nvSpPr>
        <p:spPr>
          <a:xfrm>
            <a:off x="4838919" y="2382032"/>
            <a:ext cx="2646996"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risque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2" name="object 8">
            <a:extLst>
              <a:ext uri="{FF2B5EF4-FFF2-40B4-BE49-F238E27FC236}">
                <a16:creationId xmlns:a16="http://schemas.microsoft.com/office/drawing/2014/main" id="{9254ECF9-6157-1200-F8FD-F70F94D35C0E}"/>
              </a:ext>
            </a:extLst>
          </p:cNvPr>
          <p:cNvSpPr txBox="1"/>
          <p:nvPr>
            <p:custDataLst>
              <p:tags r:id="rId24"/>
            </p:custDataLst>
          </p:nvPr>
        </p:nvSpPr>
        <p:spPr>
          <a:xfrm>
            <a:off x="7681112" y="2204232"/>
            <a:ext cx="2205990" cy="487313"/>
          </a:xfrm>
          <a:prstGeom prst="rect">
            <a:avLst/>
          </a:prstGeom>
        </p:spPr>
        <p:txBody>
          <a:bodyPr vert="horz" wrap="square" lIns="0" tIns="0" rIns="0" bIns="0" rtlCol="0">
            <a:spAutoFit/>
          </a:bodyPr>
          <a:lstStyle/>
          <a:p>
            <a:pPr marL="46673" marR="0" lvl="0" indent="0" algn="ctr" defTabSz="1371600" rtl="0" eaLnBrk="1" fontAlgn="auto" latinLnBrk="0" hangingPunct="1">
              <a:lnSpc>
                <a:spcPts val="222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Risque élevé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a:p>
            <a:pPr marL="19050" marR="0" lvl="0" indent="0" algn="ctr" defTabSz="1371600" rtl="0" eaLnBrk="1" fontAlgn="auto" latinLnBrk="0" hangingPunct="1">
              <a:lnSpc>
                <a:spcPts val="1590"/>
              </a:lnSpc>
              <a:spcBef>
                <a:spcPts val="0"/>
              </a:spcBef>
              <a:spcAft>
                <a:spcPts val="0"/>
              </a:spcAft>
              <a:buClrTx/>
              <a:buSzTx/>
              <a:buFont typeface="Arial"/>
              <a:buNone/>
              <a:tabLst/>
              <a:defRPr/>
            </a:pPr>
            <a:r>
              <a:rPr kumimoji="0" lang="fr-CA" sz="1350" b="1" i="0" u="none" strike="noStrike" cap="none" normalizeH="0" baseline="0" noProof="0">
                <a:ln>
                  <a:noFill/>
                </a:ln>
                <a:solidFill>
                  <a:srgbClr val="231F20"/>
                </a:solidFill>
                <a:effectLst/>
                <a:uLnTx/>
                <a:uFillTx/>
                <a:latin typeface="Calibri"/>
                <a:ea typeface="+mn-ea"/>
                <a:cs typeface="Calibri"/>
                <a:sym typeface="Arial"/>
              </a:rPr>
              <a:t>(risque accru de mortalité)</a:t>
            </a:r>
          </a:p>
        </p:txBody>
      </p:sp>
      <p:sp>
        <p:nvSpPr>
          <p:cNvPr id="53" name="object 5">
            <a:extLst>
              <a:ext uri="{FF2B5EF4-FFF2-40B4-BE49-F238E27FC236}">
                <a16:creationId xmlns:a16="http://schemas.microsoft.com/office/drawing/2014/main" id="{C64E1533-2F60-31C0-AAA0-053B1B329C3A}"/>
              </a:ext>
            </a:extLst>
          </p:cNvPr>
          <p:cNvSpPr txBox="1"/>
          <p:nvPr>
            <p:custDataLst>
              <p:tags r:id="rId25"/>
            </p:custDataLst>
          </p:nvPr>
        </p:nvSpPr>
        <p:spPr>
          <a:xfrm>
            <a:off x="2077199" y="2306352"/>
            <a:ext cx="2638787" cy="28854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fardeau de symptômes</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4" name="object 4">
            <a:extLst>
              <a:ext uri="{FF2B5EF4-FFF2-40B4-BE49-F238E27FC236}">
                <a16:creationId xmlns:a16="http://schemas.microsoft.com/office/drawing/2014/main" id="{2617CCD6-EA28-4542-E3FF-CB39F0885924}"/>
              </a:ext>
            </a:extLst>
          </p:cNvPr>
          <p:cNvSpPr txBox="1"/>
          <p:nvPr>
            <p:custDataLst>
              <p:tags r:id="rId26"/>
            </p:custDataLst>
          </p:nvPr>
        </p:nvSpPr>
        <p:spPr>
          <a:xfrm>
            <a:off x="2599562" y="3505583"/>
            <a:ext cx="1597343"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 ou BALA</a:t>
            </a:r>
          </a:p>
        </p:txBody>
      </p:sp>
      <p:sp>
        <p:nvSpPr>
          <p:cNvPr id="55" name="object 6">
            <a:extLst>
              <a:ext uri="{FF2B5EF4-FFF2-40B4-BE49-F238E27FC236}">
                <a16:creationId xmlns:a16="http://schemas.microsoft.com/office/drawing/2014/main" id="{AAF4D3CF-535E-5381-F1B6-F20A0889D38D}"/>
              </a:ext>
            </a:extLst>
          </p:cNvPr>
          <p:cNvSpPr txBox="1"/>
          <p:nvPr>
            <p:custDataLst>
              <p:tags r:id="rId27"/>
            </p:custDataLst>
          </p:nvPr>
        </p:nvSpPr>
        <p:spPr>
          <a:xfrm>
            <a:off x="5368099" y="3505583"/>
            <a:ext cx="1458278"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a:t>
            </a:r>
          </a:p>
        </p:txBody>
      </p:sp>
      <p:sp>
        <p:nvSpPr>
          <p:cNvPr id="57" name="object 7">
            <a:extLst>
              <a:ext uri="{FF2B5EF4-FFF2-40B4-BE49-F238E27FC236}">
                <a16:creationId xmlns:a16="http://schemas.microsoft.com/office/drawing/2014/main" id="{E28A0CFE-32C0-149E-82B8-5C01EB03123E}"/>
              </a:ext>
            </a:extLst>
          </p:cNvPr>
          <p:cNvSpPr txBox="1"/>
          <p:nvPr>
            <p:custDataLst>
              <p:tags r:id="rId28"/>
            </p:custDataLst>
          </p:nvPr>
        </p:nvSpPr>
        <p:spPr>
          <a:xfrm>
            <a:off x="5215982" y="4671274"/>
            <a:ext cx="1770698"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AMLA-BALA-CSI</a:t>
            </a:r>
          </a:p>
        </p:txBody>
      </p:sp>
      <p:sp>
        <p:nvSpPr>
          <p:cNvPr id="3" name="object 27">
            <a:extLst>
              <a:ext uri="{FF2B5EF4-FFF2-40B4-BE49-F238E27FC236}">
                <a16:creationId xmlns:a16="http://schemas.microsoft.com/office/drawing/2014/main" id="{C77B26BC-EFF8-1231-18B1-3FBA9F0DBA09}"/>
              </a:ext>
            </a:extLst>
          </p:cNvPr>
          <p:cNvSpPr/>
          <p:nvPr>
            <p:custDataLst>
              <p:tags r:id="rId29"/>
            </p:custDataLst>
          </p:nvPr>
        </p:nvSpPr>
        <p:spPr>
          <a:xfrm>
            <a:off x="2084526" y="1492224"/>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object 30">
            <a:extLst>
              <a:ext uri="{FF2B5EF4-FFF2-40B4-BE49-F238E27FC236}">
                <a16:creationId xmlns:a16="http://schemas.microsoft.com/office/drawing/2014/main" id="{F932479C-A09C-4DFA-9F63-DEBED40151BE}"/>
              </a:ext>
            </a:extLst>
          </p:cNvPr>
          <p:cNvSpPr/>
          <p:nvPr>
            <p:custDataLst>
              <p:tags r:id="rId30"/>
            </p:custDataLst>
          </p:nvPr>
        </p:nvSpPr>
        <p:spPr>
          <a:xfrm>
            <a:off x="2851347" y="1540513"/>
            <a:ext cx="1133968"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29">
            <a:extLst>
              <a:ext uri="{FF2B5EF4-FFF2-40B4-BE49-F238E27FC236}">
                <a16:creationId xmlns:a16="http://schemas.microsoft.com/office/drawing/2014/main" id="{FB589C45-8182-5444-EC69-20A43BFBBD12}"/>
              </a:ext>
            </a:extLst>
          </p:cNvPr>
          <p:cNvSpPr txBox="1"/>
          <p:nvPr>
            <p:custDataLst>
              <p:tags r:id="rId31"/>
            </p:custDataLst>
          </p:nvPr>
        </p:nvSpPr>
        <p:spPr>
          <a:xfrm>
            <a:off x="2868199" y="1560269"/>
            <a:ext cx="1090613" cy="173124"/>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cs typeface="Calibri"/>
                <a:sym typeface="Arial"/>
              </a:rPr>
              <a:t>CAT &lt;10, mMRC 1</a:t>
            </a:r>
          </a:p>
        </p:txBody>
      </p:sp>
      <p:sp>
        <p:nvSpPr>
          <p:cNvPr id="17" name="object 29">
            <a:extLst>
              <a:ext uri="{FF2B5EF4-FFF2-40B4-BE49-F238E27FC236}">
                <a16:creationId xmlns:a16="http://schemas.microsoft.com/office/drawing/2014/main" id="{44F24912-8008-25AF-DD63-87E3F74E541B}"/>
              </a:ext>
            </a:extLst>
          </p:cNvPr>
          <p:cNvSpPr txBox="1"/>
          <p:nvPr>
            <p:custDataLst>
              <p:tags r:id="rId32"/>
            </p:custDataLst>
          </p:nvPr>
        </p:nvSpPr>
        <p:spPr>
          <a:xfrm>
            <a:off x="6808709" y="1568949"/>
            <a:ext cx="1272457" cy="173124"/>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CAT ≥10, mMRC ≥2</a:t>
            </a:r>
          </a:p>
        </p:txBody>
      </p:sp>
      <p:sp>
        <p:nvSpPr>
          <p:cNvPr id="18" name="object 30">
            <a:extLst>
              <a:ext uri="{FF2B5EF4-FFF2-40B4-BE49-F238E27FC236}">
                <a16:creationId xmlns:a16="http://schemas.microsoft.com/office/drawing/2014/main" id="{94B8A7A2-3C5D-CA5D-1562-F46A12B26529}"/>
              </a:ext>
            </a:extLst>
          </p:cNvPr>
          <p:cNvSpPr/>
          <p:nvPr>
            <p:custDataLst>
              <p:tags r:id="rId33"/>
            </p:custDataLst>
          </p:nvPr>
        </p:nvSpPr>
        <p:spPr>
          <a:xfrm>
            <a:off x="6829198" y="1547153"/>
            <a:ext cx="1223701"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D776E8A5-8746-7580-FDCC-A360315CD8D2}"/>
              </a:ext>
            </a:extLst>
          </p:cNvPr>
          <p:cNvSpPr txBox="1"/>
          <p:nvPr>
            <p:custDataLst>
              <p:tags r:id="rId34"/>
            </p:custDataLst>
          </p:nvPr>
        </p:nvSpPr>
        <p:spPr>
          <a:xfrm>
            <a:off x="4419" y="168732"/>
            <a:ext cx="3980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Pharmacothérapie pour la MPOC « 2023 »</a:t>
            </a:r>
          </a:p>
        </p:txBody>
      </p:sp>
      <p:sp>
        <p:nvSpPr>
          <p:cNvPr id="22" name="object 13">
            <a:extLst>
              <a:ext uri="{FF2B5EF4-FFF2-40B4-BE49-F238E27FC236}">
                <a16:creationId xmlns:a16="http://schemas.microsoft.com/office/drawing/2014/main" id="{AE2300B3-46FD-1640-2284-B8DF541EE66A}"/>
              </a:ext>
            </a:extLst>
          </p:cNvPr>
          <p:cNvSpPr txBox="1"/>
          <p:nvPr>
            <p:custDataLst>
              <p:tags r:id="rId35"/>
            </p:custDataLst>
          </p:nvPr>
        </p:nvSpPr>
        <p:spPr>
          <a:xfrm>
            <a:off x="5549467" y="5613084"/>
            <a:ext cx="1095382" cy="24622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600" b="1" i="0" u="none" strike="noStrike" cap="none" normalizeH="0" baseline="0" noProof="0">
                <a:ln>
                  <a:noFill/>
                </a:ln>
                <a:solidFill>
                  <a:srgbClr val="231F20"/>
                </a:solidFill>
                <a:effectLst/>
                <a:uLnTx/>
                <a:uFillTx/>
                <a:latin typeface="Calibri"/>
                <a:ea typeface="+mn-ea"/>
                <a:cs typeface="Calibri"/>
                <a:sym typeface="Arial"/>
              </a:rPr>
              <a:t>BDCA prn</a:t>
            </a:r>
          </a:p>
        </p:txBody>
      </p:sp>
      <p:sp>
        <p:nvSpPr>
          <p:cNvPr id="20" name="object 12">
            <a:extLst>
              <a:ext uri="{FF2B5EF4-FFF2-40B4-BE49-F238E27FC236}">
                <a16:creationId xmlns:a16="http://schemas.microsoft.com/office/drawing/2014/main" id="{B6F27F5C-B3EF-3D7A-B776-4E782BF7D2B0}"/>
              </a:ext>
            </a:extLst>
          </p:cNvPr>
          <p:cNvSpPr txBox="1"/>
          <p:nvPr>
            <p:custDataLst>
              <p:tags r:id="rId36"/>
            </p:custDataLst>
          </p:nvPr>
        </p:nvSpPr>
        <p:spPr>
          <a:xfrm>
            <a:off x="3081095" y="1886385"/>
            <a:ext cx="719559"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013" b="0" i="0" u="none" strike="noStrike" cap="none" normalizeH="0" baseline="0" noProof="0">
                <a:ln>
                  <a:noFill/>
                </a:ln>
                <a:solidFill>
                  <a:srgbClr val="231F20"/>
                </a:solidFill>
                <a:effectLst/>
                <a:uLnTx/>
                <a:uFillTx/>
                <a:latin typeface="Calibri"/>
                <a:ea typeface="+mn-ea"/>
                <a:cs typeface="Calibri"/>
                <a:sym typeface="Arial"/>
              </a:rPr>
              <a:t>≥</a:t>
            </a:r>
            <a:r>
              <a:rPr kumimoji="0" lang="fr-CA" sz="1125" b="0" i="0" u="none" strike="noStrike" cap="none" normalizeH="0" baseline="0" noProof="0">
                <a:ln>
                  <a:noFill/>
                </a:ln>
                <a:solidFill>
                  <a:srgbClr val="231F20"/>
                </a:solidFill>
                <a:effectLst/>
                <a:uLnTx/>
                <a:uFillTx/>
                <a:latin typeface="Calibri"/>
                <a:ea typeface="+mn-ea"/>
                <a:cs typeface="Calibri"/>
                <a:sym typeface="Arial"/>
              </a:rPr>
              <a:t>80 %</a:t>
            </a:r>
          </a:p>
        </p:txBody>
      </p:sp>
      <p:sp>
        <p:nvSpPr>
          <p:cNvPr id="21" name="object 14">
            <a:extLst>
              <a:ext uri="{FF2B5EF4-FFF2-40B4-BE49-F238E27FC236}">
                <a16:creationId xmlns:a16="http://schemas.microsoft.com/office/drawing/2014/main" id="{08D96C22-BD0A-9AF4-F545-48E056AA0271}"/>
              </a:ext>
            </a:extLst>
          </p:cNvPr>
          <p:cNvSpPr txBox="1"/>
          <p:nvPr>
            <p:custDataLst>
              <p:tags r:id="rId37"/>
            </p:custDataLst>
          </p:nvPr>
        </p:nvSpPr>
        <p:spPr>
          <a:xfrm>
            <a:off x="7107610" y="1852841"/>
            <a:ext cx="945289" cy="21544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&lt;80</a:t>
            </a:r>
            <a:r>
              <a:rPr kumimoji="0" lang="fr-CA" b="0" i="0" u="none" strike="noStrike" cap="none" normalizeH="0"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a:t>
            </a:r>
          </a:p>
        </p:txBody>
      </p:sp>
    </p:spTree>
    <p:extLst>
      <p:ext uri="{BB962C8B-B14F-4D97-AF65-F5344CB8AC3E}">
        <p14:creationId xmlns:p14="http://schemas.microsoft.com/office/powerpoint/2010/main" val="30876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55306C46-E274-410A-8BF2-BB6DA960C6AA}"/>
              </a:ext>
            </a:extLst>
          </p:cNvPr>
          <p:cNvSpPr/>
          <p:nvPr>
            <p:custDataLst>
              <p:tags r:id="rId1"/>
            </p:custDataLst>
          </p:nvPr>
        </p:nvSpPr>
        <p:spPr>
          <a:xfrm>
            <a:off x="2084526" y="1804016"/>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bk object 17">
            <a:extLst>
              <a:ext uri="{FF2B5EF4-FFF2-40B4-BE49-F238E27FC236}">
                <a16:creationId xmlns:a16="http://schemas.microsoft.com/office/drawing/2014/main" id="{B52802E5-33C6-BB8B-4CB5-0379890EB47E}"/>
              </a:ext>
            </a:extLst>
          </p:cNvPr>
          <p:cNvSpPr/>
          <p:nvPr>
            <p:custDataLst>
              <p:tags r:id="rId2"/>
            </p:custDataLst>
          </p:nvPr>
        </p:nvSpPr>
        <p:spPr>
          <a:xfrm>
            <a:off x="4770062" y="1804016"/>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E6E7E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bk object 18">
            <a:extLst>
              <a:ext uri="{FF2B5EF4-FFF2-40B4-BE49-F238E27FC236}">
                <a16:creationId xmlns:a16="http://schemas.microsoft.com/office/drawing/2014/main" id="{A462596C-CECC-6862-4FF2-015E9875BF27}"/>
              </a:ext>
            </a:extLst>
          </p:cNvPr>
          <p:cNvSpPr/>
          <p:nvPr>
            <p:custDataLst>
              <p:tags r:id="rId3"/>
            </p:custDataLst>
          </p:nvPr>
        </p:nvSpPr>
        <p:spPr>
          <a:xfrm>
            <a:off x="2084546" y="5474590"/>
            <a:ext cx="8018145" cy="481013"/>
          </a:xfrm>
          <a:custGeom>
            <a:avLst/>
            <a:gdLst/>
            <a:ahLst/>
            <a:cxnLst/>
            <a:rect l="l" t="t" r="r" b="b"/>
            <a:pathLst>
              <a:path w="5345430" h="320675">
                <a:moveTo>
                  <a:pt x="5344985" y="320103"/>
                </a:moveTo>
                <a:lnTo>
                  <a:pt x="0" y="320103"/>
                </a:lnTo>
                <a:lnTo>
                  <a:pt x="0" y="0"/>
                </a:lnTo>
                <a:lnTo>
                  <a:pt x="5344985" y="0"/>
                </a:lnTo>
                <a:lnTo>
                  <a:pt x="5344985" y="320103"/>
                </a:lnTo>
                <a:close/>
              </a:path>
            </a:pathLst>
          </a:custGeom>
          <a:solidFill>
            <a:srgbClr val="B89BC9"/>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bk object 19">
            <a:extLst>
              <a:ext uri="{FF2B5EF4-FFF2-40B4-BE49-F238E27FC236}">
                <a16:creationId xmlns:a16="http://schemas.microsoft.com/office/drawing/2014/main" id="{C8013210-9D42-9F9E-1513-4EF179A70ACA}"/>
              </a:ext>
            </a:extLst>
          </p:cNvPr>
          <p:cNvSpPr/>
          <p:nvPr>
            <p:custDataLst>
              <p:tags r:id="rId4"/>
            </p:custDataLst>
          </p:nvPr>
        </p:nvSpPr>
        <p:spPr>
          <a:xfrm>
            <a:off x="207467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bk object 20">
            <a:extLst>
              <a:ext uri="{FF2B5EF4-FFF2-40B4-BE49-F238E27FC236}">
                <a16:creationId xmlns:a16="http://schemas.microsoft.com/office/drawing/2014/main" id="{785215E7-35E2-0B69-1D60-BD04D28397F6}"/>
              </a:ext>
            </a:extLst>
          </p:cNvPr>
          <p:cNvSpPr/>
          <p:nvPr>
            <p:custDataLst>
              <p:tags r:id="rId5"/>
            </p:custDataLst>
          </p:nvPr>
        </p:nvSpPr>
        <p:spPr>
          <a:xfrm>
            <a:off x="4773738"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bk object 21">
            <a:extLst>
              <a:ext uri="{FF2B5EF4-FFF2-40B4-BE49-F238E27FC236}">
                <a16:creationId xmlns:a16="http://schemas.microsoft.com/office/drawing/2014/main" id="{FDEEB401-59A6-B20B-381D-E98DF09CFB5F}"/>
              </a:ext>
            </a:extLst>
          </p:cNvPr>
          <p:cNvSpPr/>
          <p:nvPr>
            <p:custDataLst>
              <p:tags r:id="rId6"/>
            </p:custDataLst>
          </p:nvPr>
        </p:nvSpPr>
        <p:spPr>
          <a:xfrm>
            <a:off x="7460817" y="3319463"/>
            <a:ext cx="2646996" cy="2110740"/>
          </a:xfrm>
          <a:custGeom>
            <a:avLst/>
            <a:gdLst/>
            <a:ahLst/>
            <a:cxnLst/>
            <a:rect l="l" t="t" r="r" b="b"/>
            <a:pathLst>
              <a:path w="1764664" h="1407160">
                <a:moveTo>
                  <a:pt x="1764296" y="1406969"/>
                </a:moveTo>
                <a:lnTo>
                  <a:pt x="0" y="1406969"/>
                </a:lnTo>
                <a:lnTo>
                  <a:pt x="0" y="0"/>
                </a:lnTo>
                <a:lnTo>
                  <a:pt x="1764296" y="0"/>
                </a:lnTo>
                <a:lnTo>
                  <a:pt x="1764296" y="1406969"/>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bk object 22">
            <a:extLst>
              <a:ext uri="{FF2B5EF4-FFF2-40B4-BE49-F238E27FC236}">
                <a16:creationId xmlns:a16="http://schemas.microsoft.com/office/drawing/2014/main" id="{D91B7E47-031D-85CE-69AD-C77D47077C83}"/>
              </a:ext>
            </a:extLst>
          </p:cNvPr>
          <p:cNvSpPr/>
          <p:nvPr>
            <p:custDataLst>
              <p:tags r:id="rId7"/>
            </p:custDataLst>
          </p:nvPr>
        </p:nvSpPr>
        <p:spPr>
          <a:xfrm>
            <a:off x="4773738"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bk object 23">
            <a:extLst>
              <a:ext uri="{FF2B5EF4-FFF2-40B4-BE49-F238E27FC236}">
                <a16:creationId xmlns:a16="http://schemas.microsoft.com/office/drawing/2014/main" id="{FB24C8EC-5F76-34A8-48C6-93FEB09A3C96}"/>
              </a:ext>
            </a:extLst>
          </p:cNvPr>
          <p:cNvSpPr/>
          <p:nvPr>
            <p:custDataLst>
              <p:tags r:id="rId8"/>
            </p:custDataLst>
          </p:nvPr>
        </p:nvSpPr>
        <p:spPr>
          <a:xfrm>
            <a:off x="7460817" y="2180501"/>
            <a:ext cx="2646996" cy="815340"/>
          </a:xfrm>
          <a:custGeom>
            <a:avLst/>
            <a:gdLst/>
            <a:ahLst/>
            <a:cxnLst/>
            <a:rect l="l" t="t" r="r" b="b"/>
            <a:pathLst>
              <a:path w="1764664" h="543560">
                <a:moveTo>
                  <a:pt x="1764296" y="543432"/>
                </a:moveTo>
                <a:lnTo>
                  <a:pt x="0" y="543432"/>
                </a:lnTo>
                <a:lnTo>
                  <a:pt x="0" y="0"/>
                </a:lnTo>
                <a:lnTo>
                  <a:pt x="1764296" y="0"/>
                </a:lnTo>
                <a:lnTo>
                  <a:pt x="1764296" y="543432"/>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object 19">
            <a:extLst>
              <a:ext uri="{FF2B5EF4-FFF2-40B4-BE49-F238E27FC236}">
                <a16:creationId xmlns:a16="http://schemas.microsoft.com/office/drawing/2014/main" id="{563B6FE6-5E27-C4A0-1F98-23408A9A2731}"/>
              </a:ext>
            </a:extLst>
          </p:cNvPr>
          <p:cNvSpPr/>
          <p:nvPr>
            <p:custDataLst>
              <p:tags r:id="rId9"/>
            </p:custDataLst>
          </p:nvPr>
        </p:nvSpPr>
        <p:spPr>
          <a:xfrm>
            <a:off x="327619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9FC9EB"/>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object 20">
            <a:extLst>
              <a:ext uri="{FF2B5EF4-FFF2-40B4-BE49-F238E27FC236}">
                <a16:creationId xmlns:a16="http://schemas.microsoft.com/office/drawing/2014/main" id="{27934DFC-A062-E0A9-AE3E-C682BE94BFEC}"/>
              </a:ext>
            </a:extLst>
          </p:cNvPr>
          <p:cNvSpPr/>
          <p:nvPr>
            <p:custDataLst>
              <p:tags r:id="rId10"/>
            </p:custDataLst>
          </p:nvPr>
        </p:nvSpPr>
        <p:spPr>
          <a:xfrm>
            <a:off x="5975247"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CC67"/>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 name="object 21">
            <a:extLst>
              <a:ext uri="{FF2B5EF4-FFF2-40B4-BE49-F238E27FC236}">
                <a16:creationId xmlns:a16="http://schemas.microsoft.com/office/drawing/2014/main" id="{0FE0F8D7-FEF0-7C95-3FEB-A7C5C673C67D}"/>
              </a:ext>
            </a:extLst>
          </p:cNvPr>
          <p:cNvSpPr/>
          <p:nvPr>
            <p:custDataLst>
              <p:tags r:id="rId11"/>
            </p:custDataLst>
          </p:nvPr>
        </p:nvSpPr>
        <p:spPr>
          <a:xfrm>
            <a:off x="8662335" y="299497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A9D48D"/>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object 3">
            <a:extLst>
              <a:ext uri="{FF2B5EF4-FFF2-40B4-BE49-F238E27FC236}">
                <a16:creationId xmlns:a16="http://schemas.microsoft.com/office/drawing/2014/main" id="{19601027-4743-4137-D97E-7D9420F5589F}"/>
              </a:ext>
            </a:extLst>
          </p:cNvPr>
          <p:cNvSpPr txBox="1"/>
          <p:nvPr>
            <p:custDataLst>
              <p:tags r:id="rId12"/>
            </p:custDataLst>
          </p:nvPr>
        </p:nvSpPr>
        <p:spPr>
          <a:xfrm>
            <a:off x="2074677" y="2180501"/>
            <a:ext cx="2646996" cy="817147"/>
          </a:xfrm>
          <a:prstGeom prst="rect">
            <a:avLst/>
          </a:prstGeom>
          <a:solidFill>
            <a:srgbClr val="9FC9EB"/>
          </a:solidFill>
        </p:spPr>
        <p:txBody>
          <a:bodyPr vert="horz" wrap="square" lIns="0" tIns="0" rIns="0" bIns="0" rtlCol="0">
            <a:spAutoFit/>
          </a:bodyPr>
          <a:lstStyle/>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00" b="1" i="0" u="none" strike="noStrike" cap="none" normalizeH="0" baseline="0" noProof="0">
                <a:ln>
                  <a:noFill/>
                </a:ln>
                <a:solidFill>
                  <a:srgbClr val="9FC9EB"/>
                </a:solidFill>
                <a:effectLst/>
                <a:uLnTx/>
                <a:uFillTx/>
                <a:latin typeface="Calibri"/>
                <a:ea typeface="+mn-ea"/>
                <a:cs typeface="Calibri"/>
                <a:sym typeface="Arial"/>
              </a:rPr>
              <a:t>F</a:t>
            </a:r>
          </a:p>
          <a:p>
            <a:pPr marL="102870" marR="0" lvl="0" indent="0" algn="l" defTabSz="1371600" rtl="0" eaLnBrk="1" fontAlgn="auto" latinLnBrk="0" hangingPunct="1">
              <a:lnSpc>
                <a:spcPct val="100000"/>
              </a:lnSpc>
              <a:spcBef>
                <a:spcPts val="0"/>
              </a:spcBef>
              <a:spcAft>
                <a:spcPts val="0"/>
              </a:spcAft>
              <a:buClrTx/>
              <a:buSzTx/>
              <a:buFont typeface="Arial"/>
              <a:buNone/>
              <a:tabLst/>
              <a:defRPr/>
            </a:pPr>
            <a:endParaRPr kumimoji="0" lang="en-CA" sz="1755" b="1" i="0" u="none" strike="noStrike" kern="1200" cap="none" spc="150" normalizeH="0" baseline="0" noProof="0" dirty="0">
              <a:ln>
                <a:noFill/>
              </a:ln>
              <a:solidFill>
                <a:srgbClr val="9FC9EB"/>
              </a:solidFill>
              <a:effectLst/>
              <a:uLnTx/>
              <a:uFillTx/>
              <a:latin typeface="Calibri"/>
              <a:ea typeface="+mn-ea"/>
              <a:cs typeface="Calibri"/>
              <a:sym typeface="Arial"/>
            </a:endParaRPr>
          </a:p>
          <a:p>
            <a:pPr marL="10287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755" b="1" i="0" u="none" strike="noStrike" cap="none" normalizeH="0" baseline="0" noProof="0">
                <a:ln>
                  <a:noFill/>
                </a:ln>
                <a:solidFill>
                  <a:srgbClr val="9FC9EB"/>
                </a:solidFill>
                <a:effectLst/>
                <a:uLnTx/>
                <a:uFillTx/>
                <a:latin typeface="Calibri"/>
                <a:ea typeface="+mn-ea"/>
                <a:cs typeface="Calibri"/>
                <a:sym typeface="Arial"/>
              </a:rPr>
              <a:t>aible fardeau de </a:t>
            </a:r>
            <a:r>
              <a:rPr kumimoji="0" lang="fr-CA" sz="1650" b="1" i="0" u="none" strike="noStrike" cap="none" normalizeH="0" baseline="31746" noProof="0">
                <a:ln>
                  <a:noFill/>
                </a:ln>
                <a:solidFill>
                  <a:srgbClr val="9FC9EB"/>
                </a:solidFill>
                <a:effectLst/>
                <a:uLnTx/>
                <a:uFillTx/>
                <a:latin typeface="Calibri"/>
                <a:ea typeface="+mn-ea"/>
                <a:cs typeface="Calibri"/>
                <a:sym typeface="Arial"/>
              </a:rPr>
              <a:t>† </a:t>
            </a:r>
          </a:p>
        </p:txBody>
      </p:sp>
      <p:sp>
        <p:nvSpPr>
          <p:cNvPr id="28" name="object 28">
            <a:extLst>
              <a:ext uri="{FF2B5EF4-FFF2-40B4-BE49-F238E27FC236}">
                <a16:creationId xmlns:a16="http://schemas.microsoft.com/office/drawing/2014/main" id="{D2D79C9A-D141-A4F4-4D8C-51C6F13E940D}"/>
              </a:ext>
            </a:extLst>
          </p:cNvPr>
          <p:cNvSpPr/>
          <p:nvPr>
            <p:custDataLst>
              <p:tags r:id="rId13"/>
            </p:custDataLst>
          </p:nvPr>
        </p:nvSpPr>
        <p:spPr>
          <a:xfrm>
            <a:off x="4770062" y="1492224"/>
            <a:ext cx="5322569" cy="316230"/>
          </a:xfrm>
          <a:custGeom>
            <a:avLst/>
            <a:gdLst/>
            <a:ahLst/>
            <a:cxnLst/>
            <a:rect l="l" t="t" r="r" b="b"/>
            <a:pathLst>
              <a:path w="3548379" h="210819">
                <a:moveTo>
                  <a:pt x="3548316" y="210299"/>
                </a:moveTo>
                <a:lnTo>
                  <a:pt x="0" y="210299"/>
                </a:lnTo>
                <a:lnTo>
                  <a:pt x="0" y="0"/>
                </a:lnTo>
                <a:lnTo>
                  <a:pt x="3548316" y="0"/>
                </a:lnTo>
                <a:lnTo>
                  <a:pt x="354831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4" name="object 25">
            <a:extLst>
              <a:ext uri="{FF2B5EF4-FFF2-40B4-BE49-F238E27FC236}">
                <a16:creationId xmlns:a16="http://schemas.microsoft.com/office/drawing/2014/main" id="{DCF0920E-E13C-945C-382A-B95C1521304C}"/>
              </a:ext>
            </a:extLst>
          </p:cNvPr>
          <p:cNvSpPr/>
          <p:nvPr>
            <p:custDataLst>
              <p:tags r:id="rId14"/>
            </p:custDataLst>
          </p:nvPr>
        </p:nvSpPr>
        <p:spPr>
          <a:xfrm>
            <a:off x="2971968" y="1847377"/>
            <a:ext cx="828688" cy="236175"/>
          </a:xfrm>
          <a:custGeom>
            <a:avLst/>
            <a:gdLst/>
            <a:ahLst/>
            <a:cxnLst/>
            <a:rect l="l" t="t" r="r" b="b"/>
            <a:pathLst>
              <a:path w="506094" h="150494">
                <a:moveTo>
                  <a:pt x="430815" y="149885"/>
                </a:moveTo>
                <a:lnTo>
                  <a:pt x="74771" y="149885"/>
                </a:lnTo>
                <a:lnTo>
                  <a:pt x="60323" y="148477"/>
                </a:lnTo>
                <a:lnTo>
                  <a:pt x="23557" y="129527"/>
                </a:lnTo>
                <a:lnTo>
                  <a:pt x="2348" y="94179"/>
                </a:lnTo>
                <a:lnTo>
                  <a:pt x="0" y="80017"/>
                </a:lnTo>
                <a:lnTo>
                  <a:pt x="1261" y="64482"/>
                </a:lnTo>
                <a:lnTo>
                  <a:pt x="18932" y="25908"/>
                </a:lnTo>
                <a:lnTo>
                  <a:pt x="52275" y="3505"/>
                </a:lnTo>
                <a:lnTo>
                  <a:pt x="430815" y="0"/>
                </a:lnTo>
                <a:lnTo>
                  <a:pt x="445266" y="1407"/>
                </a:lnTo>
                <a:lnTo>
                  <a:pt x="482034" y="20353"/>
                </a:lnTo>
                <a:lnTo>
                  <a:pt x="503239" y="55701"/>
                </a:lnTo>
                <a:lnTo>
                  <a:pt x="505587" y="69866"/>
                </a:lnTo>
                <a:lnTo>
                  <a:pt x="504326" y="85397"/>
                </a:lnTo>
                <a:lnTo>
                  <a:pt x="486659" y="123971"/>
                </a:lnTo>
                <a:lnTo>
                  <a:pt x="453317" y="146378"/>
                </a:lnTo>
                <a:lnTo>
                  <a:pt x="430815" y="149885"/>
                </a:lnTo>
                <a:close/>
              </a:path>
            </a:pathLst>
          </a:custGeom>
          <a:ln w="6731">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object 26">
            <a:extLst>
              <a:ext uri="{FF2B5EF4-FFF2-40B4-BE49-F238E27FC236}">
                <a16:creationId xmlns:a16="http://schemas.microsoft.com/office/drawing/2014/main" id="{8CB4FABC-AEEF-D539-3B87-4F30849F3C5B}"/>
              </a:ext>
            </a:extLst>
          </p:cNvPr>
          <p:cNvSpPr/>
          <p:nvPr>
            <p:custDataLst>
              <p:tags r:id="rId15"/>
            </p:custDataLst>
          </p:nvPr>
        </p:nvSpPr>
        <p:spPr>
          <a:xfrm>
            <a:off x="7038950" y="1858395"/>
            <a:ext cx="929182" cy="243436"/>
          </a:xfrm>
          <a:custGeom>
            <a:avLst/>
            <a:gdLst/>
            <a:ahLst/>
            <a:cxnLst/>
            <a:rect l="l" t="t" r="r" b="b"/>
            <a:pathLst>
              <a:path w="504189" h="150494">
                <a:moveTo>
                  <a:pt x="429126" y="149885"/>
                </a:moveTo>
                <a:lnTo>
                  <a:pt x="74771" y="149885"/>
                </a:lnTo>
                <a:lnTo>
                  <a:pt x="60320" y="148477"/>
                </a:lnTo>
                <a:lnTo>
                  <a:pt x="23553" y="129527"/>
                </a:lnTo>
                <a:lnTo>
                  <a:pt x="2347" y="94179"/>
                </a:lnTo>
                <a:lnTo>
                  <a:pt x="0" y="80017"/>
                </a:lnTo>
                <a:lnTo>
                  <a:pt x="1261" y="64482"/>
                </a:lnTo>
                <a:lnTo>
                  <a:pt x="18928" y="25908"/>
                </a:lnTo>
                <a:lnTo>
                  <a:pt x="52270" y="3505"/>
                </a:lnTo>
                <a:lnTo>
                  <a:pt x="429126" y="0"/>
                </a:lnTo>
                <a:lnTo>
                  <a:pt x="443577" y="1407"/>
                </a:lnTo>
                <a:lnTo>
                  <a:pt x="480345" y="20353"/>
                </a:lnTo>
                <a:lnTo>
                  <a:pt x="501550" y="55701"/>
                </a:lnTo>
                <a:lnTo>
                  <a:pt x="503898" y="69866"/>
                </a:lnTo>
                <a:lnTo>
                  <a:pt x="502637" y="85397"/>
                </a:lnTo>
                <a:lnTo>
                  <a:pt x="484970" y="123971"/>
                </a:lnTo>
                <a:lnTo>
                  <a:pt x="451628" y="146378"/>
                </a:lnTo>
                <a:lnTo>
                  <a:pt x="429126" y="149885"/>
                </a:lnTo>
                <a:close/>
              </a:path>
            </a:pathLst>
          </a:custGeom>
          <a:ln w="6718">
            <a:solidFill>
              <a:srgbClr val="9FA1A4"/>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object 15">
            <a:extLst>
              <a:ext uri="{FF2B5EF4-FFF2-40B4-BE49-F238E27FC236}">
                <a16:creationId xmlns:a16="http://schemas.microsoft.com/office/drawing/2014/main" id="{0580C947-9CB6-6EDD-6691-D266CF9D55B9}"/>
              </a:ext>
            </a:extLst>
          </p:cNvPr>
          <p:cNvSpPr/>
          <p:nvPr>
            <p:custDataLst>
              <p:tags r:id="rId16"/>
            </p:custDataLst>
          </p:nvPr>
        </p:nvSpPr>
        <p:spPr>
          <a:xfrm>
            <a:off x="4751157" y="1168458"/>
            <a:ext cx="0" cy="904875"/>
          </a:xfrm>
          <a:custGeom>
            <a:avLst/>
            <a:gdLst/>
            <a:ahLst/>
            <a:cxnLst/>
            <a:rect l="l" t="t" r="r" b="b"/>
            <a:pathLst>
              <a:path h="603250">
                <a:moveTo>
                  <a:pt x="0" y="602983"/>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object 17">
            <a:extLst>
              <a:ext uri="{FF2B5EF4-FFF2-40B4-BE49-F238E27FC236}">
                <a16:creationId xmlns:a16="http://schemas.microsoft.com/office/drawing/2014/main" id="{39C7BA47-B276-FB01-2AD2-F003F9E671F0}"/>
              </a:ext>
            </a:extLst>
          </p:cNvPr>
          <p:cNvSpPr/>
          <p:nvPr>
            <p:custDataLst>
              <p:tags r:id="rId17"/>
            </p:custDataLst>
          </p:nvPr>
        </p:nvSpPr>
        <p:spPr>
          <a:xfrm>
            <a:off x="4751157"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object 18">
            <a:extLst>
              <a:ext uri="{FF2B5EF4-FFF2-40B4-BE49-F238E27FC236}">
                <a16:creationId xmlns:a16="http://schemas.microsoft.com/office/drawing/2014/main" id="{BCA15595-41C3-F218-D36B-253C634A91E5}"/>
              </a:ext>
            </a:extLst>
          </p:cNvPr>
          <p:cNvSpPr/>
          <p:nvPr>
            <p:custDataLst>
              <p:tags r:id="rId18"/>
            </p:custDataLst>
          </p:nvPr>
        </p:nvSpPr>
        <p:spPr>
          <a:xfrm>
            <a:off x="7438893" y="3026626"/>
            <a:ext cx="0" cy="252413"/>
          </a:xfrm>
          <a:custGeom>
            <a:avLst/>
            <a:gdLst/>
            <a:ahLst/>
            <a:cxnLst/>
            <a:rect l="l" t="t" r="r" b="b"/>
            <a:pathLst>
              <a:path h="168275">
                <a:moveTo>
                  <a:pt x="0" y="168186"/>
                </a:moveTo>
                <a:lnTo>
                  <a:pt x="0" y="0"/>
                </a:lnTo>
              </a:path>
            </a:pathLst>
          </a:custGeom>
          <a:ln w="5359">
            <a:solidFill>
              <a:srgbClr val="C7C8C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object 16">
            <a:extLst>
              <a:ext uri="{FF2B5EF4-FFF2-40B4-BE49-F238E27FC236}">
                <a16:creationId xmlns:a16="http://schemas.microsoft.com/office/drawing/2014/main" id="{5F6E6B1C-1EC0-04D4-7FF6-02ABBBE5A622}"/>
              </a:ext>
            </a:extLst>
          </p:cNvPr>
          <p:cNvSpPr/>
          <p:nvPr>
            <p:custDataLst>
              <p:tags r:id="rId19"/>
            </p:custDataLst>
          </p:nvPr>
        </p:nvSpPr>
        <p:spPr>
          <a:xfrm>
            <a:off x="5281044" y="4174230"/>
            <a:ext cx="1632585" cy="0"/>
          </a:xfrm>
          <a:custGeom>
            <a:avLst/>
            <a:gdLst/>
            <a:ahLst/>
            <a:cxnLst/>
            <a:rect l="l" t="t" r="r" b="b"/>
            <a:pathLst>
              <a:path w="1088389">
                <a:moveTo>
                  <a:pt x="0" y="0"/>
                </a:moveTo>
                <a:lnTo>
                  <a:pt x="1087882" y="0"/>
                </a:lnTo>
              </a:path>
            </a:pathLst>
          </a:custGeom>
          <a:ln w="12700">
            <a:solidFill>
              <a:srgbClr val="FFFFFF"/>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6" name="object 22">
            <a:extLst>
              <a:ext uri="{FF2B5EF4-FFF2-40B4-BE49-F238E27FC236}">
                <a16:creationId xmlns:a16="http://schemas.microsoft.com/office/drawing/2014/main" id="{9357B51B-2FE2-1AD6-CED1-97D097729E12}"/>
              </a:ext>
            </a:extLst>
          </p:cNvPr>
          <p:cNvSpPr/>
          <p:nvPr>
            <p:custDataLst>
              <p:tags r:id="rId20"/>
            </p:custDataLst>
          </p:nvPr>
        </p:nvSpPr>
        <p:spPr>
          <a:xfrm>
            <a:off x="5975247" y="4172243"/>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FFFF"/>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7" name="object 23">
            <a:extLst>
              <a:ext uri="{FF2B5EF4-FFF2-40B4-BE49-F238E27FC236}">
                <a16:creationId xmlns:a16="http://schemas.microsoft.com/office/drawing/2014/main" id="{ECF6538B-F218-0E37-2C50-361B8287365B}"/>
              </a:ext>
            </a:extLst>
          </p:cNvPr>
          <p:cNvSpPr/>
          <p:nvPr>
            <p:custDataLst>
              <p:tags r:id="rId21"/>
            </p:custDataLst>
          </p:nvPr>
        </p:nvSpPr>
        <p:spPr>
          <a:xfrm>
            <a:off x="7968132" y="4165401"/>
            <a:ext cx="1632585" cy="0"/>
          </a:xfrm>
          <a:custGeom>
            <a:avLst/>
            <a:gdLst/>
            <a:ahLst/>
            <a:cxnLst/>
            <a:rect l="l" t="t" r="r" b="b"/>
            <a:pathLst>
              <a:path w="1088389">
                <a:moveTo>
                  <a:pt x="0" y="0"/>
                </a:moveTo>
                <a:lnTo>
                  <a:pt x="1087882" y="0"/>
                </a:lnTo>
              </a:path>
            </a:pathLst>
          </a:custGeom>
          <a:ln w="12700">
            <a:solidFill>
              <a:srgbClr val="FFFFFF"/>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8" name="object 24">
            <a:extLst>
              <a:ext uri="{FF2B5EF4-FFF2-40B4-BE49-F238E27FC236}">
                <a16:creationId xmlns:a16="http://schemas.microsoft.com/office/drawing/2014/main" id="{037062BD-AEF1-E0F8-F1D3-8CA50E47AF0B}"/>
              </a:ext>
            </a:extLst>
          </p:cNvPr>
          <p:cNvSpPr/>
          <p:nvPr>
            <p:custDataLst>
              <p:tags r:id="rId22"/>
            </p:custDataLst>
          </p:nvPr>
        </p:nvSpPr>
        <p:spPr>
          <a:xfrm>
            <a:off x="8662335" y="4163414"/>
            <a:ext cx="243840" cy="211455"/>
          </a:xfrm>
          <a:custGeom>
            <a:avLst/>
            <a:gdLst/>
            <a:ahLst/>
            <a:cxnLst/>
            <a:rect l="l" t="t" r="r" b="b"/>
            <a:pathLst>
              <a:path w="162560" h="140969">
                <a:moveTo>
                  <a:pt x="162280" y="0"/>
                </a:moveTo>
                <a:lnTo>
                  <a:pt x="0" y="0"/>
                </a:lnTo>
                <a:lnTo>
                  <a:pt x="81140" y="140550"/>
                </a:lnTo>
                <a:lnTo>
                  <a:pt x="162280" y="0"/>
                </a:lnTo>
                <a:close/>
              </a:path>
            </a:pathLst>
          </a:custGeom>
          <a:solidFill>
            <a:srgbClr val="FFFFFF"/>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object 2">
            <a:extLst>
              <a:ext uri="{FF2B5EF4-FFF2-40B4-BE49-F238E27FC236}">
                <a16:creationId xmlns:a16="http://schemas.microsoft.com/office/drawing/2014/main" id="{A7CB74D6-4E53-4892-D5AA-D6BD299A6769}"/>
              </a:ext>
            </a:extLst>
          </p:cNvPr>
          <p:cNvSpPr txBox="1">
            <a:spLocks noGrp="1"/>
          </p:cNvSpPr>
          <p:nvPr>
            <p:ph type="title"/>
            <p:custDataLst>
              <p:tags r:id="rId23"/>
            </p:custDataLst>
          </p:nvPr>
        </p:nvSpPr>
        <p:spPr>
          <a:xfrm>
            <a:off x="2971967" y="1004345"/>
            <a:ext cx="6248064" cy="519373"/>
          </a:xfrm>
          <a:prstGeom prst="rect">
            <a:avLst/>
          </a:prstGeom>
        </p:spPr>
        <p:txBody>
          <a:bodyPr vert="horz" wrap="square" lIns="0" tIns="0" rIns="0" bIns="0" rtlCol="0">
            <a:spAutoFit/>
          </a:bodyPr>
          <a:lstStyle/>
          <a:p>
            <a:pPr marL="19050"/>
            <a:r>
              <a:rPr lang="fr-CA"/>
              <a:t>Légère</a:t>
            </a:r>
          </a:p>
        </p:txBody>
      </p:sp>
      <p:sp>
        <p:nvSpPr>
          <p:cNvPr id="50" name="object 11">
            <a:extLst>
              <a:ext uri="{FF2B5EF4-FFF2-40B4-BE49-F238E27FC236}">
                <a16:creationId xmlns:a16="http://schemas.microsoft.com/office/drawing/2014/main" id="{183A8AED-7233-69A7-DE2B-F3673F328C67}"/>
              </a:ext>
            </a:extLst>
          </p:cNvPr>
          <p:cNvSpPr txBox="1"/>
          <p:nvPr>
            <p:custDataLst>
              <p:tags r:id="rId24"/>
            </p:custDataLst>
          </p:nvPr>
        </p:nvSpPr>
        <p:spPr>
          <a:xfrm>
            <a:off x="5343413" y="1004345"/>
            <a:ext cx="4144328" cy="519373"/>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3375" b="1" i="0" u="none" strike="noStrike" cap="none" normalizeH="0" baseline="0" noProof="0">
                <a:ln>
                  <a:noFill/>
                </a:ln>
                <a:solidFill>
                  <a:srgbClr val="231F20"/>
                </a:solidFill>
                <a:effectLst/>
                <a:uLnTx/>
                <a:uFillTx/>
                <a:latin typeface="Calibri"/>
                <a:ea typeface="+mn-ea"/>
                <a:cs typeface="Calibri"/>
                <a:sym typeface="Arial"/>
              </a:rPr>
              <a:t>Modérée et grave</a:t>
            </a:r>
          </a:p>
        </p:txBody>
      </p:sp>
      <p:sp>
        <p:nvSpPr>
          <p:cNvPr id="51" name="object 5">
            <a:extLst>
              <a:ext uri="{FF2B5EF4-FFF2-40B4-BE49-F238E27FC236}">
                <a16:creationId xmlns:a16="http://schemas.microsoft.com/office/drawing/2014/main" id="{53FF3C16-8A58-A613-895A-3CCAE62C2F4C}"/>
              </a:ext>
            </a:extLst>
          </p:cNvPr>
          <p:cNvSpPr txBox="1"/>
          <p:nvPr>
            <p:custDataLst>
              <p:tags r:id="rId25"/>
            </p:custDataLst>
          </p:nvPr>
        </p:nvSpPr>
        <p:spPr>
          <a:xfrm>
            <a:off x="4851597" y="2433244"/>
            <a:ext cx="2646993"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risque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2" name="object 8">
            <a:extLst>
              <a:ext uri="{FF2B5EF4-FFF2-40B4-BE49-F238E27FC236}">
                <a16:creationId xmlns:a16="http://schemas.microsoft.com/office/drawing/2014/main" id="{9254ECF9-6157-1200-F8FD-F70F94D35C0E}"/>
              </a:ext>
            </a:extLst>
          </p:cNvPr>
          <p:cNvSpPr txBox="1"/>
          <p:nvPr>
            <p:custDataLst>
              <p:tags r:id="rId26"/>
            </p:custDataLst>
          </p:nvPr>
        </p:nvSpPr>
        <p:spPr>
          <a:xfrm>
            <a:off x="7681112" y="2216932"/>
            <a:ext cx="2205990" cy="487313"/>
          </a:xfrm>
          <a:prstGeom prst="rect">
            <a:avLst/>
          </a:prstGeom>
        </p:spPr>
        <p:txBody>
          <a:bodyPr vert="horz" wrap="square" lIns="0" tIns="0" rIns="0" bIns="0" rtlCol="0">
            <a:spAutoFit/>
          </a:bodyPr>
          <a:lstStyle/>
          <a:p>
            <a:pPr marL="46673" marR="0" lvl="0" indent="0" algn="ctr" defTabSz="1371600" rtl="0" eaLnBrk="1" fontAlgn="auto" latinLnBrk="0" hangingPunct="1">
              <a:lnSpc>
                <a:spcPts val="222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Risque élevé d’EAMPOC</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a:p>
            <a:pPr marL="19050" marR="0" lvl="0" indent="0" algn="ctr" defTabSz="1371600" rtl="0" eaLnBrk="1" fontAlgn="auto" latinLnBrk="0" hangingPunct="1">
              <a:lnSpc>
                <a:spcPts val="1590"/>
              </a:lnSpc>
              <a:spcBef>
                <a:spcPts val="0"/>
              </a:spcBef>
              <a:spcAft>
                <a:spcPts val="0"/>
              </a:spcAft>
              <a:buClrTx/>
              <a:buSzTx/>
              <a:buFont typeface="Arial"/>
              <a:buNone/>
              <a:tabLst/>
              <a:defRPr/>
            </a:pPr>
            <a:r>
              <a:rPr kumimoji="0" lang="fr-CA" sz="1350" b="1" i="0" u="none" strike="noStrike" cap="none" normalizeH="0" baseline="0" noProof="0">
                <a:ln>
                  <a:noFill/>
                </a:ln>
                <a:solidFill>
                  <a:srgbClr val="231F20"/>
                </a:solidFill>
                <a:effectLst/>
                <a:uLnTx/>
                <a:uFillTx/>
                <a:latin typeface="Calibri"/>
                <a:ea typeface="+mn-ea"/>
                <a:cs typeface="Calibri"/>
                <a:sym typeface="Arial"/>
              </a:rPr>
              <a:t>(risque accru de mortalité)</a:t>
            </a:r>
          </a:p>
        </p:txBody>
      </p:sp>
      <p:sp>
        <p:nvSpPr>
          <p:cNvPr id="53" name="object 5">
            <a:extLst>
              <a:ext uri="{FF2B5EF4-FFF2-40B4-BE49-F238E27FC236}">
                <a16:creationId xmlns:a16="http://schemas.microsoft.com/office/drawing/2014/main" id="{C64E1533-2F60-31C0-AAA0-053B1B329C3A}"/>
              </a:ext>
            </a:extLst>
          </p:cNvPr>
          <p:cNvSpPr txBox="1"/>
          <p:nvPr>
            <p:custDataLst>
              <p:tags r:id="rId27"/>
            </p:custDataLst>
          </p:nvPr>
        </p:nvSpPr>
        <p:spPr>
          <a:xfrm>
            <a:off x="2077199" y="2317369"/>
            <a:ext cx="2638787" cy="28854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Faible fardeau de symptômes</a:t>
            </a:r>
            <a:r>
              <a:rPr kumimoji="0" lang="fr-CA" sz="1575" b="1" i="0" u="none" strike="noStrike" cap="none" normalizeH="0" baseline="31746" noProof="0">
                <a:ln>
                  <a:noFill/>
                </a:ln>
                <a:solidFill>
                  <a:srgbClr val="231F20"/>
                </a:solidFill>
                <a:effectLst/>
                <a:uLnTx/>
                <a:uFillTx/>
                <a:latin typeface="Calibri"/>
                <a:ea typeface="+mn-ea"/>
                <a:cs typeface="Calibri"/>
                <a:sym typeface="Arial"/>
              </a:rPr>
              <a:t>† </a:t>
            </a:r>
          </a:p>
        </p:txBody>
      </p:sp>
      <p:sp>
        <p:nvSpPr>
          <p:cNvPr id="54" name="object 4">
            <a:extLst>
              <a:ext uri="{FF2B5EF4-FFF2-40B4-BE49-F238E27FC236}">
                <a16:creationId xmlns:a16="http://schemas.microsoft.com/office/drawing/2014/main" id="{2617CCD6-EA28-4542-E3FF-CB39F0885924}"/>
              </a:ext>
            </a:extLst>
          </p:cNvPr>
          <p:cNvSpPr txBox="1"/>
          <p:nvPr>
            <p:custDataLst>
              <p:tags r:id="rId28"/>
            </p:custDataLst>
          </p:nvPr>
        </p:nvSpPr>
        <p:spPr>
          <a:xfrm>
            <a:off x="2599562" y="3505583"/>
            <a:ext cx="1597343"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 ou BALA</a:t>
            </a:r>
          </a:p>
        </p:txBody>
      </p:sp>
      <p:sp>
        <p:nvSpPr>
          <p:cNvPr id="55" name="object 6">
            <a:extLst>
              <a:ext uri="{FF2B5EF4-FFF2-40B4-BE49-F238E27FC236}">
                <a16:creationId xmlns:a16="http://schemas.microsoft.com/office/drawing/2014/main" id="{AAF4D3CF-535E-5381-F1B6-F20A0889D38D}"/>
              </a:ext>
            </a:extLst>
          </p:cNvPr>
          <p:cNvSpPr txBox="1"/>
          <p:nvPr>
            <p:custDataLst>
              <p:tags r:id="rId29"/>
            </p:custDataLst>
          </p:nvPr>
        </p:nvSpPr>
        <p:spPr>
          <a:xfrm>
            <a:off x="5368099" y="3505583"/>
            <a:ext cx="1458278"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a:t>
            </a:r>
          </a:p>
        </p:txBody>
      </p:sp>
      <p:sp>
        <p:nvSpPr>
          <p:cNvPr id="56" name="object 9">
            <a:extLst>
              <a:ext uri="{FF2B5EF4-FFF2-40B4-BE49-F238E27FC236}">
                <a16:creationId xmlns:a16="http://schemas.microsoft.com/office/drawing/2014/main" id="{359E099C-2A56-2042-2E5E-0B3CF58E46DD}"/>
              </a:ext>
            </a:extLst>
          </p:cNvPr>
          <p:cNvSpPr txBox="1"/>
          <p:nvPr>
            <p:custDataLst>
              <p:tags r:id="rId30"/>
            </p:custDataLst>
          </p:nvPr>
        </p:nvSpPr>
        <p:spPr>
          <a:xfrm>
            <a:off x="7805160" y="3483248"/>
            <a:ext cx="1958340" cy="487313"/>
          </a:xfrm>
          <a:prstGeom prst="rect">
            <a:avLst/>
          </a:prstGeom>
        </p:spPr>
        <p:txBody>
          <a:bodyPr vert="horz" wrap="square" lIns="0" tIns="0" rIns="0" bIns="0" rtlCol="0">
            <a:spAutoFit/>
          </a:bodyPr>
          <a:lstStyle/>
          <a:p>
            <a:pPr marL="0" marR="0" lvl="0" indent="0" algn="ctr" defTabSz="1371600" rtl="0" eaLnBrk="1" fontAlgn="auto" latinLnBrk="0" hangingPunct="1">
              <a:lnSpc>
                <a:spcPts val="222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AMLA-BALA-CSI</a:t>
            </a:r>
            <a:r>
              <a:rPr kumimoji="0" lang="fr-CA" sz="1725" b="0" i="0" u="none" strike="noStrike" cap="none" normalizeH="0" baseline="0" noProof="0">
                <a:ln>
                  <a:noFill/>
                </a:ln>
                <a:solidFill>
                  <a:srgbClr val="231F20"/>
                </a:solidFill>
                <a:effectLst/>
                <a:uLnTx/>
                <a:uFillTx/>
                <a:latin typeface="Calibri"/>
                <a:ea typeface="+mn-ea"/>
                <a:cs typeface="Calibri"/>
                <a:sym typeface="Arial"/>
              </a:rPr>
              <a:t>**</a:t>
            </a:r>
          </a:p>
          <a:p>
            <a:pPr marL="0" marR="0" lvl="0" indent="0" algn="ctr" defTabSz="1371600" rtl="0" eaLnBrk="1" fontAlgn="auto" latinLnBrk="0" hangingPunct="1">
              <a:lnSpc>
                <a:spcPts val="1590"/>
              </a:lnSpc>
              <a:spcBef>
                <a:spcPts val="0"/>
              </a:spcBef>
              <a:spcAft>
                <a:spcPts val="0"/>
              </a:spcAft>
              <a:buClrTx/>
              <a:buSzTx/>
              <a:buFont typeface="Arial"/>
              <a:buNone/>
              <a:tabLst/>
              <a:defRPr/>
            </a:pPr>
            <a:r>
              <a:rPr kumimoji="0" lang="fr-CA" sz="1350" b="1" i="0" u="none" strike="noStrike" cap="none" normalizeH="0" baseline="0" noProof="0">
                <a:ln>
                  <a:noFill/>
                </a:ln>
                <a:solidFill>
                  <a:srgbClr val="231F20"/>
                </a:solidFill>
                <a:effectLst/>
                <a:uLnTx/>
                <a:uFillTx/>
                <a:latin typeface="Calibri"/>
                <a:ea typeface="+mn-ea"/>
                <a:cs typeface="Calibri"/>
                <a:sym typeface="Arial"/>
              </a:rPr>
              <a:t>(réduit la mortalité)</a:t>
            </a:r>
          </a:p>
        </p:txBody>
      </p:sp>
      <p:sp>
        <p:nvSpPr>
          <p:cNvPr id="57" name="object 7">
            <a:extLst>
              <a:ext uri="{FF2B5EF4-FFF2-40B4-BE49-F238E27FC236}">
                <a16:creationId xmlns:a16="http://schemas.microsoft.com/office/drawing/2014/main" id="{E28A0CFE-32C0-149E-82B8-5C01EB03123E}"/>
              </a:ext>
            </a:extLst>
          </p:cNvPr>
          <p:cNvSpPr txBox="1"/>
          <p:nvPr>
            <p:custDataLst>
              <p:tags r:id="rId31"/>
            </p:custDataLst>
          </p:nvPr>
        </p:nvSpPr>
        <p:spPr>
          <a:xfrm>
            <a:off x="5215982" y="4671274"/>
            <a:ext cx="1770698" cy="288541"/>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AMLA-BALA-CSI</a:t>
            </a:r>
          </a:p>
        </p:txBody>
      </p:sp>
      <p:sp>
        <p:nvSpPr>
          <p:cNvPr id="58" name="object 10">
            <a:extLst>
              <a:ext uri="{FF2B5EF4-FFF2-40B4-BE49-F238E27FC236}">
                <a16:creationId xmlns:a16="http://schemas.microsoft.com/office/drawing/2014/main" id="{08E726C1-5EFC-6CD1-A45C-4A1FCC6A95D9}"/>
              </a:ext>
            </a:extLst>
          </p:cNvPr>
          <p:cNvSpPr txBox="1"/>
          <p:nvPr>
            <p:custDataLst>
              <p:tags r:id="rId32"/>
            </p:custDataLst>
          </p:nvPr>
        </p:nvSpPr>
        <p:spPr>
          <a:xfrm>
            <a:off x="7778119" y="4395474"/>
            <a:ext cx="2075932" cy="788677"/>
          </a:xfrm>
          <a:prstGeom prst="rect">
            <a:avLst/>
          </a:prstGeom>
        </p:spPr>
        <p:txBody>
          <a:bodyPr vert="horz" wrap="square" lIns="0" tIns="0" rIns="0" bIns="0" rtlCol="0">
            <a:spAutoFit/>
          </a:bodyPr>
          <a:lstStyle/>
          <a:p>
            <a:pPr marL="0" marR="0" lvl="0" indent="0" algn="ctr" defTabSz="1371600" rtl="0" eaLnBrk="1" fontAlgn="auto" latinLnBrk="0" hangingPunct="1">
              <a:lnSpc>
                <a:spcPts val="2220"/>
              </a:lnSpc>
              <a:spcBef>
                <a:spcPts val="0"/>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AMLA-BALA-CSI</a:t>
            </a:r>
          </a:p>
          <a:p>
            <a:pPr marL="0" marR="0" lvl="0" indent="0" algn="ctr" defTabSz="1371600" rtl="0" eaLnBrk="1" fontAlgn="auto" latinLnBrk="0" hangingPunct="1">
              <a:lnSpc>
                <a:spcPts val="1590"/>
              </a:lnSpc>
              <a:spcBef>
                <a:spcPts val="0"/>
              </a:spcBef>
              <a:spcAft>
                <a:spcPts val="0"/>
              </a:spcAft>
              <a:buClrTx/>
              <a:buSzTx/>
              <a:buFont typeface="Arial"/>
              <a:buNone/>
              <a:tabLst/>
              <a:defRPr/>
            </a:pPr>
            <a:r>
              <a:rPr kumimoji="0" lang="fr-CA" sz="1350" b="1" i="0" u="none" strike="noStrike" cap="none" normalizeH="0" baseline="0" noProof="0">
                <a:ln>
                  <a:noFill/>
                </a:ln>
                <a:solidFill>
                  <a:srgbClr val="231F20"/>
                </a:solidFill>
                <a:effectLst/>
                <a:uLnTx/>
                <a:uFillTx/>
                <a:latin typeface="Calibri"/>
                <a:ea typeface="+mn-ea"/>
                <a:cs typeface="Calibri"/>
                <a:sym typeface="Arial"/>
              </a:rPr>
              <a:t>+</a:t>
            </a:r>
          </a:p>
          <a:p>
            <a:pPr marL="0" marR="0" lvl="0" indent="0" algn="ctr" defTabSz="1371600" rtl="0" eaLnBrk="1" fontAlgn="auto" latinLnBrk="0" hangingPunct="1">
              <a:lnSpc>
                <a:spcPct val="100000"/>
              </a:lnSpc>
              <a:spcBef>
                <a:spcPts val="135"/>
              </a:spcBef>
              <a:spcAft>
                <a:spcPts val="0"/>
              </a:spcAft>
              <a:buClrTx/>
              <a:buSzTx/>
              <a:buFont typeface="Arial"/>
              <a:buNone/>
              <a:tabLst/>
              <a:defRPr/>
            </a:pPr>
            <a:r>
              <a:rPr kumimoji="0" lang="fr-CA" sz="1875" b="1" i="0" u="none" strike="noStrike" cap="none" normalizeH="0" baseline="0" noProof="0">
                <a:ln>
                  <a:noFill/>
                </a:ln>
                <a:solidFill>
                  <a:srgbClr val="231F20"/>
                </a:solidFill>
                <a:effectLst/>
                <a:uLnTx/>
                <a:uFillTx/>
                <a:latin typeface="Calibri"/>
                <a:ea typeface="+mn-ea"/>
                <a:cs typeface="Calibri"/>
                <a:sym typeface="Arial"/>
              </a:rPr>
              <a:t>THÉRAPIES ORALES</a:t>
            </a:r>
            <a:r>
              <a:rPr kumimoji="0" lang="fr-CA" sz="1575" b="0" i="0" u="none" strike="noStrike" cap="none" normalizeH="0" baseline="31746" noProof="0">
                <a:ln>
                  <a:noFill/>
                </a:ln>
                <a:solidFill>
                  <a:srgbClr val="231F20"/>
                </a:solidFill>
                <a:effectLst/>
                <a:uLnTx/>
                <a:uFillTx/>
                <a:latin typeface="Calibri"/>
                <a:ea typeface="+mn-ea"/>
                <a:cs typeface="Calibri"/>
                <a:sym typeface="Arial"/>
              </a:rPr>
              <a:t>‡</a:t>
            </a:r>
          </a:p>
        </p:txBody>
      </p:sp>
      <p:sp>
        <p:nvSpPr>
          <p:cNvPr id="3" name="object 27">
            <a:extLst>
              <a:ext uri="{FF2B5EF4-FFF2-40B4-BE49-F238E27FC236}">
                <a16:creationId xmlns:a16="http://schemas.microsoft.com/office/drawing/2014/main" id="{C77B26BC-EFF8-1231-18B1-3FBA9F0DBA09}"/>
              </a:ext>
            </a:extLst>
          </p:cNvPr>
          <p:cNvSpPr/>
          <p:nvPr>
            <p:custDataLst>
              <p:tags r:id="rId33"/>
            </p:custDataLst>
          </p:nvPr>
        </p:nvSpPr>
        <p:spPr>
          <a:xfrm>
            <a:off x="2084526" y="1492224"/>
            <a:ext cx="2646996" cy="316230"/>
          </a:xfrm>
          <a:custGeom>
            <a:avLst/>
            <a:gdLst/>
            <a:ahLst/>
            <a:cxnLst/>
            <a:rect l="l" t="t" r="r" b="b"/>
            <a:pathLst>
              <a:path w="1764664" h="210819">
                <a:moveTo>
                  <a:pt x="1764296" y="210299"/>
                </a:moveTo>
                <a:lnTo>
                  <a:pt x="0" y="210299"/>
                </a:lnTo>
                <a:lnTo>
                  <a:pt x="0" y="0"/>
                </a:lnTo>
                <a:lnTo>
                  <a:pt x="1764296" y="0"/>
                </a:lnTo>
                <a:lnTo>
                  <a:pt x="1764296" y="210299"/>
                </a:lnTo>
                <a:close/>
              </a:path>
            </a:pathLst>
          </a:custGeom>
          <a:solidFill>
            <a:srgbClr val="D5D7D8"/>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 typeface="Arial"/>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object 30">
            <a:extLst>
              <a:ext uri="{FF2B5EF4-FFF2-40B4-BE49-F238E27FC236}">
                <a16:creationId xmlns:a16="http://schemas.microsoft.com/office/drawing/2014/main" id="{F932479C-A09C-4DFA-9F63-DEBED40151BE}"/>
              </a:ext>
            </a:extLst>
          </p:cNvPr>
          <p:cNvSpPr/>
          <p:nvPr>
            <p:custDataLst>
              <p:tags r:id="rId34"/>
            </p:custDataLst>
          </p:nvPr>
        </p:nvSpPr>
        <p:spPr>
          <a:xfrm>
            <a:off x="2851347" y="1540513"/>
            <a:ext cx="1133968"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29">
            <a:extLst>
              <a:ext uri="{FF2B5EF4-FFF2-40B4-BE49-F238E27FC236}">
                <a16:creationId xmlns:a16="http://schemas.microsoft.com/office/drawing/2014/main" id="{FB589C45-8182-5444-EC69-20A43BFBBD12}"/>
              </a:ext>
            </a:extLst>
          </p:cNvPr>
          <p:cNvSpPr txBox="1"/>
          <p:nvPr>
            <p:custDataLst>
              <p:tags r:id="rId35"/>
            </p:custDataLst>
          </p:nvPr>
        </p:nvSpPr>
        <p:spPr>
          <a:xfrm>
            <a:off x="2868199" y="1560269"/>
            <a:ext cx="1090613" cy="173124"/>
          </a:xfrm>
          <a:prstGeom prst="rect">
            <a:avLst/>
          </a:prstGeom>
        </p:spPr>
        <p:txBody>
          <a:bodyPr vert="horz" wrap="square" lIns="0" tIns="0" rIns="0" bIns="0" rtlCol="0">
            <a:spAutoFit/>
          </a:bodyPr>
          <a:lstStyle/>
          <a:p>
            <a:pPr marL="190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cs typeface="Calibri"/>
                <a:sym typeface="Arial"/>
              </a:rPr>
              <a:t>CAT &lt;10, mMRC 1</a:t>
            </a:r>
          </a:p>
        </p:txBody>
      </p:sp>
      <p:sp>
        <p:nvSpPr>
          <p:cNvPr id="17" name="object 29">
            <a:extLst>
              <a:ext uri="{FF2B5EF4-FFF2-40B4-BE49-F238E27FC236}">
                <a16:creationId xmlns:a16="http://schemas.microsoft.com/office/drawing/2014/main" id="{44F24912-8008-25AF-DD63-87E3F74E541B}"/>
              </a:ext>
            </a:extLst>
          </p:cNvPr>
          <p:cNvSpPr txBox="1"/>
          <p:nvPr>
            <p:custDataLst>
              <p:tags r:id="rId36"/>
            </p:custDataLst>
          </p:nvPr>
        </p:nvSpPr>
        <p:spPr>
          <a:xfrm>
            <a:off x="6808709" y="1568949"/>
            <a:ext cx="1272457" cy="173124"/>
          </a:xfrm>
          <a:prstGeom prst="rect">
            <a:avLst/>
          </a:prstGeom>
        </p:spPr>
        <p:txBody>
          <a:bodyPr vert="horz" wrap="square" lIns="0" tIns="0" rIns="0" bIns="0" rtlCol="0">
            <a:spAutoFit/>
          </a:bodyPr>
          <a:lstStyle/>
          <a:p>
            <a:pPr marL="1905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CAT ≥10, mMRC ≥2</a:t>
            </a:r>
          </a:p>
        </p:txBody>
      </p:sp>
      <p:sp>
        <p:nvSpPr>
          <p:cNvPr id="18" name="object 30">
            <a:extLst>
              <a:ext uri="{FF2B5EF4-FFF2-40B4-BE49-F238E27FC236}">
                <a16:creationId xmlns:a16="http://schemas.microsoft.com/office/drawing/2014/main" id="{94B8A7A2-3C5D-CA5D-1562-F46A12B26529}"/>
              </a:ext>
            </a:extLst>
          </p:cNvPr>
          <p:cNvSpPr/>
          <p:nvPr>
            <p:custDataLst>
              <p:tags r:id="rId37"/>
            </p:custDataLst>
          </p:nvPr>
        </p:nvSpPr>
        <p:spPr>
          <a:xfrm>
            <a:off x="6829198" y="1547153"/>
            <a:ext cx="1223701" cy="221224"/>
          </a:xfrm>
          <a:custGeom>
            <a:avLst/>
            <a:gdLst/>
            <a:ahLst/>
            <a:cxnLst/>
            <a:rect l="l" t="t" r="r" b="b"/>
            <a:pathLst>
              <a:path w="792480" h="150494">
                <a:moveTo>
                  <a:pt x="652239" y="149885"/>
                </a:moveTo>
                <a:lnTo>
                  <a:pt x="140188" y="149885"/>
                </a:lnTo>
                <a:lnTo>
                  <a:pt x="121999" y="149252"/>
                </a:lnTo>
                <a:lnTo>
                  <a:pt x="72159" y="140407"/>
                </a:lnTo>
                <a:lnTo>
                  <a:pt x="32560" y="122827"/>
                </a:lnTo>
                <a:lnTo>
                  <a:pt x="2691" y="89548"/>
                </a:lnTo>
                <a:lnTo>
                  <a:pt x="0" y="74942"/>
                </a:lnTo>
                <a:lnTo>
                  <a:pt x="1182" y="65219"/>
                </a:lnTo>
                <a:lnTo>
                  <a:pt x="27068" y="30803"/>
                </a:lnTo>
                <a:lnTo>
                  <a:pt x="64495" y="11940"/>
                </a:lnTo>
                <a:lnTo>
                  <a:pt x="112860" y="1438"/>
                </a:lnTo>
                <a:lnTo>
                  <a:pt x="652239" y="0"/>
                </a:lnTo>
                <a:lnTo>
                  <a:pt x="670428" y="632"/>
                </a:lnTo>
                <a:lnTo>
                  <a:pt x="720268" y="9475"/>
                </a:lnTo>
                <a:lnTo>
                  <a:pt x="759868" y="27052"/>
                </a:lnTo>
                <a:lnTo>
                  <a:pt x="789736" y="60333"/>
                </a:lnTo>
                <a:lnTo>
                  <a:pt x="792428" y="74942"/>
                </a:lnTo>
                <a:lnTo>
                  <a:pt x="791245" y="84663"/>
                </a:lnTo>
                <a:lnTo>
                  <a:pt x="765359" y="119076"/>
                </a:lnTo>
                <a:lnTo>
                  <a:pt x="727932" y="137941"/>
                </a:lnTo>
                <a:lnTo>
                  <a:pt x="679567" y="148446"/>
                </a:lnTo>
                <a:lnTo>
                  <a:pt x="652239" y="149885"/>
                </a:lnTo>
                <a:close/>
              </a:path>
            </a:pathLst>
          </a:custGeom>
          <a:ln w="6344">
            <a:solidFill>
              <a:srgbClr val="9FA1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21692C49-50EE-7F2A-40E5-20BB3AC72FD9}"/>
              </a:ext>
            </a:extLst>
          </p:cNvPr>
          <p:cNvSpPr txBox="1"/>
          <p:nvPr>
            <p:custDataLst>
              <p:tags r:id="rId38"/>
            </p:custDataLst>
          </p:nvPr>
        </p:nvSpPr>
        <p:spPr>
          <a:xfrm>
            <a:off x="4419" y="168732"/>
            <a:ext cx="3980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2800" b="1" i="1"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Pharmacothérapie pour la MPOC « 2023 »</a:t>
            </a:r>
          </a:p>
        </p:txBody>
      </p:sp>
      <p:sp>
        <p:nvSpPr>
          <p:cNvPr id="21" name="object 13">
            <a:extLst>
              <a:ext uri="{FF2B5EF4-FFF2-40B4-BE49-F238E27FC236}">
                <a16:creationId xmlns:a16="http://schemas.microsoft.com/office/drawing/2014/main" id="{E66FC6A9-F04F-AFF4-88B7-916DEC5E1096}"/>
              </a:ext>
            </a:extLst>
          </p:cNvPr>
          <p:cNvSpPr txBox="1"/>
          <p:nvPr>
            <p:custDataLst>
              <p:tags r:id="rId39"/>
            </p:custDataLst>
          </p:nvPr>
        </p:nvSpPr>
        <p:spPr>
          <a:xfrm>
            <a:off x="5549467" y="5620967"/>
            <a:ext cx="1095382" cy="246221"/>
          </a:xfrm>
          <a:prstGeom prst="rect">
            <a:avLst/>
          </a:prstGeom>
        </p:spPr>
        <p:txBody>
          <a:bodyPr vert="horz" wrap="square" lIns="0" tIns="0" rIns="0" bIns="0" rtlCol="0">
            <a:spAutoFit/>
          </a:bodyPr>
          <a:lstStyle/>
          <a:p>
            <a:pPr marL="19050" marR="0" lvl="0" indent="0" algn="ctr" defTabSz="1371600" rtl="0" eaLnBrk="1" fontAlgn="auto" latinLnBrk="0" hangingPunct="1">
              <a:lnSpc>
                <a:spcPct val="100000"/>
              </a:lnSpc>
              <a:spcBef>
                <a:spcPts val="0"/>
              </a:spcBef>
              <a:spcAft>
                <a:spcPts val="0"/>
              </a:spcAft>
              <a:buClrTx/>
              <a:buSzTx/>
              <a:buFont typeface="Arial"/>
              <a:buNone/>
              <a:tabLst/>
              <a:defRPr/>
            </a:pPr>
            <a:r>
              <a:rPr kumimoji="0" lang="fr-CA" sz="1600" b="1" i="0" u="none" strike="noStrike" cap="none" normalizeH="0" baseline="0" noProof="0">
                <a:ln>
                  <a:noFill/>
                </a:ln>
                <a:solidFill>
                  <a:srgbClr val="231F20"/>
                </a:solidFill>
                <a:effectLst/>
                <a:uLnTx/>
                <a:uFillTx/>
                <a:latin typeface="Calibri"/>
                <a:ea typeface="+mn-ea"/>
                <a:cs typeface="Calibri"/>
                <a:sym typeface="Arial"/>
              </a:rPr>
              <a:t>BDCA prn</a:t>
            </a:r>
          </a:p>
        </p:txBody>
      </p:sp>
      <p:sp>
        <p:nvSpPr>
          <p:cNvPr id="20" name="object 12">
            <a:extLst>
              <a:ext uri="{FF2B5EF4-FFF2-40B4-BE49-F238E27FC236}">
                <a16:creationId xmlns:a16="http://schemas.microsoft.com/office/drawing/2014/main" id="{51767E45-77D8-05F3-E5A8-9ABD1EF9FED4}"/>
              </a:ext>
            </a:extLst>
          </p:cNvPr>
          <p:cNvSpPr txBox="1"/>
          <p:nvPr>
            <p:custDataLst>
              <p:tags r:id="rId40"/>
            </p:custDataLst>
          </p:nvPr>
        </p:nvSpPr>
        <p:spPr>
          <a:xfrm>
            <a:off x="3014993" y="1886386"/>
            <a:ext cx="1077807" cy="17312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013" b="0" i="0" u="none" strike="noStrike" cap="none" normalizeH="0" baseline="0" noProof="0">
                <a:ln>
                  <a:noFill/>
                </a:ln>
                <a:solidFill>
                  <a:srgbClr val="231F20"/>
                </a:solidFill>
                <a:effectLst/>
                <a:uLnTx/>
                <a:uFillTx/>
                <a:latin typeface="Calibri"/>
                <a:ea typeface="+mn-ea"/>
                <a:cs typeface="Calibri"/>
                <a:sym typeface="Arial"/>
              </a:rPr>
              <a:t>≥</a:t>
            </a:r>
            <a:r>
              <a:rPr kumimoji="0" lang="fr-CA" sz="1125" b="0" i="0" u="none" strike="noStrike" cap="none" normalizeH="0" baseline="0" noProof="0">
                <a:ln>
                  <a:noFill/>
                </a:ln>
                <a:solidFill>
                  <a:srgbClr val="231F20"/>
                </a:solidFill>
                <a:effectLst/>
                <a:uLnTx/>
                <a:uFillTx/>
                <a:latin typeface="Calibri"/>
                <a:ea typeface="+mn-ea"/>
                <a:cs typeface="Calibri"/>
                <a:sym typeface="Arial"/>
              </a:rPr>
              <a:t>80 %</a:t>
            </a:r>
          </a:p>
        </p:txBody>
      </p:sp>
      <p:sp>
        <p:nvSpPr>
          <p:cNvPr id="22" name="object 14">
            <a:extLst>
              <a:ext uri="{FF2B5EF4-FFF2-40B4-BE49-F238E27FC236}">
                <a16:creationId xmlns:a16="http://schemas.microsoft.com/office/drawing/2014/main" id="{11097C71-3C8C-2436-B513-E0CBD5352866}"/>
              </a:ext>
            </a:extLst>
          </p:cNvPr>
          <p:cNvSpPr txBox="1"/>
          <p:nvPr>
            <p:custDataLst>
              <p:tags r:id="rId41"/>
            </p:custDataLst>
          </p:nvPr>
        </p:nvSpPr>
        <p:spPr>
          <a:xfrm>
            <a:off x="7107610" y="1875369"/>
            <a:ext cx="879426" cy="215444"/>
          </a:xfrm>
          <a:prstGeom prst="rect">
            <a:avLst/>
          </a:prstGeom>
        </p:spPr>
        <p:txBody>
          <a:bodyPr vert="horz" wrap="square" lIns="0" tIns="0" rIns="0" bIns="0" rtlCol="0">
            <a:spAutoFit/>
          </a:bodyPr>
          <a:lstStyle/>
          <a:p>
            <a:pPr marL="19050" marR="0" lvl="0" indent="0" algn="l" defTabSz="1371600" rtl="0" eaLnBrk="1" fontAlgn="auto" latinLnBrk="0" hangingPunct="1">
              <a:lnSpc>
                <a:spcPct val="100000"/>
              </a:lnSpc>
              <a:spcBef>
                <a:spcPts val="0"/>
              </a:spcBef>
              <a:spcAft>
                <a:spcPts val="0"/>
              </a:spcAft>
              <a:buClrTx/>
              <a:buSzTx/>
              <a:buFont typeface="Arial"/>
              <a:buNone/>
              <a:tabLst/>
              <a:defRPr/>
            </a:pPr>
            <a:r>
              <a:rPr kumimoji="0" lang="fr-CA" sz="1125" b="0" i="0" u="none" strike="noStrike" cap="none" normalizeH="0" baseline="0" noProof="0">
                <a:ln>
                  <a:noFill/>
                </a:ln>
                <a:solidFill>
                  <a:srgbClr val="231F20"/>
                </a:solidFill>
                <a:effectLst/>
                <a:uLnTx/>
                <a:uFillTx/>
                <a:latin typeface="Calibri"/>
                <a:ea typeface="+mn-ea"/>
                <a:cs typeface="Calibri"/>
                <a:sym typeface="Arial"/>
              </a:rPr>
              <a:t>VEMS</a:t>
            </a:r>
            <a:r>
              <a:rPr kumimoji="0" lang="fr-CA" sz="1013" b="0" i="0" u="none" strike="noStrike" cap="none" normalizeH="0" baseline="-30864"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&lt;80</a:t>
            </a:r>
            <a:r>
              <a:rPr kumimoji="0" lang="fr-CA" b="0" i="0" u="none" strike="noStrike" cap="none" normalizeH="0" noProof="0">
                <a:ln>
                  <a:noFill/>
                </a:ln>
                <a:solidFill>
                  <a:srgbClr val="231F20"/>
                </a:solidFill>
                <a:effectLst/>
                <a:uLnTx/>
                <a:uFillTx/>
                <a:latin typeface="Calibri"/>
                <a:ea typeface="+mn-ea"/>
                <a:cs typeface="Calibri"/>
                <a:sym typeface="Arial"/>
              </a:rPr>
              <a:t> </a:t>
            </a:r>
            <a:r>
              <a:rPr kumimoji="0" lang="fr-CA" sz="1125" b="0" i="0" u="none" strike="noStrike" cap="none" normalizeH="0" baseline="0" noProof="0">
                <a:ln>
                  <a:noFill/>
                </a:ln>
                <a:solidFill>
                  <a:srgbClr val="231F20"/>
                </a:solidFill>
                <a:effectLst/>
                <a:uLnTx/>
                <a:uFillTx/>
                <a:latin typeface="Calibri"/>
                <a:ea typeface="+mn-ea"/>
                <a:cs typeface="Calibri"/>
                <a:sym typeface="Arial"/>
              </a:rPr>
              <a:t>%</a:t>
            </a:r>
          </a:p>
        </p:txBody>
      </p:sp>
    </p:spTree>
    <p:extLst>
      <p:ext uri="{BB962C8B-B14F-4D97-AF65-F5344CB8AC3E}">
        <p14:creationId xmlns:p14="http://schemas.microsoft.com/office/powerpoint/2010/main" val="221896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A81B-C171-8339-B2A4-E957ADCAE6CC}"/>
              </a:ext>
            </a:extLst>
          </p:cNvPr>
          <p:cNvSpPr>
            <a:spLocks noGrp="1"/>
          </p:cNvSpPr>
          <p:nvPr>
            <p:ph type="title"/>
            <p:custDataLst>
              <p:tags r:id="rId1"/>
            </p:custDataLst>
          </p:nvPr>
        </p:nvSpPr>
        <p:spPr>
          <a:xfrm>
            <a:off x="993242" y="1030288"/>
            <a:ext cx="11198758" cy="762000"/>
          </a:xfrm>
        </p:spPr>
        <p:txBody>
          <a:bodyPr/>
          <a:lstStyle/>
          <a:p>
            <a:r>
              <a:rPr lang="fr-CA" sz="2800">
                <a:effectLst/>
                <a:latin typeface="+mn-lt"/>
              </a:rPr>
              <a:t>Légende de la Figure 3 – « Pharmacothérapie pour la MPOC »</a:t>
            </a:r>
          </a:p>
        </p:txBody>
      </p:sp>
      <p:sp>
        <p:nvSpPr>
          <p:cNvPr id="3" name="Text Placeholder 2">
            <a:extLst>
              <a:ext uri="{FF2B5EF4-FFF2-40B4-BE49-F238E27FC236}">
                <a16:creationId xmlns:a16="http://schemas.microsoft.com/office/drawing/2014/main" id="{361EA508-DED0-EF95-2891-BA03C26B6C7B}"/>
              </a:ext>
            </a:extLst>
          </p:cNvPr>
          <p:cNvSpPr>
            <a:spLocks noGrp="1"/>
          </p:cNvSpPr>
          <p:nvPr>
            <p:ph type="body" idx="1"/>
            <p:custDataLst>
              <p:tags r:id="rId2"/>
            </p:custDataLst>
          </p:nvPr>
        </p:nvSpPr>
        <p:spPr>
          <a:xfrm>
            <a:off x="993241" y="1792288"/>
            <a:ext cx="10903687" cy="4620158"/>
          </a:xfrm>
        </p:spPr>
        <p:txBody>
          <a:bodyPr>
            <a:normAutofit fontScale="92500"/>
          </a:bodyPr>
          <a:lstStyle/>
          <a:p>
            <a:pPr>
              <a:buClrTx/>
            </a:pPr>
            <a:r>
              <a:rPr lang="fr-CA" sz="2200"/>
              <a:t>Cette figure fait la promotion d’une approche éclairée par des données probantes qui harmonise des traitements efficaces éprouvés avec la spirométrie, le fardeau des symptômes, le risque de futures exacerbations et le risque de mortalité.  Il ne faut pas uniquement recourir à la spirométrie pour évaluer la gravité de la maladie.</a:t>
            </a:r>
          </a:p>
          <a:p>
            <a:pPr>
              <a:spcAft>
                <a:spcPts val="300"/>
              </a:spcAft>
              <a:buClrTx/>
            </a:pPr>
            <a:r>
              <a:rPr lang="fr-CA" sz="2200"/>
              <a:t>Une personne est considérée comme présentant un « </a:t>
            </a:r>
            <a:r>
              <a:rPr lang="fr-CA" sz="2200" b="1"/>
              <a:t>faible risque d’EAMPOC</a:t>
            </a:r>
            <a:r>
              <a:rPr lang="fr-CA" sz="2200"/>
              <a:t> » si :</a:t>
            </a:r>
          </a:p>
          <a:p>
            <a:pPr lvl="1">
              <a:spcBef>
                <a:spcPts val="0"/>
              </a:spcBef>
              <a:spcAft>
                <a:spcPts val="600"/>
              </a:spcAft>
              <a:buClrTx/>
              <a:buFont typeface="Arial" panose="020B0604020202020204" pitchFamily="34" charset="0"/>
              <a:buChar char="•"/>
            </a:pPr>
            <a:r>
              <a:rPr lang="fr-CA" sz="2200"/>
              <a:t>≤1 épisode d’EAMPOC modérée au cours de la dernière année (EAMPOC modérée s’entend d’un événement avec antibiotique prescrit ou corticostéroïdes oraux) </a:t>
            </a:r>
            <a:r>
              <a:rPr lang="fr-CA" sz="2200" u="sng"/>
              <a:t>et</a:t>
            </a:r>
            <a:r>
              <a:rPr lang="fr-CA" sz="2200"/>
              <a:t> n’ayant pas nécessité d’hospitalisation ou de visite aux urgences.  </a:t>
            </a:r>
          </a:p>
          <a:p>
            <a:pPr>
              <a:spcAft>
                <a:spcPts val="300"/>
              </a:spcAft>
              <a:buClrTx/>
            </a:pPr>
            <a:r>
              <a:rPr lang="fr-CA" sz="2200"/>
              <a:t>Une personne est considérée comme présentant un « </a:t>
            </a:r>
            <a:r>
              <a:rPr lang="fr-CA" sz="2200" b="1"/>
              <a:t>risque élevé d’EAMPOC</a:t>
            </a:r>
            <a:r>
              <a:rPr lang="fr-CA" sz="2200"/>
              <a:t> » si :</a:t>
            </a:r>
          </a:p>
          <a:p>
            <a:pPr lvl="1">
              <a:spcBef>
                <a:spcPts val="0"/>
              </a:spcBef>
              <a:buClrTx/>
              <a:buFont typeface="Arial" panose="020B0604020202020204" pitchFamily="34" charset="0"/>
              <a:buChar char="•"/>
            </a:pPr>
            <a:r>
              <a:rPr lang="fr-CA" sz="2200"/>
              <a:t>≥2 épisodes d’EAMPOC modérée </a:t>
            </a:r>
            <a:r>
              <a:rPr lang="fr-CA" sz="2200" u="sng"/>
              <a:t>ou</a:t>
            </a:r>
            <a:r>
              <a:rPr lang="fr-CA" sz="2200"/>
              <a:t> ≥1 épisode d’exacerbation grave au cours de la dernière année (EAMPOC grave s’entend d’un événement ayant nécessité une hospitalisation </a:t>
            </a:r>
            <a:r>
              <a:rPr lang="fr-CA" sz="2200" u="sng"/>
              <a:t>ou</a:t>
            </a:r>
            <a:r>
              <a:rPr lang="fr-CA" sz="2200"/>
              <a:t> une visite aux urgences).</a:t>
            </a:r>
          </a:p>
        </p:txBody>
      </p:sp>
    </p:spTree>
    <p:extLst>
      <p:ext uri="{BB962C8B-B14F-4D97-AF65-F5344CB8AC3E}">
        <p14:creationId xmlns:p14="http://schemas.microsoft.com/office/powerpoint/2010/main" val="20519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A81B-C171-8339-B2A4-E957ADCAE6CC}"/>
              </a:ext>
            </a:extLst>
          </p:cNvPr>
          <p:cNvSpPr>
            <a:spLocks noGrp="1"/>
          </p:cNvSpPr>
          <p:nvPr>
            <p:ph type="title"/>
            <p:custDataLst>
              <p:tags r:id="rId1"/>
            </p:custDataLst>
          </p:nvPr>
        </p:nvSpPr>
        <p:spPr>
          <a:xfrm>
            <a:off x="854761" y="1099109"/>
            <a:ext cx="11198758" cy="762000"/>
          </a:xfrm>
        </p:spPr>
        <p:txBody>
          <a:bodyPr/>
          <a:lstStyle/>
          <a:p>
            <a:r>
              <a:rPr lang="fr-CA" sz="2800">
                <a:effectLst/>
                <a:latin typeface="+mn-lt"/>
              </a:rPr>
              <a:t>Légende de la Figure 3 [suite]</a:t>
            </a:r>
          </a:p>
        </p:txBody>
      </p:sp>
      <p:sp>
        <p:nvSpPr>
          <p:cNvPr id="3" name="Text Placeholder 2">
            <a:extLst>
              <a:ext uri="{FF2B5EF4-FFF2-40B4-BE49-F238E27FC236}">
                <a16:creationId xmlns:a16="http://schemas.microsoft.com/office/drawing/2014/main" id="{361EA508-DED0-EF95-2891-BA03C26B6C7B}"/>
              </a:ext>
            </a:extLst>
          </p:cNvPr>
          <p:cNvSpPr>
            <a:spLocks noGrp="1"/>
          </p:cNvSpPr>
          <p:nvPr>
            <p:ph type="body" idx="1"/>
            <p:custDataLst>
              <p:tags r:id="rId2"/>
            </p:custDataLst>
          </p:nvPr>
        </p:nvSpPr>
        <p:spPr>
          <a:xfrm>
            <a:off x="716280" y="1861109"/>
            <a:ext cx="11198758" cy="4620158"/>
          </a:xfrm>
        </p:spPr>
        <p:txBody>
          <a:bodyPr>
            <a:normAutofit/>
          </a:bodyPr>
          <a:lstStyle/>
          <a:p>
            <a:pPr>
              <a:buClrTx/>
            </a:pPr>
            <a:r>
              <a:rPr lang="fr-CA" sz="2200" b="1"/>
              <a:t>Une bithérapie AMLA-BALA en inhalateur unique est préférable à </a:t>
            </a:r>
            <a:r>
              <a:rPr lang="fr-CA" sz="2200"/>
              <a:t>une thérapie combinée </a:t>
            </a:r>
            <a:r>
              <a:rPr lang="fr-CA" sz="2200" b="1"/>
              <a:t>CSI-BALA</a:t>
            </a:r>
            <a:r>
              <a:rPr lang="fr-CA" sz="2200"/>
              <a:t> inhalée si l’on tient compte des améliorations supplémentaires de la fonction pulmonaire et des taux moins élevés d’événements indésirables comme une pneumonie.  * = une thérapie combinée CSI-BALA devrait être utilisée chez les personnes ayant un asthme concomitant</a:t>
            </a:r>
          </a:p>
          <a:p>
            <a:pPr>
              <a:buClrTx/>
            </a:pPr>
            <a:r>
              <a:rPr lang="fr-CA" sz="2200"/>
              <a:t>** = </a:t>
            </a:r>
            <a:r>
              <a:rPr lang="fr-CA" sz="2200" b="1"/>
              <a:t>Une trithérapie CSI-AMLA-BALA inhalée devrait être préférablement administrée au moyen d’une </a:t>
            </a:r>
            <a:r>
              <a:rPr lang="fr-CA" sz="2200"/>
              <a:t>triple thérapie en </a:t>
            </a:r>
            <a:r>
              <a:rPr lang="fr-CA" sz="2200" b="1"/>
              <a:t>inhalateur unique</a:t>
            </a:r>
            <a:r>
              <a:rPr lang="fr-CA" sz="2200"/>
              <a:t> (TTIU) et non en utilisant plusieurs inhalateurs (voir texte), bien que nous reconnaissions que certains patients continuent de préférer des inhalateurs distincts. </a:t>
            </a:r>
          </a:p>
        </p:txBody>
      </p:sp>
    </p:spTree>
    <p:extLst>
      <p:ext uri="{BB962C8B-B14F-4D97-AF65-F5344CB8AC3E}">
        <p14:creationId xmlns:p14="http://schemas.microsoft.com/office/powerpoint/2010/main" val="31060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EC88-54DC-286C-6824-01ED3045744B}"/>
              </a:ext>
            </a:extLst>
          </p:cNvPr>
          <p:cNvSpPr>
            <a:spLocks noGrp="1"/>
          </p:cNvSpPr>
          <p:nvPr>
            <p:ph type="title"/>
            <p:custDataLst>
              <p:tags r:id="rId1"/>
            </p:custDataLst>
          </p:nvPr>
        </p:nvSpPr>
        <p:spPr/>
        <p:txBody>
          <a:bodyPr/>
          <a:lstStyle/>
          <a:p>
            <a:r>
              <a:rPr lang="fr-CA" sz="2800">
                <a:latin typeface="+mn-lt"/>
              </a:rPr>
              <a:t>Atténuation des biais possibles</a:t>
            </a:r>
          </a:p>
        </p:txBody>
      </p:sp>
      <p:sp>
        <p:nvSpPr>
          <p:cNvPr id="3" name="Text Placeholder 2">
            <a:extLst>
              <a:ext uri="{FF2B5EF4-FFF2-40B4-BE49-F238E27FC236}">
                <a16:creationId xmlns:a16="http://schemas.microsoft.com/office/drawing/2014/main" id="{3E0080BC-0777-3EDE-A9A3-4BB68C0BE0F6}"/>
              </a:ext>
            </a:extLst>
          </p:cNvPr>
          <p:cNvSpPr>
            <a:spLocks noGrp="1"/>
          </p:cNvSpPr>
          <p:nvPr>
            <p:ph type="body" idx="1"/>
            <p:custDataLst>
              <p:tags r:id="rId2"/>
            </p:custDataLst>
          </p:nvPr>
        </p:nvSpPr>
        <p:spPr>
          <a:xfrm>
            <a:off x="716280" y="1861109"/>
            <a:ext cx="11272520" cy="4400701"/>
          </a:xfrm>
        </p:spPr>
        <p:txBody>
          <a:bodyPr/>
          <a:lstStyle/>
          <a:p>
            <a:pPr>
              <a:buClr>
                <a:schemeClr val="tx1"/>
              </a:buClr>
            </a:pPr>
            <a:r>
              <a:rPr lang="fr-CA" sz="2400"/>
              <a:t>Aucune des entités mentionnées dans les diapositives portant sur de possibles conflits d’intérêts n’a participé à la préparation du contenu de la présente séance.</a:t>
            </a:r>
          </a:p>
          <a:p>
            <a:pPr marL="114300" indent="0">
              <a:buNone/>
            </a:pPr>
            <a:endParaRPr lang="en-CA" altLang="en-US" sz="2400" dirty="0"/>
          </a:p>
          <a:p>
            <a:pPr>
              <a:buClrTx/>
            </a:pPr>
            <a:r>
              <a:rPr lang="fr-CA" sz="2400"/>
              <a:t>Les recommandations partagées au cours de cette présentation proviennent d’écrits scientifiques publiés et révisés par les pairs et des lignes directrices 2023 fondées sur des données probantes de la SCT sur le traitement pharmacologique des patients atteints d’une MPOC stable.</a:t>
            </a:r>
          </a:p>
          <a:p>
            <a:endParaRPr lang="en-US" dirty="0"/>
          </a:p>
        </p:txBody>
      </p:sp>
    </p:spTree>
    <p:extLst>
      <p:ext uri="{BB962C8B-B14F-4D97-AF65-F5344CB8AC3E}">
        <p14:creationId xmlns:p14="http://schemas.microsoft.com/office/powerpoint/2010/main" val="31275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5EE8-81CE-AA1D-669F-0B30BBBCE126}"/>
              </a:ext>
            </a:extLst>
          </p:cNvPr>
          <p:cNvSpPr>
            <a:spLocks noGrp="1"/>
          </p:cNvSpPr>
          <p:nvPr>
            <p:ph type="ctrTitle"/>
            <p:custDataLst>
              <p:tags r:id="rId1"/>
            </p:custDataLst>
          </p:nvPr>
        </p:nvSpPr>
        <p:spPr/>
        <p:txBody>
          <a:bodyPr/>
          <a:lstStyle/>
          <a:p>
            <a:r>
              <a:rPr lang="fr-CA" sz="5400">
                <a:latin typeface="+mn-lt"/>
              </a:rPr>
              <a:t>Cas cliniques</a:t>
            </a:r>
          </a:p>
        </p:txBody>
      </p:sp>
    </p:spTree>
    <p:extLst>
      <p:ext uri="{BB962C8B-B14F-4D97-AF65-F5344CB8AC3E}">
        <p14:creationId xmlns:p14="http://schemas.microsoft.com/office/powerpoint/2010/main" val="1864706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6"/>
          <p:cNvSpPr txBox="1">
            <a:spLocks noGrp="1"/>
          </p:cNvSpPr>
          <p:nvPr>
            <p:ph type="title"/>
            <p:custDataLst>
              <p:tags r:id="rId1"/>
            </p:custDataLst>
          </p:nvPr>
        </p:nvSpPr>
        <p:spPr>
          <a:xfrm>
            <a:off x="817458" y="339898"/>
            <a:ext cx="8307936" cy="642596"/>
          </a:xfrm>
          <a:prstGeom prst="rect">
            <a:avLst/>
          </a:prstGeom>
          <a:solidFill>
            <a:schemeClr val="bg1"/>
          </a:solidFill>
          <a:ln>
            <a:noFill/>
          </a:ln>
        </p:spPr>
        <p:txBody>
          <a:bodyPr spcFirstLastPara="1" wrap="square" lIns="91425" tIns="45700" rIns="91425" bIns="45700" anchor="ctr" anchorCtr="0">
            <a:noAutofit/>
          </a:bodyPr>
          <a:lstStyle/>
          <a:p>
            <a:pPr>
              <a:spcAft>
                <a:spcPts val="600"/>
              </a:spcAft>
            </a:pPr>
            <a:r>
              <a:rPr lang="fr-CA" sz="2800" i="0">
                <a:latin typeface="Arial"/>
                <a:ea typeface="Arial"/>
                <a:cs typeface="Arial"/>
                <a:sym typeface="Arial"/>
              </a:rPr>
              <a:t>Cas clinique 1 – John</a:t>
            </a:r>
          </a:p>
        </p:txBody>
      </p:sp>
      <p:sp>
        <p:nvSpPr>
          <p:cNvPr id="542" name="Google Shape;542;p56"/>
          <p:cNvSpPr txBox="1">
            <a:spLocks noGrp="1"/>
          </p:cNvSpPr>
          <p:nvPr>
            <p:ph type="body" idx="1"/>
            <p:custDataLst>
              <p:tags r:id="rId2"/>
            </p:custDataLst>
          </p:nvPr>
        </p:nvSpPr>
        <p:spPr>
          <a:xfrm>
            <a:off x="720180" y="1189860"/>
            <a:ext cx="10862219" cy="5159829"/>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ClrTx/>
              <a:buSzPts val="2035"/>
            </a:pPr>
            <a:r>
              <a:rPr lang="fr-CA" sz="2200" dirty="0"/>
              <a:t>John est un homme de 62 ans, ex-fumeur, que le médecin </a:t>
            </a:r>
            <a:r>
              <a:rPr lang="fr-CA" sz="2200" dirty="0" err="1"/>
              <a:t>hospitalisateur</a:t>
            </a:r>
            <a:r>
              <a:rPr lang="fr-CA" sz="2200" dirty="0"/>
              <a:t> vous demande de voir en consultation après qu’il ait été hospitalisé pour un premier épisode d’exacerbation aiguë grave de MPOC il y a cinq jours.</a:t>
            </a:r>
          </a:p>
          <a:p>
            <a:pPr marL="0" indent="0">
              <a:spcBef>
                <a:spcPts val="0"/>
              </a:spcBef>
              <a:buSzPts val="2035"/>
              <a:buNone/>
            </a:pPr>
            <a:endParaRPr lang="en-US" sz="2200" dirty="0"/>
          </a:p>
          <a:p>
            <a:pPr marL="228600" indent="-228600">
              <a:spcBef>
                <a:spcPts val="0"/>
              </a:spcBef>
              <a:buClrTx/>
              <a:buSzPts val="2035"/>
            </a:pPr>
            <a:r>
              <a:rPr lang="fr-CA" sz="2200" dirty="0"/>
              <a:t>Il présentait une dyspnée extrême à son arrivée à l’hôpital et a eu besoin de ventilation à deux niveaux de pression pendant 24 heures après qu’un gaz artériel ait révélé une insuffisance respiratoire </a:t>
            </a:r>
            <a:r>
              <a:rPr lang="fr-CA" sz="2200" dirty="0" err="1"/>
              <a:t>hypercapnique</a:t>
            </a:r>
            <a:r>
              <a:rPr lang="fr-CA" sz="2200" dirty="0"/>
              <a:t> aiguë.</a:t>
            </a:r>
          </a:p>
          <a:p>
            <a:pPr marL="228600" indent="-228600">
              <a:spcBef>
                <a:spcPts val="0"/>
              </a:spcBef>
              <a:buSzPts val="2035"/>
            </a:pPr>
            <a:endParaRPr lang="en-US" sz="2200" dirty="0"/>
          </a:p>
          <a:p>
            <a:pPr marL="228600" indent="-228600">
              <a:spcBef>
                <a:spcPts val="0"/>
              </a:spcBef>
              <a:buClrTx/>
              <a:buSzPts val="2035"/>
            </a:pPr>
            <a:r>
              <a:rPr lang="fr-CA" sz="2200" dirty="0"/>
              <a:t>Il a été mis sous prednisone, antibiotiques oraux et </a:t>
            </a:r>
            <a:r>
              <a:rPr lang="fr-CA" sz="2200" dirty="0" err="1"/>
              <a:t>bronchodilateurs</a:t>
            </a:r>
            <a:r>
              <a:rPr lang="fr-CA" sz="2200" dirty="0"/>
              <a:t> à courte durée d’action.</a:t>
            </a:r>
          </a:p>
          <a:p>
            <a:pPr marL="0" indent="0">
              <a:spcBef>
                <a:spcPts val="0"/>
              </a:spcBef>
              <a:buSzPts val="2035"/>
              <a:buNone/>
            </a:pPr>
            <a:endParaRPr lang="en-US" sz="2200" dirty="0"/>
          </a:p>
          <a:p>
            <a:pPr marL="228600" indent="-228600">
              <a:spcBef>
                <a:spcPts val="0"/>
              </a:spcBef>
              <a:buClrTx/>
              <a:buSzPts val="2035"/>
            </a:pPr>
            <a:r>
              <a:rPr lang="fr-CA" sz="2200" dirty="0"/>
              <a:t>Avant son admission (au point de référence) John souffrait de dyspnée après avoir marché  75 m sur un terrain plat. La spirométrie indiquait un rapport VEMS/CVF de 0,3 post-bronchodilatateur et un VEMS de 24 % prédit.</a:t>
            </a:r>
          </a:p>
          <a:p>
            <a:pPr marL="228600" indent="-228600">
              <a:spcBef>
                <a:spcPts val="0"/>
              </a:spcBef>
              <a:buSzPts val="2035"/>
            </a:pPr>
            <a:endParaRPr lang="en-US" sz="2200" dirty="0"/>
          </a:p>
          <a:p>
            <a:pPr marL="228600" indent="-228600">
              <a:spcBef>
                <a:spcPts val="0"/>
              </a:spcBef>
              <a:buClrTx/>
              <a:buSzPts val="2035"/>
            </a:pPr>
            <a:r>
              <a:rPr lang="fr-CA" sz="2200" dirty="0"/>
              <a:t>John était sous </a:t>
            </a:r>
            <a:r>
              <a:rPr lang="fr-CA" sz="2200" dirty="0" err="1"/>
              <a:t>tiotropium</a:t>
            </a:r>
            <a:r>
              <a:rPr lang="fr-CA" sz="2200" dirty="0"/>
              <a:t> et salbutamol avant son admission à l’hôpital.</a:t>
            </a:r>
          </a:p>
          <a:p>
            <a:pPr marL="228600" indent="-228600">
              <a:spcBef>
                <a:spcPts val="0"/>
              </a:spcBef>
              <a:buSzPts val="2035"/>
            </a:pPr>
            <a:endParaRPr lang="en-US" sz="2200" dirty="0"/>
          </a:p>
          <a:p>
            <a:pPr marL="228600" indent="-99377">
              <a:spcBef>
                <a:spcPts val="407"/>
              </a:spcBef>
              <a:buSzPts val="2035"/>
              <a:buNone/>
            </a:pPr>
            <a:endParaRPr sz="2035" dirty="0"/>
          </a:p>
          <a:p>
            <a:pPr marL="228600" indent="-99377">
              <a:spcBef>
                <a:spcPts val="407"/>
              </a:spcBef>
              <a:buSzPts val="2035"/>
              <a:buNone/>
            </a:pPr>
            <a:endParaRPr sz="2035" dirty="0"/>
          </a:p>
          <a:p>
            <a:pPr marL="228600" indent="-87629">
              <a:spcBef>
                <a:spcPts val="444"/>
              </a:spcBef>
              <a:buSzPts val="2220"/>
              <a:buNone/>
            </a:pPr>
            <a:endParaRPr sz="2220" dirty="0"/>
          </a:p>
        </p:txBody>
      </p:sp>
    </p:spTree>
    <p:extLst>
      <p:ext uri="{BB962C8B-B14F-4D97-AF65-F5344CB8AC3E}">
        <p14:creationId xmlns:p14="http://schemas.microsoft.com/office/powerpoint/2010/main" val="578099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7"/>
          <p:cNvSpPr txBox="1">
            <a:spLocks noGrp="1"/>
          </p:cNvSpPr>
          <p:nvPr>
            <p:ph type="title"/>
            <p:custDataLst>
              <p:tags r:id="rId1"/>
            </p:custDataLst>
          </p:nvPr>
        </p:nvSpPr>
        <p:spPr>
          <a:xfrm>
            <a:off x="961278" y="231228"/>
            <a:ext cx="8307936" cy="724333"/>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1 – John</a:t>
            </a:r>
          </a:p>
        </p:txBody>
      </p:sp>
      <p:sp>
        <p:nvSpPr>
          <p:cNvPr id="548" name="Google Shape;548;p57"/>
          <p:cNvSpPr txBox="1">
            <a:spLocks noGrp="1"/>
          </p:cNvSpPr>
          <p:nvPr>
            <p:ph type="body" idx="1"/>
            <p:custDataLst>
              <p:tags r:id="rId2"/>
            </p:custDataLst>
          </p:nvPr>
        </p:nvSpPr>
        <p:spPr>
          <a:xfrm>
            <a:off x="961278" y="1215769"/>
            <a:ext cx="10994016" cy="4572000"/>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CA" sz="3000" b="1"/>
              <a:t>Questions</a:t>
            </a:r>
          </a:p>
          <a:p>
            <a:pPr marL="522288" indent="-522288">
              <a:spcBef>
                <a:spcPts val="440"/>
              </a:spcBef>
              <a:buSzPts val="2200"/>
              <a:buFont typeface="Arial"/>
              <a:buAutoNum type="arabicPeriod"/>
            </a:pPr>
            <a:endParaRPr lang="en-US" sz="2400" dirty="0"/>
          </a:p>
          <a:p>
            <a:pPr marL="522288" indent="-522288">
              <a:spcBef>
                <a:spcPts val="440"/>
              </a:spcBef>
              <a:buClrTx/>
              <a:buSzPts val="2200"/>
              <a:buFont typeface="Arial"/>
              <a:buAutoNum type="arabicPeriod"/>
            </a:pPr>
            <a:r>
              <a:rPr lang="fr-CA" sz="2400"/>
              <a:t>De quelle façon optimiseriez-vous la pharmacothérapie de John pour traiter sa MPOC à sa sortie de l’hôpital?</a:t>
            </a:r>
          </a:p>
          <a:p>
            <a:pPr marL="522288" indent="-522288">
              <a:spcBef>
                <a:spcPts val="440"/>
              </a:spcBef>
              <a:buSzPts val="2200"/>
              <a:buFont typeface="Arial"/>
              <a:buAutoNum type="arabicPeriod"/>
            </a:pPr>
            <a:endParaRPr lang="en-US" sz="2400" dirty="0"/>
          </a:p>
          <a:p>
            <a:pPr marL="522288" indent="-522288">
              <a:spcBef>
                <a:spcPts val="440"/>
              </a:spcBef>
              <a:buClrTx/>
              <a:buSzPts val="2200"/>
              <a:buFont typeface="Arial"/>
              <a:buAutoNum type="arabicPeriod"/>
            </a:pPr>
            <a:r>
              <a:rPr lang="fr-CA" sz="2400"/>
              <a:t>Quelles autres thérapies envisageriez-vous pour optimiser la prise en charge de sa MPOC et réduire le risque d’une future hospitalisation pour une EAMPOC?</a:t>
            </a:r>
          </a:p>
        </p:txBody>
      </p:sp>
    </p:spTree>
    <p:extLst>
      <p:ext uri="{BB962C8B-B14F-4D97-AF65-F5344CB8AC3E}">
        <p14:creationId xmlns:p14="http://schemas.microsoft.com/office/powerpoint/2010/main" val="424825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D75BF-8ABE-64D9-78F1-F9CB09898A1F}"/>
              </a:ext>
            </a:extLst>
          </p:cNvPr>
          <p:cNvPicPr>
            <a:picLocks noChangeAspect="1"/>
          </p:cNvPicPr>
          <p:nvPr>
            <p:custDataLst>
              <p:tags r:id="rId1"/>
            </p:custDataLst>
          </p:nvPr>
        </p:nvPicPr>
        <p:blipFill rotWithShape="1">
          <a:blip r:embed="rId3"/>
          <a:srcRect t="15625" b="13750"/>
          <a:stretch/>
        </p:blipFill>
        <p:spPr>
          <a:xfrm>
            <a:off x="587430" y="1214437"/>
            <a:ext cx="9251895" cy="4900613"/>
          </a:xfrm>
          <a:prstGeom prst="rect">
            <a:avLst/>
          </a:prstGeom>
        </p:spPr>
      </p:pic>
    </p:spTree>
    <p:extLst>
      <p:ext uri="{BB962C8B-B14F-4D97-AF65-F5344CB8AC3E}">
        <p14:creationId xmlns:p14="http://schemas.microsoft.com/office/powerpoint/2010/main" val="903895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9235" name="Picture 3">
            <a:extLst>
              <a:ext uri="{FF2B5EF4-FFF2-40B4-BE49-F238E27FC236}">
                <a16:creationId xmlns:a16="http://schemas.microsoft.com/office/drawing/2014/main" id="{12F4B7FF-64B0-DB73-9616-32F1E034C090}"/>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l="8333" t="27332" r="20000" b="18149"/>
          <a:stretch>
            <a:fillRect/>
          </a:stretch>
        </p:blipFill>
        <p:spPr bwMode="auto">
          <a:xfrm>
            <a:off x="166390" y="1928813"/>
            <a:ext cx="9020474" cy="428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BF3EB53-280F-1A6E-B2EA-621072D3CF10}"/>
              </a:ext>
            </a:extLst>
          </p:cNvPr>
          <p:cNvSpPr/>
          <p:nvPr>
            <p:custDataLst>
              <p:tags r:id="rId2"/>
            </p:custDataLst>
          </p:nvPr>
        </p:nvSpPr>
        <p:spPr>
          <a:xfrm>
            <a:off x="2616202" y="6433668"/>
            <a:ext cx="5356225" cy="276999"/>
          </a:xfrm>
          <a:prstGeom prst="rect">
            <a:avLst/>
          </a:prstGeom>
        </p:spPr>
        <p:txBody>
          <a:bodyPr wrap="square">
            <a:spAutoFit/>
          </a:bodyPr>
          <a:lstStyle/>
          <a:p>
            <a:pPr algn="r">
              <a:defRPr/>
            </a:pPr>
            <a:r>
              <a:rPr lang="fr-CA" sz="1200" i="1">
                <a:latin typeface="+mn-lt"/>
              </a:rPr>
              <a:t>Ospina MB, et coll. BMJ Open Resp Res 2018;</a:t>
            </a:r>
            <a:r>
              <a:rPr lang="fr-CA" sz="1200" b="1" i="1">
                <a:latin typeface="+mn-lt"/>
              </a:rPr>
              <a:t>5</a:t>
            </a:r>
            <a:r>
              <a:rPr lang="fr-CA" sz="1200" i="1">
                <a:latin typeface="+mn-lt"/>
              </a:rPr>
              <a:t>:e000265.</a:t>
            </a:r>
          </a:p>
        </p:txBody>
      </p:sp>
      <p:pic>
        <p:nvPicPr>
          <p:cNvPr id="479234" name="Picture 2">
            <a:extLst>
              <a:ext uri="{FF2B5EF4-FFF2-40B4-BE49-F238E27FC236}">
                <a16:creationId xmlns:a16="http://schemas.microsoft.com/office/drawing/2014/main" id="{F1912D0C-8C37-D636-9BE2-A3FAFDE7BC2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7500" t="16667" r="20000" b="30000"/>
          <a:stretch>
            <a:fillRect/>
          </a:stretch>
        </p:blipFill>
        <p:spPr bwMode="auto">
          <a:xfrm>
            <a:off x="6489700" y="1262064"/>
            <a:ext cx="53562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3" name="Picture 12">
            <a:extLst>
              <a:ext uri="{FF2B5EF4-FFF2-40B4-BE49-F238E27FC236}">
                <a16:creationId xmlns:a16="http://schemas.microsoft.com/office/drawing/2014/main" id="{21A55CD8-989E-B0DE-7AF8-6E44DBA6B6E7}"/>
              </a:ext>
            </a:extLst>
          </p:cNvPr>
          <p:cNvPicPr>
            <a:picLocks noChangeAspect="1"/>
          </p:cNvPicPr>
          <p:nvPr>
            <p:custDataLst>
              <p:tags r:id="rId1"/>
            </p:custDataLst>
          </p:nvPr>
        </p:nvPicPr>
        <p:blipFill>
          <a:blip r:embed="rId11"/>
          <a:stretch>
            <a:fillRect/>
          </a:stretch>
        </p:blipFill>
        <p:spPr>
          <a:xfrm>
            <a:off x="1564396" y="1140831"/>
            <a:ext cx="8293799" cy="5141916"/>
          </a:xfrm>
          <a:prstGeom prst="rect">
            <a:avLst/>
          </a:prstGeom>
        </p:spPr>
      </p:pic>
      <p:sp>
        <p:nvSpPr>
          <p:cNvPr id="109" name="Google Shape;109;p7"/>
          <p:cNvSpPr/>
          <p:nvPr>
            <p:custDataLst>
              <p:tags r:id="rId2"/>
            </p:custDataLst>
          </p:nvPr>
        </p:nvSpPr>
        <p:spPr>
          <a:xfrm>
            <a:off x="720574" y="337514"/>
            <a:ext cx="8633763" cy="626591"/>
          </a:xfrm>
          <a:prstGeom prst="rect">
            <a:avLst/>
          </a:prstGeom>
          <a:solidFill>
            <a:schemeClr val="lt1"/>
          </a:solidFill>
          <a:ln>
            <a:noFill/>
          </a:ln>
        </p:spPr>
        <p:txBody>
          <a:bodyPr spcFirstLastPara="1" wrap="square" lIns="91425" tIns="45700" rIns="91425" bIns="45700" anchor="t" anchorCtr="0">
            <a:noAutofit/>
          </a:bodyPr>
          <a:lstStyle/>
          <a:p>
            <a:r>
              <a:rPr lang="fr-CA" sz="2800" b="1">
                <a:solidFill>
                  <a:schemeClr val="dk1"/>
                </a:solidFill>
              </a:rPr>
              <a:t>Prise en charge complète et intégrée de la MPOC</a:t>
            </a:r>
          </a:p>
        </p:txBody>
      </p:sp>
      <p:sp>
        <p:nvSpPr>
          <p:cNvPr id="2" name="Star: 6 Points 1">
            <a:extLst>
              <a:ext uri="{FF2B5EF4-FFF2-40B4-BE49-F238E27FC236}">
                <a16:creationId xmlns:a16="http://schemas.microsoft.com/office/drawing/2014/main" id="{E9A844A7-8192-1973-8EE7-69E7E23C83C5}"/>
              </a:ext>
            </a:extLst>
          </p:cNvPr>
          <p:cNvSpPr/>
          <p:nvPr>
            <p:custDataLst>
              <p:tags r:id="rId3"/>
            </p:custDataLst>
          </p:nvPr>
        </p:nvSpPr>
        <p:spPr>
          <a:xfrm>
            <a:off x="9204318" y="4343402"/>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tar: 6 Points 2">
            <a:extLst>
              <a:ext uri="{FF2B5EF4-FFF2-40B4-BE49-F238E27FC236}">
                <a16:creationId xmlns:a16="http://schemas.microsoft.com/office/drawing/2014/main" id="{C307EA56-587F-F306-E68A-9D95BC05BA77}"/>
              </a:ext>
            </a:extLst>
          </p:cNvPr>
          <p:cNvSpPr/>
          <p:nvPr>
            <p:custDataLst>
              <p:tags r:id="rId4"/>
            </p:custDataLst>
          </p:nvPr>
        </p:nvSpPr>
        <p:spPr>
          <a:xfrm>
            <a:off x="7448289" y="4600577"/>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tar: 6 Points 5">
            <a:extLst>
              <a:ext uri="{FF2B5EF4-FFF2-40B4-BE49-F238E27FC236}">
                <a16:creationId xmlns:a16="http://schemas.microsoft.com/office/drawing/2014/main" id="{50215920-2A9E-D638-5B5A-49CA37486A9B}"/>
              </a:ext>
            </a:extLst>
          </p:cNvPr>
          <p:cNvSpPr/>
          <p:nvPr>
            <p:custDataLst>
              <p:tags r:id="rId5"/>
            </p:custDataLst>
          </p:nvPr>
        </p:nvSpPr>
        <p:spPr>
          <a:xfrm>
            <a:off x="9192410" y="507950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274D2CC-414A-97D3-DA83-A6A6BD63098F}"/>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a:t>Évaluation de la MPOC de John </a:t>
            </a:r>
          </a:p>
        </p:txBody>
      </p:sp>
      <p:sp>
        <p:nvSpPr>
          <p:cNvPr id="9" name="Star: 6 Points 8">
            <a:extLst>
              <a:ext uri="{FF2B5EF4-FFF2-40B4-BE49-F238E27FC236}">
                <a16:creationId xmlns:a16="http://schemas.microsoft.com/office/drawing/2014/main" id="{E25B28FC-9DED-715F-09F2-DCC5606D87F1}"/>
              </a:ext>
            </a:extLst>
          </p:cNvPr>
          <p:cNvSpPr/>
          <p:nvPr>
            <p:custDataLst>
              <p:tags r:id="rId7"/>
            </p:custDataLst>
          </p:nvPr>
        </p:nvSpPr>
        <p:spPr>
          <a:xfrm>
            <a:off x="9944102" y="27279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1" name="Straight Connector 10">
            <a:extLst>
              <a:ext uri="{FF2B5EF4-FFF2-40B4-BE49-F238E27FC236}">
                <a16:creationId xmlns:a16="http://schemas.microsoft.com/office/drawing/2014/main" id="{A3138E0F-99A7-B479-B5F6-C143B5D7F89C}"/>
              </a:ext>
            </a:extLst>
          </p:cNvPr>
          <p:cNvCxnSpPr>
            <a:cxnSpLocks/>
            <a:stCxn id="6" idx="5"/>
          </p:cNvCxnSpPr>
          <p:nvPr>
            <p:custDataLst>
              <p:tags r:id="rId8"/>
            </p:custDataLst>
          </p:nvPr>
        </p:nvCxnSpPr>
        <p:spPr>
          <a:xfrm flipV="1">
            <a:off x="9342429" y="1700213"/>
            <a:ext cx="11907" cy="3379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059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9" name="Picture 8">
            <a:extLst>
              <a:ext uri="{FF2B5EF4-FFF2-40B4-BE49-F238E27FC236}">
                <a16:creationId xmlns:a16="http://schemas.microsoft.com/office/drawing/2014/main" id="{972DE810-10B2-DA33-BCA4-B9C88AEDE4AF}"/>
              </a:ext>
            </a:extLst>
          </p:cNvPr>
          <p:cNvPicPr>
            <a:picLocks noChangeAspect="1"/>
          </p:cNvPicPr>
          <p:nvPr>
            <p:custDataLst>
              <p:tags r:id="rId1"/>
            </p:custDataLst>
          </p:nvPr>
        </p:nvPicPr>
        <p:blipFill>
          <a:blip r:embed="rId10"/>
          <a:stretch>
            <a:fillRect/>
          </a:stretch>
        </p:blipFill>
        <p:spPr>
          <a:xfrm>
            <a:off x="1859726" y="1401998"/>
            <a:ext cx="7852481" cy="4753650"/>
          </a:xfrm>
          <a:prstGeom prst="rect">
            <a:avLst/>
          </a:prstGeom>
        </p:spPr>
      </p:pic>
      <p:sp>
        <p:nvSpPr>
          <p:cNvPr id="166" name="Google Shape;166;p14"/>
          <p:cNvSpPr txBox="1">
            <a:spLocks noGrp="1"/>
          </p:cNvSpPr>
          <p:nvPr>
            <p:ph type="title"/>
            <p:custDataLst>
              <p:tags r:id="rId2"/>
            </p:custDataLst>
          </p:nvPr>
        </p:nvSpPr>
        <p:spPr>
          <a:xfrm>
            <a:off x="762002" y="233363"/>
            <a:ext cx="7748587"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2" name="TextBox 1">
            <a:extLst>
              <a:ext uri="{FF2B5EF4-FFF2-40B4-BE49-F238E27FC236}">
                <a16:creationId xmlns:a16="http://schemas.microsoft.com/office/drawing/2014/main" id="{3C2FD820-C032-E2E1-5882-DA6FEBAB0961}"/>
              </a:ext>
            </a:extLst>
          </p:cNvPr>
          <p:cNvSpPr txBox="1"/>
          <p:nvPr>
            <p:custDataLst>
              <p:tags r:id="rId3"/>
            </p:custDataLst>
          </p:nvPr>
        </p:nvSpPr>
        <p:spPr>
          <a:xfrm>
            <a:off x="10229850" y="2652058"/>
            <a:ext cx="1771650" cy="1015663"/>
          </a:xfrm>
          <a:prstGeom prst="rect">
            <a:avLst/>
          </a:prstGeom>
          <a:noFill/>
        </p:spPr>
        <p:txBody>
          <a:bodyPr wrap="square" rtlCol="0">
            <a:spAutoFit/>
          </a:bodyPr>
          <a:lstStyle/>
          <a:p>
            <a:r>
              <a:rPr lang="fr-CA" sz="2000"/>
              <a:t>Évaluation de la MPOC de John </a:t>
            </a:r>
          </a:p>
        </p:txBody>
      </p:sp>
      <p:sp>
        <p:nvSpPr>
          <p:cNvPr id="3" name="Star: 6 Points 2">
            <a:extLst>
              <a:ext uri="{FF2B5EF4-FFF2-40B4-BE49-F238E27FC236}">
                <a16:creationId xmlns:a16="http://schemas.microsoft.com/office/drawing/2014/main" id="{7E04DACA-3EF9-BE1C-94C3-A73A6D808873}"/>
              </a:ext>
            </a:extLst>
          </p:cNvPr>
          <p:cNvSpPr/>
          <p:nvPr>
            <p:custDataLst>
              <p:tags r:id="rId4"/>
            </p:custDataLst>
          </p:nvPr>
        </p:nvSpPr>
        <p:spPr>
          <a:xfrm>
            <a:off x="9944102" y="27279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tar: 6 Points 4">
            <a:extLst>
              <a:ext uri="{FF2B5EF4-FFF2-40B4-BE49-F238E27FC236}">
                <a16:creationId xmlns:a16="http://schemas.microsoft.com/office/drawing/2014/main" id="{C99BEF0D-84BD-B80B-7E31-80AFD9029AAE}"/>
              </a:ext>
            </a:extLst>
          </p:cNvPr>
          <p:cNvSpPr/>
          <p:nvPr>
            <p:custDataLst>
              <p:tags r:id="rId5"/>
            </p:custDataLst>
          </p:nvPr>
        </p:nvSpPr>
        <p:spPr>
          <a:xfrm>
            <a:off x="8210553" y="317417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20EED6A8-4DE6-8679-6227-88D6C2C3097C}"/>
              </a:ext>
            </a:extLst>
          </p:cNvPr>
          <p:cNvSpPr/>
          <p:nvPr>
            <p:custDataLst>
              <p:tags r:id="rId6"/>
            </p:custDataLst>
          </p:nvPr>
        </p:nvSpPr>
        <p:spPr>
          <a:xfrm>
            <a:off x="7217570" y="3649425"/>
            <a:ext cx="2286000" cy="689967"/>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Star: 6 Points 6">
            <a:extLst>
              <a:ext uri="{FF2B5EF4-FFF2-40B4-BE49-F238E27FC236}">
                <a16:creationId xmlns:a16="http://schemas.microsoft.com/office/drawing/2014/main" id="{77516DE6-96D2-B6C7-8078-E327E5801247}"/>
              </a:ext>
            </a:extLst>
          </p:cNvPr>
          <p:cNvSpPr/>
          <p:nvPr>
            <p:custDataLst>
              <p:tags r:id="rId7"/>
            </p:custDataLst>
          </p:nvPr>
        </p:nvSpPr>
        <p:spPr>
          <a:xfrm>
            <a:off x="8210552" y="196505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25985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0"/>
          <p:cNvSpPr/>
          <p:nvPr>
            <p:custDataLst>
              <p:tags r:id="rId1"/>
            </p:custDataLst>
          </p:nvPr>
        </p:nvSpPr>
        <p:spPr>
          <a:xfrm>
            <a:off x="784863" y="1182857"/>
            <a:ext cx="11034243" cy="4551975"/>
          </a:xfrm>
          <a:prstGeom prst="rect">
            <a:avLst/>
          </a:prstGeom>
          <a:noFill/>
          <a:ln>
            <a:noFill/>
          </a:ln>
        </p:spPr>
        <p:txBody>
          <a:bodyPr spcFirstLastPara="1" wrap="square" lIns="91425" tIns="45700" rIns="91425" bIns="45700" anchor="t" anchorCtr="0">
            <a:spAutoFit/>
          </a:bodyPr>
          <a:lstStyle/>
          <a:p>
            <a:pPr>
              <a:lnSpc>
                <a:spcPct val="115000"/>
              </a:lnSpc>
              <a:buClr>
                <a:srgbClr val="2F7E20"/>
              </a:buClr>
              <a:buSzPts val="2400"/>
            </a:pPr>
            <a:r>
              <a:rPr lang="fr-CA" sz="2400" b="1" i="1">
                <a:solidFill>
                  <a:schemeClr val="dk1"/>
                </a:solidFill>
              </a:rPr>
              <a:t>Choix de l’inhalateur</a:t>
            </a:r>
          </a:p>
          <a:p>
            <a:pPr>
              <a:lnSpc>
                <a:spcPct val="115000"/>
              </a:lnSpc>
              <a:buClr>
                <a:srgbClr val="2F7E20"/>
              </a:buClr>
              <a:buSzPts val="2400"/>
            </a:pPr>
            <a:endParaRPr lang="en-US" sz="2800" dirty="0">
              <a:solidFill>
                <a:schemeClr val="dk1"/>
              </a:solidFill>
            </a:endParaRPr>
          </a:p>
          <a:p>
            <a:pPr>
              <a:lnSpc>
                <a:spcPct val="115000"/>
              </a:lnSpc>
              <a:buClr>
                <a:srgbClr val="2F7E20"/>
              </a:buClr>
              <a:buSzPts val="2400"/>
            </a:pPr>
            <a:endParaRPr sz="2800" dirty="0"/>
          </a:p>
          <a:p>
            <a:pPr>
              <a:lnSpc>
                <a:spcPct val="115000"/>
              </a:lnSpc>
            </a:pPr>
            <a:endParaRPr sz="2800" dirty="0">
              <a:solidFill>
                <a:schemeClr val="dk1"/>
              </a:solidFill>
            </a:endParaRPr>
          </a:p>
          <a:p>
            <a:pPr>
              <a:lnSpc>
                <a:spcPct val="115000"/>
              </a:lnSpc>
              <a:buClr>
                <a:srgbClr val="2F7E20"/>
              </a:buClr>
              <a:buSzPts val="2400"/>
            </a:pPr>
            <a:endParaRPr sz="2800" dirty="0"/>
          </a:p>
          <a:p>
            <a:pPr>
              <a:lnSpc>
                <a:spcPct val="115000"/>
              </a:lnSpc>
            </a:pPr>
            <a:endParaRPr sz="2800" dirty="0">
              <a:solidFill>
                <a:schemeClr val="dk1"/>
              </a:solidFill>
            </a:endParaRPr>
          </a:p>
          <a:p>
            <a:pPr>
              <a:lnSpc>
                <a:spcPct val="115000"/>
              </a:lnSpc>
            </a:pPr>
            <a:endParaRPr sz="2800" b="1" dirty="0">
              <a:solidFill>
                <a:schemeClr val="dk1"/>
              </a:solidFill>
            </a:endParaRPr>
          </a:p>
          <a:p>
            <a:pPr>
              <a:lnSpc>
                <a:spcPct val="115000"/>
              </a:lnSpc>
            </a:pPr>
            <a:endParaRPr sz="2800" b="1" dirty="0">
              <a:solidFill>
                <a:schemeClr val="dk1"/>
              </a:solidFill>
            </a:endParaRPr>
          </a:p>
          <a:p>
            <a:pPr>
              <a:lnSpc>
                <a:spcPct val="115000"/>
              </a:lnSpc>
            </a:pPr>
            <a:endParaRPr sz="2800" dirty="0">
              <a:solidFill>
                <a:schemeClr val="dk1"/>
              </a:solidFill>
            </a:endParaRPr>
          </a:p>
        </p:txBody>
      </p:sp>
      <p:sp>
        <p:nvSpPr>
          <p:cNvPr id="502" name="Google Shape;502;p50"/>
          <p:cNvSpPr/>
          <p:nvPr>
            <p:custDataLst>
              <p:tags r:id="rId2"/>
            </p:custDataLst>
          </p:nvPr>
        </p:nvSpPr>
        <p:spPr>
          <a:xfrm>
            <a:off x="1524000" y="-48637"/>
            <a:ext cx="9144000" cy="1071485"/>
          </a:xfrm>
          <a:prstGeom prst="rect">
            <a:avLst/>
          </a:prstGeom>
          <a:noFill/>
          <a:ln>
            <a:noFill/>
          </a:ln>
        </p:spPr>
        <p:txBody>
          <a:bodyPr spcFirstLastPara="1" wrap="square" lIns="91425" tIns="45700" rIns="91425" bIns="45700" anchor="ctr" anchorCtr="0">
            <a:noAutofit/>
          </a:bodyPr>
          <a:lstStyle/>
          <a:p>
            <a:pPr algn="ctr"/>
            <a:endParaRPr sz="2800" b="1" dirty="0">
              <a:latin typeface="Verdana"/>
              <a:ea typeface="Verdana"/>
              <a:cs typeface="Verdana"/>
              <a:sym typeface="Verdana"/>
            </a:endParaRPr>
          </a:p>
        </p:txBody>
      </p:sp>
      <p:sp>
        <p:nvSpPr>
          <p:cNvPr id="503" name="Google Shape;503;p50"/>
          <p:cNvSpPr txBox="1"/>
          <p:nvPr>
            <p:custDataLst>
              <p:tags r:id="rId3"/>
            </p:custDataLst>
          </p:nvPr>
        </p:nvSpPr>
        <p:spPr>
          <a:xfrm>
            <a:off x="784863" y="315531"/>
            <a:ext cx="5488940" cy="738623"/>
          </a:xfrm>
          <a:prstGeom prst="rect">
            <a:avLst/>
          </a:prstGeom>
          <a:solidFill>
            <a:schemeClr val="lt1"/>
          </a:solidFill>
          <a:ln>
            <a:noFill/>
          </a:ln>
        </p:spPr>
        <p:txBody>
          <a:bodyPr spcFirstLastPara="1" wrap="square" lIns="91425" tIns="45700" rIns="91425" bIns="45700" anchor="t" anchorCtr="0">
            <a:spAutoFit/>
          </a:bodyPr>
          <a:lstStyle/>
          <a:p>
            <a:r>
              <a:rPr lang="fr-CA" sz="2800" b="1">
                <a:solidFill>
                  <a:schemeClr val="dk1"/>
                </a:solidFill>
              </a:rPr>
              <a:t>Considérations importantes</a:t>
            </a:r>
          </a:p>
          <a:p>
            <a:endParaRPr dirty="0"/>
          </a:p>
        </p:txBody>
      </p:sp>
      <p:sp>
        <p:nvSpPr>
          <p:cNvPr id="2" name="Rectangle 1">
            <a:extLst>
              <a:ext uri="{FF2B5EF4-FFF2-40B4-BE49-F238E27FC236}">
                <a16:creationId xmlns:a16="http://schemas.microsoft.com/office/drawing/2014/main" id="{E8479F58-AC9C-4E60-557B-23E3EC6EAA4D}"/>
              </a:ext>
            </a:extLst>
          </p:cNvPr>
          <p:cNvSpPr>
            <a:spLocks noChangeArrowheads="1"/>
          </p:cNvSpPr>
          <p:nvPr>
            <p:custDataLst>
              <p:tags r:id="rId4"/>
            </p:custDataLst>
          </p:nvPr>
        </p:nvSpPr>
        <p:spPr bwMode="auto">
          <a:xfrm>
            <a:off x="784863" y="1888588"/>
            <a:ext cx="1130921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Le fait d’assurer une </a:t>
            </a:r>
            <a:r>
              <a:rPr kumimoji="0" lang="fr-CA" sz="2000" b="1"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technique d’inhalation appropriée </a:t>
            </a: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constitue l’un des aspects les plus importants des soins pour la MPOC.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CA" sz="2000">
                <a:solidFill>
                  <a:schemeClr val="tx1"/>
                </a:solidFill>
                <a:latin typeface="+mn-lt"/>
                <a:ea typeface="Times New Roman" panose="02020603050405020304" pitchFamily="18" charset="0"/>
                <a:cs typeface="Times New Roman" panose="02020603050405020304" pitchFamily="18" charset="0"/>
              </a:rPr>
              <a:t>Des é</a:t>
            </a: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tudes</a:t>
            </a:r>
            <a:r>
              <a:rPr lang="fr-CA" sz="2000" baseline="30000">
                <a:latin typeface="+mn-lt"/>
                <a:ea typeface="Times New Roman" panose="02020603050405020304" pitchFamily="18" charset="0"/>
                <a:cs typeface="Times New Roman" panose="02020603050405020304" pitchFamily="18" charset="0"/>
              </a:rPr>
              <a:t> 1,2</a:t>
            </a: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 ont démontré que des erreurs dans la manipulation de l’inhalateur chez cette population peut mener à : </a:t>
            </a:r>
          </a:p>
          <a:p>
            <a:pPr marL="342900" indent="-342900" eaLnBrk="0" fontAlgn="base" hangingPunct="0">
              <a:spcBef>
                <a:spcPct val="0"/>
              </a:spcBef>
              <a:spcAft>
                <a:spcPct val="0"/>
              </a:spcAft>
              <a:buClrTx/>
              <a:buFont typeface="Arial" panose="020B0604020202020204" pitchFamily="34" charset="0"/>
              <a:buChar char="•"/>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un besoin accru en corticostéroïdes systémiques et antibiotiques pour traiter une EAMPOC</a:t>
            </a:r>
          </a:p>
          <a:p>
            <a:pPr marL="342900" indent="-342900" eaLnBrk="0" fontAlgn="base" hangingPunct="0">
              <a:spcBef>
                <a:spcPct val="0"/>
              </a:spcBef>
              <a:spcAft>
                <a:spcPct val="0"/>
              </a:spcAft>
              <a:buClrTx/>
              <a:buFont typeface="Arial" panose="020B0604020202020204" pitchFamily="34" charset="0"/>
              <a:buChar char="•"/>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un nombre accru de visites aux urgences et d’hospitalisations</a:t>
            </a:r>
          </a:p>
        </p:txBody>
      </p:sp>
      <p:sp>
        <p:nvSpPr>
          <p:cNvPr id="5" name="ZoneTexte 4">
            <a:extLst>
              <a:ext uri="{FF2B5EF4-FFF2-40B4-BE49-F238E27FC236}">
                <a16:creationId xmlns:a16="http://schemas.microsoft.com/office/drawing/2014/main" id="{21A3D888-6B90-8DA5-027D-BA3C05BB463E}"/>
              </a:ext>
            </a:extLst>
          </p:cNvPr>
          <p:cNvSpPr txBox="1"/>
          <p:nvPr>
            <p:custDataLst>
              <p:tags r:id="rId5"/>
            </p:custDataLst>
          </p:nvPr>
        </p:nvSpPr>
        <p:spPr>
          <a:xfrm>
            <a:off x="486137" y="6001917"/>
            <a:ext cx="10984375" cy="523220"/>
          </a:xfrm>
          <a:prstGeom prst="rect">
            <a:avLst/>
          </a:prstGeom>
          <a:noFill/>
        </p:spPr>
        <p:txBody>
          <a:bodyPr wrap="square">
            <a:spAutoFit/>
          </a:bodyPr>
          <a:lstStyle/>
          <a:p>
            <a:r>
              <a:rPr lang="fr-CA" sz="1400" i="1">
                <a:effectLst/>
                <a:latin typeface="Times New Roman" panose="02020603050405020304" pitchFamily="18" charset="0"/>
                <a:ea typeface="Times New Roman" panose="02020603050405020304" pitchFamily="18" charset="0"/>
              </a:rPr>
              <a:t>1-Melani et coll. Respir Med. Jun 2011;105(6):930-8. doi:10.1016/j.rmed.2011.01.005</a:t>
            </a:r>
          </a:p>
          <a:p>
            <a:r>
              <a:rPr lang="fr-CA" sz="1400" i="1">
                <a:effectLst/>
                <a:latin typeface="Times New Roman" panose="02020603050405020304" pitchFamily="18" charset="0"/>
                <a:ea typeface="Times New Roman" panose="02020603050405020304" pitchFamily="18" charset="0"/>
              </a:rPr>
              <a:t>2-Molimard et coll. Eur Respir J. Feb 2017;49(2)doi:10.1183/13993003.01794-2016</a:t>
            </a:r>
          </a:p>
        </p:txBody>
      </p:sp>
      <p:sp>
        <p:nvSpPr>
          <p:cNvPr id="7" name="ZoneTexte 6">
            <a:extLst>
              <a:ext uri="{FF2B5EF4-FFF2-40B4-BE49-F238E27FC236}">
                <a16:creationId xmlns:a16="http://schemas.microsoft.com/office/drawing/2014/main" id="{29624CCB-0206-4A82-3D05-11B377A07016}"/>
              </a:ext>
            </a:extLst>
          </p:cNvPr>
          <p:cNvSpPr txBox="1"/>
          <p:nvPr>
            <p:custDataLst>
              <p:tags r:id="rId6"/>
            </p:custDataLst>
          </p:nvPr>
        </p:nvSpPr>
        <p:spPr>
          <a:xfrm>
            <a:off x="742510" y="3874032"/>
            <a:ext cx="11173873" cy="1631216"/>
          </a:xfrm>
          <a:prstGeom prst="rect">
            <a:avLst/>
          </a:prstGeom>
          <a:noFill/>
        </p:spPr>
        <p:txBody>
          <a:bodyPr wrap="square">
            <a:spAutoFit/>
          </a:bodyPr>
          <a:lstStyle/>
          <a:p>
            <a:r>
              <a:rPr lang="fr-CA" sz="2000" b="1">
                <a:effectLst/>
                <a:latin typeface="+mn-lt"/>
                <a:ea typeface="Times New Roman" panose="02020603050405020304" pitchFamily="18" charset="0"/>
                <a:cs typeface="Times New Roman" panose="02020603050405020304" pitchFamily="18" charset="0"/>
              </a:rPr>
              <a:t>Le choix de l’inhalateur </a:t>
            </a:r>
            <a:r>
              <a:rPr lang="fr-CA" sz="2000">
                <a:effectLst/>
                <a:latin typeface="+mn-lt"/>
                <a:ea typeface="Times New Roman" panose="02020603050405020304" pitchFamily="18" charset="0"/>
                <a:cs typeface="Times New Roman" panose="02020603050405020304" pitchFamily="18" charset="0"/>
              </a:rPr>
              <a:t>représente une décision commune prise par le fournisseur de soins et le patient </a:t>
            </a:r>
            <a:r>
              <a:rPr lang="fr-CA" sz="2000" b="1">
                <a:effectLst/>
                <a:latin typeface="+mn-lt"/>
                <a:ea typeface="Times New Roman" panose="02020603050405020304" pitchFamily="18" charset="0"/>
                <a:cs typeface="Times New Roman" panose="02020603050405020304" pitchFamily="18" charset="0"/>
              </a:rPr>
              <a:t>éclairée par de nombreux facteurs</a:t>
            </a:r>
            <a:r>
              <a:rPr lang="fr-CA" sz="2000">
                <a:effectLst/>
                <a:latin typeface="+mn-lt"/>
                <a:ea typeface="Times New Roman" panose="02020603050405020304" pitchFamily="18" charset="0"/>
                <a:cs typeface="Times New Roman" panose="02020603050405020304" pitchFamily="18" charset="0"/>
              </a:rPr>
              <a:t>, incluant </a:t>
            </a:r>
            <a:r>
              <a:rPr lang="fr-CA" sz="2000" i="1">
                <a:effectLst/>
                <a:latin typeface="+mn-lt"/>
                <a:ea typeface="Times New Roman" panose="02020603050405020304" pitchFamily="18" charset="0"/>
                <a:cs typeface="Times New Roman" panose="02020603050405020304" pitchFamily="18" charset="0"/>
              </a:rPr>
              <a:t>la technique d’inhalation du patient, sa préférence, le coût ou la couverture par l’assurance et l’évolution clinique</a:t>
            </a:r>
            <a:r>
              <a:rPr lang="fr-CA" sz="2000">
                <a:solidFill>
                  <a:srgbClr val="000000"/>
                </a:solidFill>
                <a:effectLst/>
                <a:latin typeface="+mn-lt"/>
                <a:ea typeface="Times New Roman" panose="02020603050405020304" pitchFamily="18" charset="0"/>
                <a:cs typeface="Times New Roman" panose="02020603050405020304" pitchFamily="18" charset="0"/>
              </a:rPr>
              <a:t>.</a:t>
            </a:r>
          </a:p>
          <a:p>
            <a:endParaRPr lang="en-US" sz="2000" dirty="0">
              <a:solidFill>
                <a:srgbClr val="000000"/>
              </a:solidFill>
              <a:effectLst/>
              <a:latin typeface="+mn-lt"/>
              <a:ea typeface="Times New Roman" panose="02020603050405020304" pitchFamily="18" charset="0"/>
              <a:cs typeface="Times New Roman" panose="02020603050405020304" pitchFamily="18" charset="0"/>
            </a:endParaRPr>
          </a:p>
          <a:p>
            <a:r>
              <a:rPr lang="fr-CA" sz="2000" i="1">
                <a:latin typeface="+mn-lt"/>
                <a:cs typeface="Times New Roman" panose="02020603050405020304" pitchFamily="18" charset="0"/>
              </a:rPr>
              <a:t>L’impact environnemental</a:t>
            </a:r>
            <a:r>
              <a:rPr lang="fr-CA" sz="2000">
                <a:latin typeface="+mn-lt"/>
                <a:cs typeface="Times New Roman" panose="02020603050405020304" pitchFamily="18" charset="0"/>
              </a:rPr>
              <a:t> d’autres choix d’inhalateurs autrement équivalents est un autre aspect pertinent à prendre en compte.</a:t>
            </a:r>
          </a:p>
          <a:p>
            <a:r>
              <a:rPr lang="fr-CA" sz="2000">
                <a:effectLst/>
                <a:latin typeface="+mn-lt"/>
                <a:cs typeface="Times New Roman" panose="02020603050405020304" pitchFamily="18" charset="0"/>
              </a:rPr>
              <a:t> </a:t>
            </a:r>
          </a:p>
        </p:txBody>
      </p:sp>
    </p:spTree>
    <p:extLst>
      <p:ext uri="{BB962C8B-B14F-4D97-AF65-F5344CB8AC3E}">
        <p14:creationId xmlns:p14="http://schemas.microsoft.com/office/powerpoint/2010/main" val="3845184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0"/>
          <p:cNvSpPr/>
          <p:nvPr>
            <p:custDataLst>
              <p:tags r:id="rId1"/>
            </p:custDataLst>
          </p:nvPr>
        </p:nvSpPr>
        <p:spPr>
          <a:xfrm>
            <a:off x="682022" y="1107912"/>
            <a:ext cx="11113738" cy="3206991"/>
          </a:xfrm>
          <a:prstGeom prst="rect">
            <a:avLst/>
          </a:prstGeom>
          <a:noFill/>
          <a:ln>
            <a:noFill/>
          </a:ln>
        </p:spPr>
        <p:txBody>
          <a:bodyPr spcFirstLastPara="1" wrap="square" lIns="91425" tIns="45700" rIns="91425" bIns="45700" anchor="t" anchorCtr="0">
            <a:spAutoFit/>
          </a:bodyPr>
          <a:lstStyle/>
          <a:p>
            <a:pPr>
              <a:lnSpc>
                <a:spcPct val="115000"/>
              </a:lnSpc>
              <a:buClr>
                <a:srgbClr val="2F7E20"/>
              </a:buClr>
              <a:buSzPts val="2400"/>
            </a:pPr>
            <a:r>
              <a:rPr lang="fr-CA" sz="2400" b="1" i="1">
                <a:solidFill>
                  <a:schemeClr val="dk1"/>
                </a:solidFill>
              </a:rPr>
              <a:t>Choix d’une combinaison de bronchodilatateurs par rapport à plusieurs inhalateurs</a:t>
            </a:r>
          </a:p>
          <a:p>
            <a:pPr>
              <a:lnSpc>
                <a:spcPct val="115000"/>
              </a:lnSpc>
              <a:buClr>
                <a:srgbClr val="2F7E20"/>
              </a:buClr>
              <a:buSzPts val="2400"/>
            </a:pPr>
            <a:endParaRPr sz="1600" dirty="0"/>
          </a:p>
          <a:p>
            <a:pPr>
              <a:lnSpc>
                <a:spcPct val="115000"/>
              </a:lnSpc>
            </a:pPr>
            <a:endParaRPr sz="2800" dirty="0">
              <a:solidFill>
                <a:schemeClr val="dk1"/>
              </a:solidFill>
            </a:endParaRPr>
          </a:p>
          <a:p>
            <a:pPr>
              <a:lnSpc>
                <a:spcPct val="115000"/>
              </a:lnSpc>
            </a:pPr>
            <a:endParaRPr sz="2800" b="1" dirty="0">
              <a:solidFill>
                <a:schemeClr val="dk1"/>
              </a:solidFill>
            </a:endParaRPr>
          </a:p>
          <a:p>
            <a:pPr>
              <a:lnSpc>
                <a:spcPct val="115000"/>
              </a:lnSpc>
            </a:pPr>
            <a:endParaRPr sz="2800" b="1" dirty="0">
              <a:solidFill>
                <a:schemeClr val="dk1"/>
              </a:solidFill>
            </a:endParaRPr>
          </a:p>
          <a:p>
            <a:pPr>
              <a:lnSpc>
                <a:spcPct val="115000"/>
              </a:lnSpc>
            </a:pPr>
            <a:endParaRPr sz="2800" dirty="0">
              <a:solidFill>
                <a:schemeClr val="dk1"/>
              </a:solidFill>
            </a:endParaRPr>
          </a:p>
        </p:txBody>
      </p:sp>
      <p:sp>
        <p:nvSpPr>
          <p:cNvPr id="502" name="Google Shape;502;p50"/>
          <p:cNvSpPr/>
          <p:nvPr>
            <p:custDataLst>
              <p:tags r:id="rId2"/>
            </p:custDataLst>
          </p:nvPr>
        </p:nvSpPr>
        <p:spPr>
          <a:xfrm>
            <a:off x="1524000" y="1"/>
            <a:ext cx="9144000" cy="1071485"/>
          </a:xfrm>
          <a:prstGeom prst="rect">
            <a:avLst/>
          </a:prstGeom>
          <a:noFill/>
          <a:ln>
            <a:noFill/>
          </a:ln>
        </p:spPr>
        <p:txBody>
          <a:bodyPr spcFirstLastPara="1" wrap="square" lIns="91425" tIns="45700" rIns="91425" bIns="45700" anchor="ctr" anchorCtr="0">
            <a:noAutofit/>
          </a:bodyPr>
          <a:lstStyle/>
          <a:p>
            <a:pPr algn="ctr"/>
            <a:endParaRPr sz="2800" b="1" dirty="0">
              <a:latin typeface="Verdana"/>
              <a:ea typeface="Verdana"/>
              <a:cs typeface="Verdana"/>
              <a:sym typeface="Verdana"/>
            </a:endParaRPr>
          </a:p>
        </p:txBody>
      </p:sp>
      <p:sp>
        <p:nvSpPr>
          <p:cNvPr id="503" name="Google Shape;503;p50"/>
          <p:cNvSpPr txBox="1"/>
          <p:nvPr>
            <p:custDataLst>
              <p:tags r:id="rId3"/>
            </p:custDataLst>
          </p:nvPr>
        </p:nvSpPr>
        <p:spPr>
          <a:xfrm>
            <a:off x="688340" y="238872"/>
            <a:ext cx="5488940" cy="738623"/>
          </a:xfrm>
          <a:prstGeom prst="rect">
            <a:avLst/>
          </a:prstGeom>
          <a:solidFill>
            <a:schemeClr val="lt1"/>
          </a:solidFill>
          <a:ln>
            <a:noFill/>
          </a:ln>
        </p:spPr>
        <p:txBody>
          <a:bodyPr spcFirstLastPara="1" wrap="square" lIns="91425" tIns="45700" rIns="91425" bIns="45700" anchor="t" anchorCtr="0">
            <a:spAutoFit/>
          </a:bodyPr>
          <a:lstStyle/>
          <a:p>
            <a:r>
              <a:rPr lang="fr-CA" sz="2800" b="1">
                <a:solidFill>
                  <a:schemeClr val="dk1"/>
                </a:solidFill>
              </a:rPr>
              <a:t>Considérations importantes</a:t>
            </a:r>
          </a:p>
          <a:p>
            <a:endParaRPr dirty="0"/>
          </a:p>
        </p:txBody>
      </p:sp>
      <p:sp>
        <p:nvSpPr>
          <p:cNvPr id="2" name="Rectangle 1">
            <a:extLst>
              <a:ext uri="{FF2B5EF4-FFF2-40B4-BE49-F238E27FC236}">
                <a16:creationId xmlns:a16="http://schemas.microsoft.com/office/drawing/2014/main" id="{B59C8D4B-4BB1-AEA8-8DAF-A5D92F75FAF9}"/>
              </a:ext>
            </a:extLst>
          </p:cNvPr>
          <p:cNvSpPr>
            <a:spLocks noChangeArrowheads="1"/>
          </p:cNvSpPr>
          <p:nvPr>
            <p:custDataLst>
              <p:tags r:id="rId4"/>
            </p:custDataLst>
          </p:nvPr>
        </p:nvSpPr>
        <p:spPr bwMode="auto">
          <a:xfrm>
            <a:off x="682022" y="1888693"/>
            <a:ext cx="1145057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fr-CA" sz="2000" b="1"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Les thérapies combinées de la plupart des études mentionnées dans les présentes</a:t>
            </a:r>
          </a:p>
          <a:p>
            <a:pPr marR="0" lvl="0" algn="l" defTabSz="914400" rtl="0" eaLnBrk="0" fontAlgn="base" latinLnBrk="0" hangingPunct="0">
              <a:lnSpc>
                <a:spcPct val="100000"/>
              </a:lnSpc>
              <a:spcBef>
                <a:spcPct val="0"/>
              </a:spcBef>
              <a:spcAft>
                <a:spcPct val="0"/>
              </a:spcAft>
              <a:buClrTx/>
              <a:buSzTx/>
              <a:tabLst/>
            </a:pPr>
            <a:r>
              <a:rPr kumimoji="0" lang="fr-CA" sz="2000" b="1"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lignes directrices avaient recours à un inhalateur unique</a:t>
            </a: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Autre élément d’importance, il a été démontré</a:t>
            </a:r>
            <a:r>
              <a:rPr kumimoji="0" lang="fr-CA" sz="2000" b="0" i="0" u="none" strike="noStrike" cap="none" normalizeH="0" baseline="30000">
                <a:ln>
                  <a:noFill/>
                </a:ln>
                <a:solidFill>
                  <a:srgbClr val="000000"/>
                </a:solidFill>
                <a:effectLst/>
                <a:latin typeface="+mn-lt"/>
                <a:ea typeface="Times New Roman" panose="02020603050405020304" pitchFamily="18" charset="0"/>
                <a:cs typeface="Times New Roman" panose="02020603050405020304" pitchFamily="18" charset="0"/>
              </a:rPr>
              <a:t>1</a:t>
            </a: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 que </a:t>
            </a:r>
            <a:r>
              <a:rPr kumimoji="0" lang="fr-CA" sz="2000" b="1"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l’utilisation de plusieurs appareils </a:t>
            </a: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ayant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une technique d’inhalation semblable comparativement aux cas où on avait prescrit plusieurs</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dispositifs nécessitant des techniques différentes </a:t>
            </a:r>
            <a:r>
              <a:rPr kumimoji="0" lang="fr-CA" sz="2000" b="0" i="0" u="none" strike="noStrike" cap="none" normalizeH="0">
                <a:ln>
                  <a:noFill/>
                </a:ln>
                <a:solidFill>
                  <a:srgbClr val="000000"/>
                </a:solidFill>
                <a:effectLst/>
                <a:latin typeface="+mn-lt"/>
                <a:ea typeface="Times New Roman" panose="02020603050405020304" pitchFamily="18" charset="0"/>
                <a:cs typeface="Times New Roman" panose="02020603050405020304" pitchFamily="18" charset="0"/>
              </a:rPr>
              <a:t>était associée à</a:t>
            </a: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 :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un taux moins élevé d’exacerbations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CA" sz="2000" b="0" i="0" u="none" strike="noStrike" cap="none" normalizeH="0" baseline="0">
                <a:ln>
                  <a:noFill/>
                </a:ln>
                <a:solidFill>
                  <a:srgbClr val="000000"/>
                </a:solidFill>
                <a:effectLst/>
                <a:latin typeface="+mn-lt"/>
                <a:ea typeface="Times New Roman" panose="02020603050405020304" pitchFamily="18" charset="0"/>
                <a:cs typeface="Times New Roman" panose="02020603050405020304" pitchFamily="18" charset="0"/>
              </a:rPr>
              <a:t>une diminution du recours à des médicaments d'urgence</a:t>
            </a:r>
            <a:r>
              <a:rPr kumimoji="0" lang="fr-CA" sz="2000" b="0" i="0" u="none" strike="noStrike" cap="none" normalizeH="0" baseline="3000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Dans le cadre de l’</a:t>
            </a:r>
            <a:r>
              <a:rPr kumimoji="0" lang="fr-CA" sz="2000" b="1"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étude INTREPID</a:t>
            </a: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 un ECR, une TTIU pour traiter la MPOC a entraîné un nombre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considérablement plus élevé de patients présentant des améliorations à leur état de santé et à leur</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fonction pulmonaire comparativement à une triple thérapie correspondante avec plusieurs</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inhalateurs.</a:t>
            </a:r>
            <a:r>
              <a:rPr lang="fr-CA" sz="2000" baseline="30000">
                <a:solidFill>
                  <a:schemeClr val="tx1"/>
                </a:solidFill>
                <a:latin typeface="+mn-lt"/>
                <a:ea typeface="Times New Roman" panose="02020603050405020304" pitchFamily="18" charset="0"/>
                <a:cs typeface="Times New Roman" panose="02020603050405020304" pitchFamily="18" charset="0"/>
              </a:rPr>
              <a:t>2</a:t>
            </a:r>
            <a:r>
              <a:rPr kumimoji="0" lang="fr-CA" sz="2000" b="0" i="0" u="none" strike="noStrike" cap="none" normalizeH="0" baseline="0">
                <a:ln>
                  <a:noFill/>
                </a:ln>
                <a:solidFill>
                  <a:schemeClr val="tx1"/>
                </a:solidFill>
                <a:effectLst/>
                <a:latin typeface="+mn-lt"/>
                <a:ea typeface="Times New Roman" panose="02020603050405020304" pitchFamily="18" charset="0"/>
                <a:cs typeface="Times New Roman" panose="02020603050405020304" pitchFamily="18" charset="0"/>
              </a:rPr>
              <a:t> </a:t>
            </a:r>
          </a:p>
        </p:txBody>
      </p:sp>
      <p:sp>
        <p:nvSpPr>
          <p:cNvPr id="4" name="ZoneTexte 3">
            <a:extLst>
              <a:ext uri="{FF2B5EF4-FFF2-40B4-BE49-F238E27FC236}">
                <a16:creationId xmlns:a16="http://schemas.microsoft.com/office/drawing/2014/main" id="{5816871A-1527-5F1F-3A31-340800ADA4FC}"/>
              </a:ext>
            </a:extLst>
          </p:cNvPr>
          <p:cNvSpPr txBox="1"/>
          <p:nvPr>
            <p:custDataLst>
              <p:tags r:id="rId5"/>
            </p:custDataLst>
          </p:nvPr>
        </p:nvSpPr>
        <p:spPr>
          <a:xfrm>
            <a:off x="682022" y="6001917"/>
            <a:ext cx="10990516" cy="523220"/>
          </a:xfrm>
          <a:prstGeom prst="rect">
            <a:avLst/>
          </a:prstGeom>
          <a:noFill/>
        </p:spPr>
        <p:txBody>
          <a:bodyPr wrap="square">
            <a:spAutoFit/>
          </a:bodyPr>
          <a:lstStyle/>
          <a:p>
            <a:r>
              <a:rPr lang="fr-CA" sz="1400" i="1">
                <a:effectLst/>
                <a:latin typeface="Times New Roman" panose="02020603050405020304" pitchFamily="18" charset="0"/>
                <a:ea typeface="Times New Roman" panose="02020603050405020304" pitchFamily="18" charset="0"/>
              </a:rPr>
              <a:t>1-Bosnic-Anticevich </a:t>
            </a:r>
            <a:r>
              <a:rPr lang="fr-CA" i="1">
                <a:latin typeface="Times New Roman" panose="02020603050405020304" pitchFamily="18" charset="0"/>
                <a:ea typeface="Times New Roman" panose="02020603050405020304" pitchFamily="18" charset="0"/>
              </a:rPr>
              <a:t>et coll. </a:t>
            </a:r>
            <a:r>
              <a:rPr lang="fr-CA" sz="1400" i="1">
                <a:effectLst/>
                <a:latin typeface="Times New Roman" panose="02020603050405020304" pitchFamily="18" charset="0"/>
                <a:ea typeface="Times New Roman" panose="02020603050405020304" pitchFamily="18" charset="0"/>
              </a:rPr>
              <a:t>Int J Chron Obstruct Pulmon Dis. 2017;12:59-71. doi:10.2147/copd.S117196</a:t>
            </a:r>
          </a:p>
          <a:p>
            <a:r>
              <a:rPr lang="fr-CA" sz="1400" i="1">
                <a:effectLst/>
                <a:latin typeface="Times New Roman" panose="02020603050405020304" pitchFamily="18" charset="0"/>
                <a:ea typeface="Times New Roman" panose="02020603050405020304" pitchFamily="18" charset="0"/>
              </a:rPr>
              <a:t>2-Halpin et coll. ERJ Open Res. Apr 2021;7(2)doi:10.1183/23120541.00950-2020</a:t>
            </a:r>
          </a:p>
        </p:txBody>
      </p:sp>
    </p:spTree>
    <p:extLst>
      <p:ext uri="{BB962C8B-B14F-4D97-AF65-F5344CB8AC3E}">
        <p14:creationId xmlns:p14="http://schemas.microsoft.com/office/powerpoint/2010/main" val="24829184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500"/>
        <p:cNvGrpSpPr/>
        <p:nvPr/>
      </p:nvGrpSpPr>
      <p:grpSpPr>
        <a:xfrm>
          <a:off x="0" y="0"/>
          <a:ext cx="0" cy="0"/>
          <a:chOff x="0" y="0"/>
          <a:chExt cx="0" cy="0"/>
        </a:xfrm>
      </p:grpSpPr>
      <p:sp>
        <p:nvSpPr>
          <p:cNvPr id="501" name="Google Shape;501;p50"/>
          <p:cNvSpPr/>
          <p:nvPr>
            <p:custDataLst>
              <p:tags r:id="rId1"/>
            </p:custDataLst>
          </p:nvPr>
        </p:nvSpPr>
        <p:spPr>
          <a:xfrm>
            <a:off x="688338" y="1223546"/>
            <a:ext cx="9554410" cy="517024"/>
          </a:xfrm>
          <a:prstGeom prst="rect">
            <a:avLst/>
          </a:prstGeom>
          <a:noFill/>
          <a:ln>
            <a:noFill/>
          </a:ln>
        </p:spPr>
        <p:txBody>
          <a:bodyPr spcFirstLastPara="1" wrap="square" lIns="91425" tIns="45700" rIns="91425" bIns="45700" anchor="t" anchorCtr="0">
            <a:spAutoFit/>
          </a:bodyPr>
          <a:lstStyle/>
          <a:p>
            <a:pPr>
              <a:lnSpc>
                <a:spcPct val="115000"/>
              </a:lnSpc>
              <a:buClr>
                <a:srgbClr val="2F7E20"/>
              </a:buClr>
              <a:buSzPts val="2400"/>
            </a:pPr>
            <a:r>
              <a:rPr lang="fr-CA" sz="2400" b="1" i="1">
                <a:solidFill>
                  <a:schemeClr val="dk1"/>
                </a:solidFill>
              </a:rPr>
              <a:t>Éosinophiles périphériques dans les cas de MPOC</a:t>
            </a:r>
          </a:p>
        </p:txBody>
      </p:sp>
      <p:sp>
        <p:nvSpPr>
          <p:cNvPr id="502" name="Google Shape;502;p50"/>
          <p:cNvSpPr/>
          <p:nvPr>
            <p:custDataLst>
              <p:tags r:id="rId2"/>
            </p:custDataLst>
          </p:nvPr>
        </p:nvSpPr>
        <p:spPr>
          <a:xfrm>
            <a:off x="1524000" y="1"/>
            <a:ext cx="9144000" cy="1071485"/>
          </a:xfrm>
          <a:prstGeom prst="rect">
            <a:avLst/>
          </a:prstGeom>
          <a:noFill/>
          <a:ln>
            <a:noFill/>
          </a:ln>
        </p:spPr>
        <p:txBody>
          <a:bodyPr spcFirstLastPara="1" wrap="square" lIns="91425" tIns="45700" rIns="91425" bIns="45700" anchor="ctr" anchorCtr="0">
            <a:noAutofit/>
          </a:bodyPr>
          <a:lstStyle/>
          <a:p>
            <a:pPr algn="ctr"/>
            <a:endParaRPr sz="2800" b="1" dirty="0">
              <a:latin typeface="Verdana"/>
              <a:ea typeface="Verdana"/>
              <a:cs typeface="Verdana"/>
              <a:sym typeface="Verdana"/>
            </a:endParaRPr>
          </a:p>
        </p:txBody>
      </p:sp>
      <p:sp>
        <p:nvSpPr>
          <p:cNvPr id="503" name="Google Shape;503;p50"/>
          <p:cNvSpPr txBox="1"/>
          <p:nvPr>
            <p:custDataLst>
              <p:tags r:id="rId3"/>
            </p:custDataLst>
          </p:nvPr>
        </p:nvSpPr>
        <p:spPr>
          <a:xfrm>
            <a:off x="756434" y="297843"/>
            <a:ext cx="5488940" cy="738623"/>
          </a:xfrm>
          <a:prstGeom prst="rect">
            <a:avLst/>
          </a:prstGeom>
          <a:solidFill>
            <a:schemeClr val="lt1"/>
          </a:solidFill>
          <a:ln>
            <a:noFill/>
          </a:ln>
        </p:spPr>
        <p:txBody>
          <a:bodyPr spcFirstLastPara="1" wrap="square" lIns="91425" tIns="45700" rIns="91425" bIns="45700" anchor="t" anchorCtr="0">
            <a:spAutoFit/>
          </a:bodyPr>
          <a:lstStyle/>
          <a:p>
            <a:r>
              <a:rPr lang="fr-CA" sz="2800" b="1">
                <a:solidFill>
                  <a:schemeClr val="dk1"/>
                </a:solidFill>
              </a:rPr>
              <a:t>Considérations importantes</a:t>
            </a:r>
          </a:p>
          <a:p>
            <a:endParaRPr dirty="0"/>
          </a:p>
        </p:txBody>
      </p:sp>
      <p:sp>
        <p:nvSpPr>
          <p:cNvPr id="3" name="ZoneTexte 2">
            <a:extLst>
              <a:ext uri="{FF2B5EF4-FFF2-40B4-BE49-F238E27FC236}">
                <a16:creationId xmlns:a16="http://schemas.microsoft.com/office/drawing/2014/main" id="{37C0F6EA-A0E0-95BD-354E-A5ECC1B70729}"/>
              </a:ext>
            </a:extLst>
          </p:cNvPr>
          <p:cNvSpPr txBox="1"/>
          <p:nvPr>
            <p:custDataLst>
              <p:tags r:id="rId4"/>
            </p:custDataLst>
          </p:nvPr>
        </p:nvSpPr>
        <p:spPr>
          <a:xfrm>
            <a:off x="688338" y="1842241"/>
            <a:ext cx="11503660" cy="707886"/>
          </a:xfrm>
          <a:prstGeom prst="rect">
            <a:avLst/>
          </a:prstGeom>
          <a:noFill/>
        </p:spPr>
        <p:txBody>
          <a:bodyPr wrap="square">
            <a:spAutoFit/>
          </a:bodyPr>
          <a:lstStyle/>
          <a:p>
            <a:r>
              <a:rPr lang="fr-CA" sz="2000">
                <a:effectLst/>
                <a:latin typeface="+mn-lt"/>
                <a:ea typeface="Times New Roman" panose="02020603050405020304" pitchFamily="18" charset="0"/>
                <a:cs typeface="Times New Roman" panose="02020603050405020304" pitchFamily="18" charset="0"/>
              </a:rPr>
              <a:t>L’utilisation de biomarqueurs comme le taux d’éosinophiles dans le sang </a:t>
            </a:r>
            <a:r>
              <a:rPr lang="fr-CA" sz="2000">
                <a:solidFill>
                  <a:srgbClr val="000000"/>
                </a:solidFill>
                <a:effectLst/>
                <a:latin typeface="+mn-lt"/>
                <a:ea typeface="Times New Roman" panose="02020603050405020304" pitchFamily="18" charset="0"/>
                <a:cs typeface="Times New Roman" panose="02020603050405020304" pitchFamily="18" charset="0"/>
              </a:rPr>
              <a:t>n’a pas fait l’objet d’un examen dans les présentes lignes directrices sur la base d’examens systématiques des ECR, mais elle est incluse dans les </a:t>
            </a:r>
            <a:r>
              <a:rPr lang="fr-CA" sz="2000" b="1" i="1">
                <a:solidFill>
                  <a:schemeClr val="bg2"/>
                </a:solidFill>
                <a:latin typeface="+mn-lt"/>
                <a:ea typeface="Times New Roman" panose="02020603050405020304" pitchFamily="18" charset="0"/>
                <a:cs typeface="Times New Roman" panose="02020603050405020304" pitchFamily="18" charset="0"/>
              </a:rPr>
              <a:t>remarques cliniques.</a:t>
            </a:r>
          </a:p>
        </p:txBody>
      </p:sp>
      <p:sp>
        <p:nvSpPr>
          <p:cNvPr id="7" name="ZoneTexte 6">
            <a:extLst>
              <a:ext uri="{FF2B5EF4-FFF2-40B4-BE49-F238E27FC236}">
                <a16:creationId xmlns:a16="http://schemas.microsoft.com/office/drawing/2014/main" id="{6F14296E-59D8-0506-E102-EA38F6F8E9AD}"/>
              </a:ext>
            </a:extLst>
          </p:cNvPr>
          <p:cNvSpPr txBox="1"/>
          <p:nvPr>
            <p:custDataLst>
              <p:tags r:id="rId5"/>
            </p:custDataLst>
          </p:nvPr>
        </p:nvSpPr>
        <p:spPr>
          <a:xfrm>
            <a:off x="688338" y="2742628"/>
            <a:ext cx="10886345" cy="1015663"/>
          </a:xfrm>
          <a:prstGeom prst="rect">
            <a:avLst/>
          </a:prstGeom>
          <a:noFill/>
        </p:spPr>
        <p:txBody>
          <a:bodyPr wrap="square">
            <a:spAutoFit/>
          </a:bodyPr>
          <a:lstStyle/>
          <a:p>
            <a:r>
              <a:rPr lang="fr-CA" sz="2000" b="1">
                <a:solidFill>
                  <a:schemeClr val="bg2"/>
                </a:solidFill>
                <a:latin typeface="+mn-lt"/>
                <a:ea typeface="Times New Roman" panose="02020603050405020304" pitchFamily="18" charset="0"/>
                <a:cs typeface="Times New Roman" panose="02020603050405020304" pitchFamily="18" charset="0"/>
              </a:rPr>
              <a:t>Analyse rétrospective </a:t>
            </a:r>
            <a:r>
              <a:rPr lang="fr-CA" sz="2000">
                <a:solidFill>
                  <a:schemeClr val="bg2"/>
                </a:solidFill>
                <a:latin typeface="+mn-lt"/>
                <a:ea typeface="Times New Roman" panose="02020603050405020304" pitchFamily="18" charset="0"/>
                <a:cs typeface="Times New Roman" panose="02020603050405020304" pitchFamily="18" charset="0"/>
              </a:rPr>
              <a:t>(incluant des données réelles)</a:t>
            </a:r>
          </a:p>
          <a:p>
            <a:r>
              <a:rPr lang="fr-CA" sz="2000" b="1">
                <a:solidFill>
                  <a:schemeClr val="bg2"/>
                </a:solidFill>
                <a:latin typeface="+mn-lt"/>
                <a:ea typeface="Times New Roman" panose="02020603050405020304" pitchFamily="18" charset="0"/>
                <a:cs typeface="Times New Roman" panose="02020603050405020304" pitchFamily="18" charset="0"/>
              </a:rPr>
              <a:t>Essais de retrait randomisé </a:t>
            </a:r>
            <a:r>
              <a:rPr lang="fr-CA" sz="2000">
                <a:solidFill>
                  <a:schemeClr val="bg2"/>
                </a:solidFill>
                <a:latin typeface="+mn-lt"/>
                <a:ea typeface="Times New Roman" panose="02020603050405020304" pitchFamily="18" charset="0"/>
                <a:cs typeface="Times New Roman" panose="02020603050405020304" pitchFamily="18" charset="0"/>
              </a:rPr>
              <a:t>(post-hoc ou analyse prédéterminée)</a:t>
            </a:r>
            <a:r>
              <a:rPr lang="fr-CA" sz="2000">
                <a:solidFill>
                  <a:schemeClr val="bg2"/>
                </a:solidFill>
                <a:effectLst/>
                <a:latin typeface="+mn-lt"/>
                <a:ea typeface="Times New Roman" panose="02020603050405020304" pitchFamily="18" charset="0"/>
                <a:cs typeface="Times New Roman" panose="02020603050405020304" pitchFamily="18" charset="0"/>
              </a:rPr>
              <a:t> </a:t>
            </a:r>
          </a:p>
          <a:p>
            <a:r>
              <a:rPr lang="fr-CA" sz="2000" b="1">
                <a:solidFill>
                  <a:schemeClr val="bg2"/>
                </a:solidFill>
                <a:latin typeface="+mn-lt"/>
                <a:ea typeface="Times New Roman" panose="02020603050405020304" pitchFamily="18" charset="0"/>
                <a:cs typeface="Times New Roman" panose="02020603050405020304" pitchFamily="18" charset="0"/>
              </a:rPr>
              <a:t>Analyse prospective </a:t>
            </a:r>
            <a:r>
              <a:rPr lang="fr-CA" sz="2000">
                <a:solidFill>
                  <a:schemeClr val="bg2"/>
                </a:solidFill>
                <a:latin typeface="+mn-lt"/>
                <a:ea typeface="Times New Roman" panose="02020603050405020304" pitchFamily="18" charset="0"/>
                <a:cs typeface="Times New Roman" panose="02020603050405020304" pitchFamily="18" charset="0"/>
              </a:rPr>
              <a:t>(analyse prédéterminée en fonction du taux d’éosinophiles dans le sang)</a:t>
            </a:r>
          </a:p>
        </p:txBody>
      </p:sp>
    </p:spTree>
    <p:extLst>
      <p:ext uri="{BB962C8B-B14F-4D97-AF65-F5344CB8AC3E}">
        <p14:creationId xmlns:p14="http://schemas.microsoft.com/office/powerpoint/2010/main" val="389811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7E1A-A810-D6C8-4438-7E58F4EFEB7A}"/>
              </a:ext>
            </a:extLst>
          </p:cNvPr>
          <p:cNvSpPr>
            <a:spLocks noGrp="1"/>
          </p:cNvSpPr>
          <p:nvPr>
            <p:ph type="title"/>
            <p:custDataLst>
              <p:tags r:id="rId1"/>
            </p:custDataLst>
          </p:nvPr>
        </p:nvSpPr>
        <p:spPr/>
        <p:txBody>
          <a:bodyPr/>
          <a:lstStyle/>
          <a:p>
            <a:r>
              <a:rPr lang="fr-CA" sz="2800">
                <a:latin typeface="+mn-lt"/>
              </a:rPr>
              <a:t>La présente séance s’adresse aux rôles CanMED suivants :</a:t>
            </a:r>
          </a:p>
        </p:txBody>
      </p:sp>
      <p:sp>
        <p:nvSpPr>
          <p:cNvPr id="3" name="Text Placeholder 2">
            <a:extLst>
              <a:ext uri="{FF2B5EF4-FFF2-40B4-BE49-F238E27FC236}">
                <a16:creationId xmlns:a16="http://schemas.microsoft.com/office/drawing/2014/main" id="{CC57B4D1-FEE5-65FB-712F-0A454CEA6235}"/>
              </a:ext>
            </a:extLst>
          </p:cNvPr>
          <p:cNvSpPr>
            <a:spLocks noGrp="1"/>
          </p:cNvSpPr>
          <p:nvPr>
            <p:ph type="body" idx="1"/>
            <p:custDataLst>
              <p:tags r:id="rId2"/>
            </p:custDataLst>
          </p:nvPr>
        </p:nvSpPr>
        <p:spPr>
          <a:xfrm>
            <a:off x="3392108" y="1861109"/>
            <a:ext cx="6440214" cy="4400701"/>
          </a:xfrm>
        </p:spPr>
        <p:txBody>
          <a:bodyPr/>
          <a:lstStyle/>
          <a:p>
            <a:r>
              <a:rPr lang="fr-CA"/>
              <a:t>Expert médical (le rôle intégrateur)</a:t>
            </a:r>
          </a:p>
          <a:p>
            <a:r>
              <a:rPr lang="fr-CA"/>
              <a:t>Communicateur</a:t>
            </a:r>
          </a:p>
          <a:p>
            <a:r>
              <a:rPr lang="fr-CA"/>
              <a:t>Collaborateur</a:t>
            </a:r>
          </a:p>
          <a:p>
            <a:r>
              <a:rPr lang="fr-CA"/>
              <a:t>Leader</a:t>
            </a:r>
          </a:p>
          <a:p>
            <a:r>
              <a:rPr lang="fr-CA"/>
              <a:t>Promoteur de la santé</a:t>
            </a:r>
          </a:p>
          <a:p>
            <a:r>
              <a:rPr lang="fr-CA"/>
              <a:t>Érudit</a:t>
            </a:r>
          </a:p>
          <a:p>
            <a:r>
              <a:rPr lang="fr-CA"/>
              <a:t>Professionnel</a:t>
            </a:r>
          </a:p>
        </p:txBody>
      </p:sp>
    </p:spTree>
    <p:extLst>
      <p:ext uri="{BB962C8B-B14F-4D97-AF65-F5344CB8AC3E}">
        <p14:creationId xmlns:p14="http://schemas.microsoft.com/office/powerpoint/2010/main" val="57995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Slide134">
            <a:extLst>
              <a:ext uri="{FF2B5EF4-FFF2-40B4-BE49-F238E27FC236}">
                <a16:creationId xmlns:a16="http://schemas.microsoft.com/office/drawing/2014/main" id="{94B59AAD-1F41-FF32-7163-CBE5494C1705}"/>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7658" t="18755" r="5295" b="15273"/>
          <a:stretch/>
        </p:blipFill>
        <p:spPr bwMode="auto">
          <a:xfrm>
            <a:off x="828676" y="1128714"/>
            <a:ext cx="8872537" cy="476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Slide134">
            <a:extLst>
              <a:ext uri="{FF2B5EF4-FFF2-40B4-BE49-F238E27FC236}">
                <a16:creationId xmlns:a16="http://schemas.microsoft.com/office/drawing/2014/main" id="{A49B93DE-AA8F-D777-F9A6-68B300350A91}"/>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7345" t="88478" r="42802" b="6447"/>
          <a:stretch/>
        </p:blipFill>
        <p:spPr bwMode="auto">
          <a:xfrm>
            <a:off x="1743076" y="6015037"/>
            <a:ext cx="4557712" cy="32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14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2F929DA-7759-CF9B-1E8E-02E9E230D684}"/>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624012" y="1916651"/>
            <a:ext cx="8943975" cy="41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131917-0EF2-7B1D-1FBB-CFECBAB5EDDB}"/>
              </a:ext>
            </a:extLst>
          </p:cNvPr>
          <p:cNvSpPr txBox="1"/>
          <p:nvPr>
            <p:custDataLst>
              <p:tags r:id="rId2"/>
            </p:custDataLst>
          </p:nvPr>
        </p:nvSpPr>
        <p:spPr>
          <a:xfrm>
            <a:off x="1155700" y="1317320"/>
            <a:ext cx="9309100" cy="461665"/>
          </a:xfrm>
          <a:prstGeom prst="rect">
            <a:avLst/>
          </a:prstGeom>
          <a:noFill/>
        </p:spPr>
        <p:txBody>
          <a:bodyPr wrap="square">
            <a:spAutoFit/>
          </a:bodyPr>
          <a:lstStyle/>
          <a:p>
            <a:pPr algn="ctr"/>
            <a:r>
              <a:rPr lang="fr-CA" sz="2400" b="1">
                <a:latin typeface="Arial" panose="020B0604020202020204" pitchFamily="34" charset="0"/>
                <a:cs typeface="Arial" panose="020B0604020202020204" pitchFamily="34" charset="0"/>
              </a:rPr>
              <a:t>Réadaptation pulmonaire à la suite d’un épisode d’EAMPOC</a:t>
            </a:r>
          </a:p>
        </p:txBody>
      </p:sp>
      <p:sp>
        <p:nvSpPr>
          <p:cNvPr id="5" name="TextBox 4">
            <a:extLst>
              <a:ext uri="{FF2B5EF4-FFF2-40B4-BE49-F238E27FC236}">
                <a16:creationId xmlns:a16="http://schemas.microsoft.com/office/drawing/2014/main" id="{E6A238BE-8E26-BB2E-5032-E692D4A0B37E}"/>
              </a:ext>
            </a:extLst>
          </p:cNvPr>
          <p:cNvSpPr txBox="1"/>
          <p:nvPr>
            <p:custDataLst>
              <p:tags r:id="rId3"/>
            </p:custDataLst>
          </p:nvPr>
        </p:nvSpPr>
        <p:spPr>
          <a:xfrm>
            <a:off x="3276600" y="6297096"/>
            <a:ext cx="3886200" cy="307777"/>
          </a:xfrm>
          <a:prstGeom prst="rect">
            <a:avLst/>
          </a:prstGeom>
          <a:noFill/>
        </p:spPr>
        <p:txBody>
          <a:bodyPr wrap="square" rtlCol="0">
            <a:spAutoFit/>
          </a:bodyPr>
          <a:lstStyle/>
          <a:p>
            <a:r>
              <a:rPr lang="fr-CA"/>
              <a:t>GJ Criner et coll. </a:t>
            </a:r>
            <a:r>
              <a:rPr lang="fr-CA" i="1"/>
              <a:t>CHEST</a:t>
            </a:r>
            <a:r>
              <a:rPr lang="fr-CA"/>
              <a:t> 2015; 147:894-942</a:t>
            </a:r>
          </a:p>
        </p:txBody>
      </p:sp>
    </p:spTree>
    <p:extLst>
      <p:ext uri="{BB962C8B-B14F-4D97-AF65-F5344CB8AC3E}">
        <p14:creationId xmlns:p14="http://schemas.microsoft.com/office/powerpoint/2010/main" val="1785983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FA84FD-A45E-3504-7C8F-2DCD2510DAF9}"/>
              </a:ext>
            </a:extLst>
          </p:cNvPr>
          <p:cNvPicPr>
            <a:picLocks noChangeAspect="1"/>
          </p:cNvPicPr>
          <p:nvPr>
            <p:custDataLst>
              <p:tags r:id="rId1"/>
            </p:custDataLst>
          </p:nvPr>
        </p:nvPicPr>
        <p:blipFill rotWithShape="1">
          <a:blip r:embed="rId6"/>
          <a:srcRect l="24835" t="29156" r="24323" b="17067"/>
          <a:stretch/>
        </p:blipFill>
        <p:spPr>
          <a:xfrm>
            <a:off x="785813" y="1085845"/>
            <a:ext cx="8601075" cy="5114930"/>
          </a:xfrm>
          <a:prstGeom prst="rect">
            <a:avLst/>
          </a:prstGeom>
        </p:spPr>
      </p:pic>
      <p:sp>
        <p:nvSpPr>
          <p:cNvPr id="5" name="ZoneTexte 3">
            <a:extLst>
              <a:ext uri="{FF2B5EF4-FFF2-40B4-BE49-F238E27FC236}">
                <a16:creationId xmlns:a16="http://schemas.microsoft.com/office/drawing/2014/main" id="{6D0CB662-6129-6190-CE20-763E5CA60634}"/>
              </a:ext>
            </a:extLst>
          </p:cNvPr>
          <p:cNvSpPr txBox="1"/>
          <p:nvPr>
            <p:custDataLst>
              <p:tags r:id="rId2"/>
            </p:custDataLst>
          </p:nvPr>
        </p:nvSpPr>
        <p:spPr>
          <a:xfrm>
            <a:off x="3396647" y="6316242"/>
            <a:ext cx="2861278" cy="307777"/>
          </a:xfrm>
          <a:prstGeom prst="rect">
            <a:avLst/>
          </a:prstGeom>
          <a:noFill/>
        </p:spPr>
        <p:txBody>
          <a:bodyPr wrap="square">
            <a:spAutoFit/>
          </a:bodyPr>
          <a:lstStyle/>
          <a:p>
            <a:r>
              <a:rPr lang="fr-CA" i="1">
                <a:latin typeface="Times New Roman" panose="02020603050405020304" pitchFamily="18" charset="0"/>
                <a:ea typeface="Times New Roman" panose="02020603050405020304" pitchFamily="18" charset="0"/>
              </a:rPr>
              <a:t>M Kaminska et coll. CJRCCSM 2021.</a:t>
            </a:r>
          </a:p>
        </p:txBody>
      </p:sp>
      <p:sp>
        <p:nvSpPr>
          <p:cNvPr id="2" name="Rectangle 1">
            <a:extLst>
              <a:ext uri="{FF2B5EF4-FFF2-40B4-BE49-F238E27FC236}">
                <a16:creationId xmlns:a16="http://schemas.microsoft.com/office/drawing/2014/main" id="{DA7E70B0-C304-D19C-C35F-9ED33407445F}"/>
              </a:ext>
            </a:extLst>
          </p:cNvPr>
          <p:cNvSpPr/>
          <p:nvPr>
            <p:custDataLst>
              <p:tags r:id="rId3"/>
            </p:custDataLst>
          </p:nvPr>
        </p:nvSpPr>
        <p:spPr>
          <a:xfrm>
            <a:off x="4300538" y="3084016"/>
            <a:ext cx="5086350" cy="1087934"/>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554119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6"/>
          <p:cNvSpPr txBox="1">
            <a:spLocks noGrp="1"/>
          </p:cNvSpPr>
          <p:nvPr>
            <p:ph type="title"/>
            <p:custDataLst>
              <p:tags r:id="rId1"/>
            </p:custDataLst>
          </p:nvPr>
        </p:nvSpPr>
        <p:spPr>
          <a:xfrm>
            <a:off x="825285" y="244522"/>
            <a:ext cx="8307936" cy="774981"/>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1 – John (suite)</a:t>
            </a:r>
          </a:p>
        </p:txBody>
      </p:sp>
      <p:sp>
        <p:nvSpPr>
          <p:cNvPr id="542" name="Google Shape;542;p56"/>
          <p:cNvSpPr txBox="1">
            <a:spLocks noGrp="1"/>
          </p:cNvSpPr>
          <p:nvPr>
            <p:ph type="body" idx="1"/>
            <p:custDataLst>
              <p:tags r:id="rId2"/>
            </p:custDataLst>
          </p:nvPr>
        </p:nvSpPr>
        <p:spPr>
          <a:xfrm>
            <a:off x="825285" y="1414740"/>
            <a:ext cx="11008245" cy="4684392"/>
          </a:xfrm>
          <a:prstGeom prst="rect">
            <a:avLst/>
          </a:prstGeom>
          <a:noFill/>
          <a:ln>
            <a:noFill/>
          </a:ln>
        </p:spPr>
        <p:txBody>
          <a:bodyPr spcFirstLastPara="1" wrap="square" lIns="91425" tIns="45700" rIns="91425" bIns="45700" anchor="t" anchorCtr="0">
            <a:normAutofit/>
          </a:bodyPr>
          <a:lstStyle/>
          <a:p>
            <a:pPr marL="228600" indent="-228600">
              <a:spcBef>
                <a:spcPts val="0"/>
              </a:spcBef>
              <a:buClrTx/>
              <a:buSzPts val="2035"/>
            </a:pPr>
            <a:r>
              <a:rPr lang="fr-CA" sz="2200"/>
              <a:t>Vous voyez maintenant John à titre de patient externe dans le cadre d’un rendez-vous de suivi 6 mois plus tard. Il poursuit sa trithérapie inhalée (AMLA-BALA-CSI) qu’il avait entamée à sa sortie de l’hôpital. Il n’a pas satisfait aux critères pour l’OLT ou la VNI à domicile.</a:t>
            </a:r>
          </a:p>
          <a:p>
            <a:pPr marL="228600" indent="-228600">
              <a:spcBef>
                <a:spcPts val="0"/>
              </a:spcBef>
              <a:buSzPts val="2035"/>
            </a:pPr>
            <a:endParaRPr lang="en-US" sz="2200" dirty="0"/>
          </a:p>
          <a:p>
            <a:pPr marL="228600" indent="-228600">
              <a:spcBef>
                <a:spcPts val="0"/>
              </a:spcBef>
              <a:buClrTx/>
              <a:buSzPts val="2035"/>
            </a:pPr>
            <a:r>
              <a:rPr lang="fr-CA" sz="2200"/>
              <a:t>Il a été traité pour deux épisodes modérés d’exacerbations aiguës de la MPOC à titre de patient externe au cours des 6 derniers mois; un épisode traité par son médecin de famille et un épisode autogéré à l’aide d’un plan d’action.</a:t>
            </a:r>
          </a:p>
          <a:p>
            <a:pPr marL="228600" indent="-228600">
              <a:spcBef>
                <a:spcPts val="0"/>
              </a:spcBef>
              <a:buSzPts val="2035"/>
            </a:pPr>
            <a:endParaRPr lang="en-US" sz="2200" dirty="0"/>
          </a:p>
          <a:p>
            <a:pPr marL="228600" indent="-228600">
              <a:spcBef>
                <a:spcPts val="0"/>
              </a:spcBef>
              <a:buClrTx/>
              <a:buSzPts val="2035"/>
            </a:pPr>
            <a:r>
              <a:rPr lang="fr-CA" sz="2200"/>
              <a:t>Il demeure un non-fumeur; ses vaccins contre les maladies respiratoires sont à jour; il a une bonne technique d’inhalation; il respecte ses pharmacothérapies pour la MPOC.</a:t>
            </a:r>
          </a:p>
          <a:p>
            <a:pPr marL="228600" indent="-228600">
              <a:spcBef>
                <a:spcPts val="0"/>
              </a:spcBef>
              <a:buSzPts val="2035"/>
            </a:pPr>
            <a:endParaRPr lang="en-US" sz="2200" dirty="0"/>
          </a:p>
          <a:p>
            <a:pPr marL="228600" indent="-99377">
              <a:spcBef>
                <a:spcPts val="407"/>
              </a:spcBef>
              <a:buSzPts val="2035"/>
              <a:buNone/>
            </a:pPr>
            <a:endParaRPr sz="2035" dirty="0"/>
          </a:p>
          <a:p>
            <a:pPr marL="228600" indent="-87629">
              <a:spcBef>
                <a:spcPts val="444"/>
              </a:spcBef>
              <a:buSzPts val="2220"/>
              <a:buNone/>
            </a:pPr>
            <a:endParaRPr sz="2220" dirty="0"/>
          </a:p>
        </p:txBody>
      </p:sp>
    </p:spTree>
    <p:extLst>
      <p:ext uri="{BB962C8B-B14F-4D97-AF65-F5344CB8AC3E}">
        <p14:creationId xmlns:p14="http://schemas.microsoft.com/office/powerpoint/2010/main" val="1644079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7"/>
          <p:cNvSpPr txBox="1">
            <a:spLocks noGrp="1"/>
          </p:cNvSpPr>
          <p:nvPr>
            <p:ph type="title"/>
            <p:custDataLst>
              <p:tags r:id="rId1"/>
            </p:custDataLst>
          </p:nvPr>
        </p:nvSpPr>
        <p:spPr>
          <a:xfrm>
            <a:off x="887706" y="302926"/>
            <a:ext cx="8307936" cy="727088"/>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1 – John (suite)</a:t>
            </a:r>
          </a:p>
        </p:txBody>
      </p:sp>
      <p:sp>
        <p:nvSpPr>
          <p:cNvPr id="548" name="Google Shape;548;p57"/>
          <p:cNvSpPr txBox="1">
            <a:spLocks noGrp="1"/>
          </p:cNvSpPr>
          <p:nvPr>
            <p:ph type="body" idx="1"/>
            <p:custDataLst>
              <p:tags r:id="rId2"/>
            </p:custDataLst>
          </p:nvPr>
        </p:nvSpPr>
        <p:spPr>
          <a:xfrm>
            <a:off x="887706" y="1288914"/>
            <a:ext cx="11477297" cy="4572000"/>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CA" sz="2400" b="1" i="1"/>
              <a:t>Question</a:t>
            </a:r>
          </a:p>
          <a:p>
            <a:pPr marL="522288" indent="-522288">
              <a:spcBef>
                <a:spcPts val="440"/>
              </a:spcBef>
              <a:buSzPts val="2200"/>
              <a:buFont typeface="Arial"/>
              <a:buAutoNum type="arabicPeriod"/>
            </a:pPr>
            <a:endParaRPr lang="en-US" sz="2400" dirty="0"/>
          </a:p>
          <a:p>
            <a:pPr marL="522288" indent="-522288">
              <a:spcBef>
                <a:spcPts val="440"/>
              </a:spcBef>
              <a:buClrTx/>
              <a:buSzPts val="2200"/>
              <a:buFont typeface="Arial"/>
              <a:buAutoNum type="arabicPeriod"/>
            </a:pPr>
            <a:r>
              <a:rPr lang="fr-CA" sz="2400"/>
              <a:t>Maintenant, de quelle façon optimiseriez-vous la pharmacothérapie de John?</a:t>
            </a:r>
          </a:p>
          <a:p>
            <a:pPr marL="522288" indent="-522288">
              <a:spcBef>
                <a:spcPts val="440"/>
              </a:spcBef>
              <a:buSzPts val="2200"/>
              <a:buFont typeface="Arial"/>
              <a:buAutoNum type="arabicPeriod"/>
            </a:pPr>
            <a:endParaRPr lang="en-US" sz="2400" dirty="0"/>
          </a:p>
          <a:p>
            <a:pPr marL="0" indent="0">
              <a:spcBef>
                <a:spcPts val="440"/>
              </a:spcBef>
              <a:buSzPts val="2200"/>
              <a:buNone/>
            </a:pPr>
            <a:endParaRPr sz="2200" dirty="0"/>
          </a:p>
          <a:p>
            <a:pPr marL="228600" indent="-76200">
              <a:spcBef>
                <a:spcPts val="480"/>
              </a:spcBef>
              <a:buSzPts val="2400"/>
              <a:buNone/>
            </a:pPr>
            <a:endParaRPr sz="2400" dirty="0"/>
          </a:p>
        </p:txBody>
      </p:sp>
    </p:spTree>
    <p:extLst>
      <p:ext uri="{BB962C8B-B14F-4D97-AF65-F5344CB8AC3E}">
        <p14:creationId xmlns:p14="http://schemas.microsoft.com/office/powerpoint/2010/main" val="2959513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a:extLst>
              <a:ext uri="{FF2B5EF4-FFF2-40B4-BE49-F238E27FC236}">
                <a16:creationId xmlns:a16="http://schemas.microsoft.com/office/drawing/2014/main" id="{D63949A1-EF81-B544-8A6D-7BDAAC197050}"/>
              </a:ext>
            </a:extLst>
          </p:cNvPr>
          <p:cNvPicPr>
            <a:picLocks noChangeAspect="1"/>
          </p:cNvPicPr>
          <p:nvPr>
            <p:custDataLst>
              <p:tags r:id="rId1"/>
            </p:custDataLst>
          </p:nvPr>
        </p:nvPicPr>
        <p:blipFill>
          <a:blip r:embed="rId11"/>
          <a:stretch>
            <a:fillRect/>
          </a:stretch>
        </p:blipFill>
        <p:spPr>
          <a:xfrm>
            <a:off x="1859726" y="1501151"/>
            <a:ext cx="7852481" cy="4753650"/>
          </a:xfrm>
          <a:prstGeom prst="rect">
            <a:avLst/>
          </a:prstGeom>
        </p:spPr>
      </p:pic>
      <p:sp>
        <p:nvSpPr>
          <p:cNvPr id="166" name="Google Shape;166;p14"/>
          <p:cNvSpPr txBox="1">
            <a:spLocks noGrp="1"/>
          </p:cNvSpPr>
          <p:nvPr>
            <p:ph type="title"/>
            <p:custDataLst>
              <p:tags r:id="rId2"/>
            </p:custDataLst>
          </p:nvPr>
        </p:nvSpPr>
        <p:spPr>
          <a:xfrm>
            <a:off x="762002" y="233363"/>
            <a:ext cx="7846977"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6" name="Rectangle 5">
            <a:extLst>
              <a:ext uri="{FF2B5EF4-FFF2-40B4-BE49-F238E27FC236}">
                <a16:creationId xmlns:a16="http://schemas.microsoft.com/office/drawing/2014/main" id="{20EED6A8-4DE6-8679-6227-88D6C2C3097C}"/>
              </a:ext>
            </a:extLst>
          </p:cNvPr>
          <p:cNvSpPr/>
          <p:nvPr>
            <p:custDataLst>
              <p:tags r:id="rId3"/>
            </p:custDataLst>
          </p:nvPr>
        </p:nvSpPr>
        <p:spPr>
          <a:xfrm>
            <a:off x="7272338" y="4700589"/>
            <a:ext cx="2286000" cy="800094"/>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42ABF863-755A-7CEC-511D-8935EC9536CA}"/>
              </a:ext>
            </a:extLst>
          </p:cNvPr>
          <p:cNvSpPr txBox="1"/>
          <p:nvPr>
            <p:custDataLst>
              <p:tags r:id="rId4"/>
            </p:custDataLst>
          </p:nvPr>
        </p:nvSpPr>
        <p:spPr>
          <a:xfrm>
            <a:off x="9944099" y="5131351"/>
            <a:ext cx="1600201" cy="738664"/>
          </a:xfrm>
          <a:prstGeom prst="rect">
            <a:avLst/>
          </a:prstGeom>
          <a:noFill/>
        </p:spPr>
        <p:txBody>
          <a:bodyPr wrap="square" rtlCol="0">
            <a:spAutoFit/>
          </a:bodyPr>
          <a:lstStyle/>
          <a:p>
            <a:r>
              <a:rPr lang="fr-CA"/>
              <a:t>‡ Macrolides, roflumilast ou N-acétylcystéine</a:t>
            </a:r>
          </a:p>
        </p:txBody>
      </p:sp>
      <p:sp>
        <p:nvSpPr>
          <p:cNvPr id="8" name="Star: 6 Points 7">
            <a:extLst>
              <a:ext uri="{FF2B5EF4-FFF2-40B4-BE49-F238E27FC236}">
                <a16:creationId xmlns:a16="http://schemas.microsoft.com/office/drawing/2014/main" id="{855B452F-B878-4329-DEA8-DF3B81B38108}"/>
              </a:ext>
            </a:extLst>
          </p:cNvPr>
          <p:cNvSpPr/>
          <p:nvPr>
            <p:custDataLst>
              <p:tags r:id="rId5"/>
            </p:custDataLst>
          </p:nvPr>
        </p:nvSpPr>
        <p:spPr>
          <a:xfrm>
            <a:off x="8220071" y="209178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7AB8B93A-DB25-68FD-6D88-3731B7CB8DB4}"/>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a:t>Évaluation de la MPOC de John </a:t>
            </a:r>
          </a:p>
        </p:txBody>
      </p:sp>
      <p:sp>
        <p:nvSpPr>
          <p:cNvPr id="10" name="Star: 6 Points 9">
            <a:extLst>
              <a:ext uri="{FF2B5EF4-FFF2-40B4-BE49-F238E27FC236}">
                <a16:creationId xmlns:a16="http://schemas.microsoft.com/office/drawing/2014/main" id="{9EFE5CB3-69EC-5A7B-5D25-F4C9D84A6C15}"/>
              </a:ext>
            </a:extLst>
          </p:cNvPr>
          <p:cNvSpPr/>
          <p:nvPr>
            <p:custDataLst>
              <p:tags r:id="rId7"/>
            </p:custDataLst>
          </p:nvPr>
        </p:nvSpPr>
        <p:spPr>
          <a:xfrm>
            <a:off x="9977444" y="27318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Star: 6 Points 10">
            <a:extLst>
              <a:ext uri="{FF2B5EF4-FFF2-40B4-BE49-F238E27FC236}">
                <a16:creationId xmlns:a16="http://schemas.microsoft.com/office/drawing/2014/main" id="{CC7D2BE8-BA12-99BE-F8BB-0EB9429FE76E}"/>
              </a:ext>
            </a:extLst>
          </p:cNvPr>
          <p:cNvSpPr/>
          <p:nvPr>
            <p:custDataLst>
              <p:tags r:id="rId8"/>
            </p:custDataLst>
          </p:nvPr>
        </p:nvSpPr>
        <p:spPr>
          <a:xfrm>
            <a:off x="8239375" y="3300412"/>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4079860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2"/>
          <p:cNvSpPr txBox="1">
            <a:spLocks noGrp="1"/>
          </p:cNvSpPr>
          <p:nvPr>
            <p:ph type="title"/>
            <p:custDataLst>
              <p:tags r:id="rId1"/>
            </p:custDataLst>
          </p:nvPr>
        </p:nvSpPr>
        <p:spPr>
          <a:xfrm>
            <a:off x="954305" y="340531"/>
            <a:ext cx="8307936" cy="657952"/>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2 – Michel</a:t>
            </a:r>
          </a:p>
        </p:txBody>
      </p:sp>
      <p:sp>
        <p:nvSpPr>
          <p:cNvPr id="518" name="Google Shape;518;p52"/>
          <p:cNvSpPr txBox="1">
            <a:spLocks noGrp="1"/>
          </p:cNvSpPr>
          <p:nvPr>
            <p:ph type="body" idx="1"/>
            <p:custDataLst>
              <p:tags r:id="rId2"/>
            </p:custDataLst>
          </p:nvPr>
        </p:nvSpPr>
        <p:spPr>
          <a:xfrm>
            <a:off x="689898" y="1299935"/>
            <a:ext cx="11414234" cy="4506686"/>
          </a:xfrm>
          <a:prstGeom prst="rect">
            <a:avLst/>
          </a:prstGeom>
          <a:noFill/>
          <a:ln>
            <a:noFill/>
          </a:ln>
        </p:spPr>
        <p:txBody>
          <a:bodyPr spcFirstLastPara="1" wrap="square" lIns="91425" tIns="45700" rIns="91425" bIns="45700" anchor="t" anchorCtr="0">
            <a:normAutofit/>
          </a:bodyPr>
          <a:lstStyle/>
          <a:p>
            <a:pPr marL="228600" indent="-228600">
              <a:lnSpc>
                <a:spcPct val="90000"/>
              </a:lnSpc>
              <a:spcBef>
                <a:spcPts val="0"/>
              </a:spcBef>
              <a:buClrTx/>
              <a:buSzPts val="2400"/>
            </a:pPr>
            <a:r>
              <a:rPr lang="fr-CA" sz="2200">
                <a:solidFill>
                  <a:srgbClr val="000000"/>
                </a:solidFill>
              </a:rPr>
              <a:t>Un homme de 65 ans, ancien fumeur de 30 paquets par année, se présente à la clinique avec une MPOC documentée. </a:t>
            </a:r>
          </a:p>
          <a:p>
            <a:pPr marL="0" indent="0">
              <a:lnSpc>
                <a:spcPct val="90000"/>
              </a:lnSpc>
              <a:spcBef>
                <a:spcPts val="0"/>
              </a:spcBef>
              <a:buClr>
                <a:schemeClr val="dk1"/>
              </a:buClr>
              <a:buSzPts val="2400"/>
              <a:buNone/>
            </a:pPr>
            <a:endParaRPr sz="2200" dirty="0">
              <a:solidFill>
                <a:srgbClr val="000000"/>
              </a:solidFill>
            </a:endParaRPr>
          </a:p>
          <a:p>
            <a:pPr marL="228600" indent="-228600">
              <a:lnSpc>
                <a:spcPct val="90000"/>
              </a:lnSpc>
              <a:spcBef>
                <a:spcPts val="0"/>
              </a:spcBef>
              <a:buClrTx/>
              <a:buSzPts val="2400"/>
            </a:pPr>
            <a:r>
              <a:rPr lang="fr-CA" sz="2200">
                <a:solidFill>
                  <a:srgbClr val="000000"/>
                </a:solidFill>
              </a:rPr>
              <a:t>VEMS post-bronchodilatateur de 69 % prédit, rapport VEMS/CVF de 0,6.</a:t>
            </a:r>
          </a:p>
          <a:p>
            <a:pPr marL="228600" indent="-76200">
              <a:lnSpc>
                <a:spcPct val="90000"/>
              </a:lnSpc>
              <a:spcBef>
                <a:spcPts val="0"/>
              </a:spcBef>
              <a:buClr>
                <a:schemeClr val="dk1"/>
              </a:buClr>
              <a:buSzPts val="2400"/>
              <a:buNone/>
            </a:pPr>
            <a:endParaRPr sz="2200" dirty="0">
              <a:solidFill>
                <a:srgbClr val="000000"/>
              </a:solidFill>
            </a:endParaRPr>
          </a:p>
          <a:p>
            <a:pPr marL="228600" indent="-228600">
              <a:lnSpc>
                <a:spcPct val="90000"/>
              </a:lnSpc>
              <a:spcBef>
                <a:spcPts val="0"/>
              </a:spcBef>
              <a:buClrTx/>
              <a:buSzPts val="2400"/>
            </a:pPr>
            <a:r>
              <a:rPr lang="fr-CA" sz="2200"/>
              <a:t>Ses médicaments incluent un inhalateur de salbumatol au besoin, jusqu’à concurrence de quatre fois par jour.</a:t>
            </a:r>
          </a:p>
          <a:p>
            <a:pPr marL="228600" indent="-76200">
              <a:lnSpc>
                <a:spcPct val="90000"/>
              </a:lnSpc>
              <a:spcBef>
                <a:spcPts val="0"/>
              </a:spcBef>
              <a:buClr>
                <a:schemeClr val="dk1"/>
              </a:buClr>
              <a:buSzPts val="2400"/>
              <a:buNone/>
            </a:pPr>
            <a:endParaRPr sz="2200" dirty="0"/>
          </a:p>
          <a:p>
            <a:pPr marL="228600" indent="-228600">
              <a:lnSpc>
                <a:spcPct val="90000"/>
              </a:lnSpc>
              <a:spcBef>
                <a:spcPts val="0"/>
              </a:spcBef>
              <a:buClrTx/>
              <a:buSzPts val="2400"/>
            </a:pPr>
            <a:r>
              <a:rPr lang="fr-CA" sz="2200"/>
              <a:t>Michel demeure essoufflé lorsqu’il marche sur un terrain plat à un rythme lent. Pour cette raison, il a cessé de jouer au golf et de jouer à l’extérieur avec ses petits-enfants.</a:t>
            </a:r>
          </a:p>
          <a:p>
            <a:pPr marL="228600" indent="-228600">
              <a:lnSpc>
                <a:spcPct val="90000"/>
              </a:lnSpc>
              <a:spcBef>
                <a:spcPts val="0"/>
              </a:spcBef>
              <a:buClr>
                <a:srgbClr val="00B050"/>
              </a:buClr>
              <a:buSzPts val="2400"/>
            </a:pPr>
            <a:endParaRPr lang="en-US" sz="2200" dirty="0"/>
          </a:p>
          <a:p>
            <a:pPr marL="228600" indent="-228600">
              <a:lnSpc>
                <a:spcPct val="90000"/>
              </a:lnSpc>
              <a:spcBef>
                <a:spcPts val="0"/>
              </a:spcBef>
              <a:buClrTx/>
              <a:buSzPts val="2400"/>
            </a:pPr>
            <a:r>
              <a:rPr lang="fr-CA" sz="2200"/>
              <a:t>Il n’a jamais eu d’épisodes antérieurs d’EAMPOC.</a:t>
            </a:r>
          </a:p>
          <a:p>
            <a:pPr marL="228600" indent="-76200">
              <a:lnSpc>
                <a:spcPct val="90000"/>
              </a:lnSpc>
              <a:spcBef>
                <a:spcPts val="480"/>
              </a:spcBef>
              <a:buSzPts val="2400"/>
              <a:buNone/>
            </a:pPr>
            <a:endParaRPr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3"/>
          <p:cNvSpPr txBox="1">
            <a:spLocks noGrp="1"/>
          </p:cNvSpPr>
          <p:nvPr>
            <p:ph type="title"/>
            <p:custDataLst>
              <p:tags r:id="rId1"/>
            </p:custDataLst>
          </p:nvPr>
        </p:nvSpPr>
        <p:spPr>
          <a:xfrm>
            <a:off x="920585" y="342720"/>
            <a:ext cx="8307936" cy="687294"/>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2 – Michel</a:t>
            </a:r>
          </a:p>
        </p:txBody>
      </p:sp>
      <p:sp>
        <p:nvSpPr>
          <p:cNvPr id="524" name="Google Shape;524;p53"/>
          <p:cNvSpPr txBox="1">
            <a:spLocks noGrp="1"/>
          </p:cNvSpPr>
          <p:nvPr>
            <p:ph type="body" idx="1"/>
            <p:custDataLst>
              <p:tags r:id="rId2"/>
            </p:custDataLst>
          </p:nvPr>
        </p:nvSpPr>
        <p:spPr>
          <a:xfrm>
            <a:off x="920585" y="1277868"/>
            <a:ext cx="10917977" cy="5094515"/>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CA" sz="2400" b="1" i="1"/>
              <a:t>Question</a:t>
            </a:r>
          </a:p>
          <a:p>
            <a:pPr marL="0" indent="0">
              <a:spcBef>
                <a:spcPts val="0"/>
              </a:spcBef>
              <a:buSzPts val="2800"/>
              <a:buNone/>
            </a:pPr>
            <a:endParaRPr dirty="0"/>
          </a:p>
          <a:p>
            <a:pPr indent="-457200">
              <a:spcBef>
                <a:spcPts val="0"/>
              </a:spcBef>
              <a:buClrTx/>
              <a:buSzPts val="2400"/>
              <a:buFont typeface="Arial"/>
              <a:buAutoNum type="arabicPeriod"/>
            </a:pPr>
            <a:r>
              <a:rPr lang="fr-CA" sz="2400">
                <a:solidFill>
                  <a:srgbClr val="000000"/>
                </a:solidFill>
              </a:rPr>
              <a:t>Quels changements à sa pharmacothérapie recommanderiez-vous à Michel?</a:t>
            </a:r>
          </a:p>
          <a:p>
            <a:pPr marL="228600" indent="-88900">
              <a:spcBef>
                <a:spcPts val="440"/>
              </a:spcBef>
              <a:buSzPts val="2200"/>
              <a:buNone/>
            </a:pPr>
            <a:endParaRPr sz="2200" dirty="0"/>
          </a:p>
          <a:p>
            <a:pPr marL="228600" indent="-76200">
              <a:spcBef>
                <a:spcPts val="480"/>
              </a:spcBef>
              <a:buSzPts val="2400"/>
              <a:buNone/>
            </a:pPr>
            <a:endParaRPr sz="2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a:extLst>
              <a:ext uri="{FF2B5EF4-FFF2-40B4-BE49-F238E27FC236}">
                <a16:creationId xmlns:a16="http://schemas.microsoft.com/office/drawing/2014/main" id="{CD5AB845-2544-5F05-1B91-A9633AC9C701}"/>
              </a:ext>
            </a:extLst>
          </p:cNvPr>
          <p:cNvPicPr>
            <a:picLocks noChangeAspect="1"/>
          </p:cNvPicPr>
          <p:nvPr>
            <p:custDataLst>
              <p:tags r:id="rId1"/>
            </p:custDataLst>
          </p:nvPr>
        </p:nvPicPr>
        <p:blipFill>
          <a:blip r:embed="rId11"/>
          <a:stretch>
            <a:fillRect/>
          </a:stretch>
        </p:blipFill>
        <p:spPr>
          <a:xfrm>
            <a:off x="1092020" y="1166914"/>
            <a:ext cx="8785980" cy="5147376"/>
          </a:xfrm>
          <a:prstGeom prst="rect">
            <a:avLst/>
          </a:prstGeom>
        </p:spPr>
      </p:pic>
      <p:sp>
        <p:nvSpPr>
          <p:cNvPr id="109" name="Google Shape;109;p7"/>
          <p:cNvSpPr/>
          <p:nvPr>
            <p:custDataLst>
              <p:tags r:id="rId2"/>
            </p:custDataLst>
          </p:nvPr>
        </p:nvSpPr>
        <p:spPr>
          <a:xfrm>
            <a:off x="720574" y="313284"/>
            <a:ext cx="8633763" cy="649754"/>
          </a:xfrm>
          <a:prstGeom prst="rect">
            <a:avLst/>
          </a:prstGeom>
          <a:solidFill>
            <a:schemeClr val="lt1"/>
          </a:solidFill>
          <a:ln>
            <a:noFill/>
          </a:ln>
        </p:spPr>
        <p:txBody>
          <a:bodyPr spcFirstLastPara="1" wrap="square" lIns="91425" tIns="45700" rIns="91425" bIns="45700" anchor="t" anchorCtr="0">
            <a:noAutofit/>
          </a:bodyPr>
          <a:lstStyle/>
          <a:p>
            <a:r>
              <a:rPr lang="fr-CA" sz="2800" b="1">
                <a:solidFill>
                  <a:schemeClr val="dk1"/>
                </a:solidFill>
              </a:rPr>
              <a:t>Prise en charge complète et intégrée de la MPOC</a:t>
            </a:r>
          </a:p>
        </p:txBody>
      </p:sp>
      <p:sp>
        <p:nvSpPr>
          <p:cNvPr id="2" name="Star: 6 Points 1">
            <a:extLst>
              <a:ext uri="{FF2B5EF4-FFF2-40B4-BE49-F238E27FC236}">
                <a16:creationId xmlns:a16="http://schemas.microsoft.com/office/drawing/2014/main" id="{E9A844A7-8192-1973-8EE7-69E7E23C83C5}"/>
              </a:ext>
            </a:extLst>
          </p:cNvPr>
          <p:cNvSpPr/>
          <p:nvPr>
            <p:custDataLst>
              <p:tags r:id="rId3"/>
            </p:custDataLst>
          </p:nvPr>
        </p:nvSpPr>
        <p:spPr>
          <a:xfrm>
            <a:off x="5721333" y="4380199"/>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tar: 6 Points 2">
            <a:extLst>
              <a:ext uri="{FF2B5EF4-FFF2-40B4-BE49-F238E27FC236}">
                <a16:creationId xmlns:a16="http://schemas.microsoft.com/office/drawing/2014/main" id="{C307EA56-587F-F306-E68A-9D95BC05BA77}"/>
              </a:ext>
            </a:extLst>
          </p:cNvPr>
          <p:cNvSpPr/>
          <p:nvPr>
            <p:custDataLst>
              <p:tags r:id="rId4"/>
            </p:custDataLst>
          </p:nvPr>
        </p:nvSpPr>
        <p:spPr>
          <a:xfrm>
            <a:off x="6149962" y="4637374"/>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tar: 6 Points 5">
            <a:extLst>
              <a:ext uri="{FF2B5EF4-FFF2-40B4-BE49-F238E27FC236}">
                <a16:creationId xmlns:a16="http://schemas.microsoft.com/office/drawing/2014/main" id="{50215920-2A9E-D638-5B5A-49CA37486A9B}"/>
              </a:ext>
            </a:extLst>
          </p:cNvPr>
          <p:cNvSpPr/>
          <p:nvPr>
            <p:custDataLst>
              <p:tags r:id="rId5"/>
            </p:custDataLst>
          </p:nvPr>
        </p:nvSpPr>
        <p:spPr>
          <a:xfrm>
            <a:off x="4737418" y="507950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274D2CC-414A-97D3-DA83-A6A6BD63098F}"/>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a:t>Évaluation de la MPOC de Michel </a:t>
            </a:r>
          </a:p>
        </p:txBody>
      </p:sp>
      <p:sp>
        <p:nvSpPr>
          <p:cNvPr id="9" name="Star: 6 Points 8">
            <a:extLst>
              <a:ext uri="{FF2B5EF4-FFF2-40B4-BE49-F238E27FC236}">
                <a16:creationId xmlns:a16="http://schemas.microsoft.com/office/drawing/2014/main" id="{E25B28FC-9DED-715F-09F2-DCC5606D87F1}"/>
              </a:ext>
            </a:extLst>
          </p:cNvPr>
          <p:cNvSpPr/>
          <p:nvPr>
            <p:custDataLst>
              <p:tags r:id="rId7"/>
            </p:custDataLst>
          </p:nvPr>
        </p:nvSpPr>
        <p:spPr>
          <a:xfrm>
            <a:off x="9944102" y="27279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1" name="Straight Connector 10">
            <a:extLst>
              <a:ext uri="{FF2B5EF4-FFF2-40B4-BE49-F238E27FC236}">
                <a16:creationId xmlns:a16="http://schemas.microsoft.com/office/drawing/2014/main" id="{A3138E0F-99A7-B479-B5F6-C143B5D7F89C}"/>
              </a:ext>
            </a:extLst>
          </p:cNvPr>
          <p:cNvCxnSpPr>
            <a:cxnSpLocks/>
          </p:cNvCxnSpPr>
          <p:nvPr>
            <p:custDataLst>
              <p:tags r:id="rId8"/>
            </p:custDataLst>
          </p:nvPr>
        </p:nvCxnSpPr>
        <p:spPr>
          <a:xfrm flipV="1">
            <a:off x="6284884" y="2985103"/>
            <a:ext cx="0" cy="1803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0819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9" name="Picture 8">
            <a:extLst>
              <a:ext uri="{FF2B5EF4-FFF2-40B4-BE49-F238E27FC236}">
                <a16:creationId xmlns:a16="http://schemas.microsoft.com/office/drawing/2014/main" id="{1718A927-A5E9-C59D-AB47-03F10A231A85}"/>
              </a:ext>
            </a:extLst>
          </p:cNvPr>
          <p:cNvPicPr>
            <a:picLocks noChangeAspect="1"/>
          </p:cNvPicPr>
          <p:nvPr>
            <p:custDataLst>
              <p:tags r:id="rId1"/>
            </p:custDataLst>
          </p:nvPr>
        </p:nvPicPr>
        <p:blipFill>
          <a:blip r:embed="rId10"/>
          <a:stretch>
            <a:fillRect/>
          </a:stretch>
        </p:blipFill>
        <p:spPr>
          <a:xfrm>
            <a:off x="1837638" y="1357930"/>
            <a:ext cx="7892875" cy="4778104"/>
          </a:xfrm>
          <a:prstGeom prst="rect">
            <a:avLst/>
          </a:prstGeom>
        </p:spPr>
      </p:pic>
      <p:sp>
        <p:nvSpPr>
          <p:cNvPr id="166" name="Google Shape;166;p14"/>
          <p:cNvSpPr txBox="1">
            <a:spLocks noGrp="1"/>
          </p:cNvSpPr>
          <p:nvPr>
            <p:ph type="title"/>
            <p:custDataLst>
              <p:tags r:id="rId2"/>
            </p:custDataLst>
          </p:nvPr>
        </p:nvSpPr>
        <p:spPr>
          <a:xfrm>
            <a:off x="762002" y="233363"/>
            <a:ext cx="7978831"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6" name="Rectangle 5">
            <a:extLst>
              <a:ext uri="{FF2B5EF4-FFF2-40B4-BE49-F238E27FC236}">
                <a16:creationId xmlns:a16="http://schemas.microsoft.com/office/drawing/2014/main" id="{20EED6A8-4DE6-8679-6227-88D6C2C3097C}"/>
              </a:ext>
            </a:extLst>
          </p:cNvPr>
          <p:cNvSpPr/>
          <p:nvPr>
            <p:custDataLst>
              <p:tags r:id="rId3"/>
            </p:custDataLst>
          </p:nvPr>
        </p:nvSpPr>
        <p:spPr>
          <a:xfrm>
            <a:off x="4700568" y="3671883"/>
            <a:ext cx="2286000" cy="500067"/>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tar: 6 Points 7">
            <a:extLst>
              <a:ext uri="{FF2B5EF4-FFF2-40B4-BE49-F238E27FC236}">
                <a16:creationId xmlns:a16="http://schemas.microsoft.com/office/drawing/2014/main" id="{855B452F-B878-4329-DEA8-DF3B81B38108}"/>
              </a:ext>
            </a:extLst>
          </p:cNvPr>
          <p:cNvSpPr/>
          <p:nvPr>
            <p:custDataLst>
              <p:tags r:id="rId4"/>
            </p:custDataLst>
          </p:nvPr>
        </p:nvSpPr>
        <p:spPr>
          <a:xfrm>
            <a:off x="5651690" y="1922194"/>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tar: 6 Points 1">
            <a:extLst>
              <a:ext uri="{FF2B5EF4-FFF2-40B4-BE49-F238E27FC236}">
                <a16:creationId xmlns:a16="http://schemas.microsoft.com/office/drawing/2014/main" id="{17D4F1AD-3641-93CB-3EB7-E3391256AF27}"/>
              </a:ext>
            </a:extLst>
          </p:cNvPr>
          <p:cNvSpPr/>
          <p:nvPr>
            <p:custDataLst>
              <p:tags r:id="rId5"/>
            </p:custDataLst>
          </p:nvPr>
        </p:nvSpPr>
        <p:spPr>
          <a:xfrm>
            <a:off x="5651690" y="302271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1FBFD509-D595-06F5-3667-AC4ADE4A15D9}"/>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a:t>Évaluation de la MPOC de Michel </a:t>
            </a:r>
          </a:p>
        </p:txBody>
      </p:sp>
      <p:sp>
        <p:nvSpPr>
          <p:cNvPr id="5" name="Star: 6 Points 4">
            <a:extLst>
              <a:ext uri="{FF2B5EF4-FFF2-40B4-BE49-F238E27FC236}">
                <a16:creationId xmlns:a16="http://schemas.microsoft.com/office/drawing/2014/main" id="{7A0E8E03-FEC6-1110-5E58-44F3C7921A41}"/>
              </a:ext>
            </a:extLst>
          </p:cNvPr>
          <p:cNvSpPr/>
          <p:nvPr>
            <p:custDataLst>
              <p:tags r:id="rId7"/>
            </p:custDataLst>
          </p:nvPr>
        </p:nvSpPr>
        <p:spPr>
          <a:xfrm>
            <a:off x="9961772" y="2717541"/>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77893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p:nvPr>
            <p:custDataLst>
              <p:tags r:id="rId1"/>
            </p:custDataLst>
          </p:nvPr>
        </p:nvSpPr>
        <p:spPr>
          <a:xfrm>
            <a:off x="885216" y="327659"/>
            <a:ext cx="5837127" cy="640080"/>
          </a:xfrm>
          <a:prstGeom prst="rect">
            <a:avLst/>
          </a:prstGeom>
          <a:solidFill>
            <a:schemeClr val="lt1"/>
          </a:solidFill>
          <a:ln>
            <a:noFill/>
          </a:ln>
        </p:spPr>
        <p:txBody>
          <a:bodyPr spcFirstLastPara="1" wrap="square" lIns="91425" tIns="45700" rIns="91425" bIns="45700" anchor="t" anchorCtr="0">
            <a:noAutofit/>
          </a:bodyPr>
          <a:lstStyle/>
          <a:p>
            <a:r>
              <a:rPr lang="fr-CA" sz="2800" b="1">
                <a:solidFill>
                  <a:schemeClr val="dk1"/>
                </a:solidFill>
              </a:rPr>
              <a:t>Objectifs d’apprentissage</a:t>
            </a:r>
          </a:p>
        </p:txBody>
      </p:sp>
      <p:sp>
        <p:nvSpPr>
          <p:cNvPr id="2" name="TextBox 1">
            <a:extLst>
              <a:ext uri="{FF2B5EF4-FFF2-40B4-BE49-F238E27FC236}">
                <a16:creationId xmlns:a16="http://schemas.microsoft.com/office/drawing/2014/main" id="{CE01F1C8-FE4E-D13F-3719-9EE560307880}"/>
              </a:ext>
            </a:extLst>
          </p:cNvPr>
          <p:cNvSpPr txBox="1"/>
          <p:nvPr>
            <p:custDataLst>
              <p:tags r:id="rId2"/>
            </p:custDataLst>
          </p:nvPr>
        </p:nvSpPr>
        <p:spPr>
          <a:xfrm>
            <a:off x="885216" y="1151453"/>
            <a:ext cx="10980000" cy="5232202"/>
          </a:xfrm>
          <a:prstGeom prst="rect">
            <a:avLst/>
          </a:prstGeom>
          <a:noFill/>
        </p:spPr>
        <p:txBody>
          <a:bodyPr wrap="square" rtlCol="0">
            <a:spAutoFit/>
          </a:bodyPr>
          <a:lstStyle/>
          <a:p>
            <a:r>
              <a:rPr lang="fr-CA" sz="2800" b="1" i="1" dirty="0">
                <a:solidFill>
                  <a:srgbClr val="333333"/>
                </a:solidFill>
                <a:effectLst/>
                <a:latin typeface="+mn-lt"/>
                <a:ea typeface="Calibri" panose="020F0502020204030204" pitchFamily="34" charset="0"/>
                <a:cs typeface="Times New Roman" panose="02020603050405020304" pitchFamily="18" charset="0"/>
              </a:rPr>
              <a:t>À l’issue de cette présentation, les participants seront en mesure de :</a:t>
            </a:r>
          </a:p>
          <a:p>
            <a:pPr fontAlgn="base"/>
            <a:endParaRPr lang="en-CA" sz="2000" dirty="0">
              <a:effectLst/>
              <a:latin typeface="+mn-lt"/>
              <a:ea typeface="Calibri" panose="020F0502020204030204" pitchFamily="34" charset="0"/>
              <a:cs typeface="Times New Roman" panose="02020603050405020304" pitchFamily="18" charset="0"/>
            </a:endParaRPr>
          </a:p>
          <a:p>
            <a:pPr marL="342900" lvl="0" indent="-342900" fontAlgn="base">
              <a:buFont typeface="+mj-lt"/>
              <a:buAutoNum type="arabicPeriod"/>
            </a:pPr>
            <a:r>
              <a:rPr lang="fr-CA" sz="2200" dirty="0">
                <a:solidFill>
                  <a:srgbClr val="000000"/>
                </a:solidFill>
                <a:effectLst/>
                <a:latin typeface="+mn-lt"/>
                <a:ea typeface="Times New Roman" panose="02020603050405020304" pitchFamily="18" charset="0"/>
                <a:cs typeface="Times New Roman" panose="02020603050405020304" pitchFamily="18" charset="0"/>
              </a:rPr>
              <a:t>Résumer les nouvelles recommandations fondées sur des données probantes et remarques cliniques d’experts de la pharmacothérapie chez les patients atteints d’une MPOC stable pour  :</a:t>
            </a:r>
          </a:p>
          <a:p>
            <a:pPr lvl="0" fontAlgn="base"/>
            <a:endParaRPr lang="en-US" sz="800" dirty="0">
              <a:solidFill>
                <a:srgbClr val="000000"/>
              </a:solidFill>
              <a:effectLst/>
              <a:latin typeface="+mn-lt"/>
              <a:ea typeface="Times New Roman" panose="02020603050405020304" pitchFamily="18" charset="0"/>
              <a:cs typeface="Times New Roman" panose="02020603050405020304" pitchFamily="18" charset="0"/>
            </a:endParaRPr>
          </a:p>
          <a:p>
            <a:pPr marL="808038" lvl="5" indent="-447675" fontAlgn="base">
              <a:buFont typeface="Wingdings" panose="05000000000000000000" pitchFamily="2" charset="2"/>
              <a:buChar char="Ø"/>
            </a:pPr>
            <a:r>
              <a:rPr lang="fr-CA" sz="2200" dirty="0">
                <a:latin typeface="+mn-lt"/>
                <a:ea typeface="Calibri" panose="020F0502020204030204" pitchFamily="34" charset="0"/>
                <a:cs typeface="Times New Roman" panose="02020603050405020304" pitchFamily="18" charset="0"/>
              </a:rPr>
              <a:t>Soulager les symptômes (dyspnée) et améliorer l’état de santé</a:t>
            </a:r>
          </a:p>
          <a:p>
            <a:pPr marL="808038" lvl="5" indent="-447675" fontAlgn="base">
              <a:buFont typeface="Wingdings" panose="05000000000000000000" pitchFamily="2" charset="2"/>
              <a:buChar char="Ø"/>
            </a:pPr>
            <a:r>
              <a:rPr lang="fr-CA" sz="2200" dirty="0">
                <a:latin typeface="+mn-lt"/>
                <a:ea typeface="Calibri" panose="020F0502020204030204" pitchFamily="34" charset="0"/>
                <a:cs typeface="Times New Roman" panose="02020603050405020304" pitchFamily="18" charset="0"/>
              </a:rPr>
              <a:t>Prévenir les exacerbations</a:t>
            </a:r>
          </a:p>
          <a:p>
            <a:pPr marL="808038" lvl="5" indent="-447675" fontAlgn="base">
              <a:buFont typeface="Wingdings" panose="05000000000000000000" pitchFamily="2" charset="2"/>
              <a:buChar char="Ø"/>
            </a:pPr>
            <a:r>
              <a:rPr lang="fr-CA" sz="2200" dirty="0">
                <a:effectLst/>
                <a:latin typeface="+mn-lt"/>
                <a:ea typeface="Calibri" panose="020F0502020204030204" pitchFamily="34" charset="0"/>
                <a:cs typeface="Times New Roman" panose="02020603050405020304" pitchFamily="18" charset="0"/>
              </a:rPr>
              <a:t>Réduire la mortalité</a:t>
            </a:r>
          </a:p>
          <a:p>
            <a:pPr lvl="0" fontAlgn="base">
              <a:buSzPts val="1000"/>
              <a:tabLst>
                <a:tab pos="678180" algn="l"/>
              </a:tabLst>
            </a:pPr>
            <a:endParaRPr lang="en-CA" sz="800" dirty="0">
              <a:effectLst/>
              <a:latin typeface="+mn-lt"/>
              <a:ea typeface="Calibri" panose="020F0502020204030204" pitchFamily="34" charset="0"/>
              <a:cs typeface="Times New Roman" panose="02020603050405020304" pitchFamily="18" charset="0"/>
            </a:endParaRPr>
          </a:p>
          <a:p>
            <a:pPr marL="342900" lvl="0" indent="-342900" fontAlgn="base">
              <a:buFont typeface="+mj-lt"/>
              <a:buAutoNum type="arabicPeriod" startAt="2"/>
            </a:pPr>
            <a:r>
              <a:rPr lang="fr-CA" sz="2200" dirty="0">
                <a:latin typeface="+mn-lt"/>
                <a:ea typeface="Times New Roman" panose="02020603050405020304" pitchFamily="18" charset="0"/>
                <a:cs typeface="Times New Roman" panose="02020603050405020304" pitchFamily="18" charset="0"/>
              </a:rPr>
              <a:t>Mettre en place</a:t>
            </a:r>
            <a:r>
              <a:rPr lang="fr-CA" sz="2200" dirty="0">
                <a:solidFill>
                  <a:srgbClr val="000000"/>
                </a:solidFill>
                <a:effectLst/>
                <a:latin typeface="+mn-lt"/>
                <a:ea typeface="Times New Roman" panose="02020603050405020304" pitchFamily="18" charset="0"/>
                <a:cs typeface="Times New Roman" panose="02020603050405020304" pitchFamily="18" charset="0"/>
              </a:rPr>
              <a:t> et parfaire la prise en charge de la MPOC </a:t>
            </a:r>
            <a:r>
              <a:rPr lang="fr-CA" sz="2200" dirty="0">
                <a:latin typeface="+mn-lt"/>
                <a:ea typeface="Times New Roman" panose="02020603050405020304" pitchFamily="18" charset="0"/>
                <a:cs typeface="Times New Roman" panose="02020603050405020304" pitchFamily="18" charset="0"/>
              </a:rPr>
              <a:t>avec </a:t>
            </a:r>
            <a:r>
              <a:rPr lang="fr-CA" sz="2200" dirty="0">
                <a:solidFill>
                  <a:srgbClr val="000000"/>
                </a:solidFill>
                <a:effectLst/>
                <a:latin typeface="+mn-lt"/>
                <a:ea typeface="Times New Roman" panose="02020603050405020304" pitchFamily="18" charset="0"/>
                <a:cs typeface="Times New Roman" panose="02020603050405020304" pitchFamily="18" charset="0"/>
              </a:rPr>
              <a:t>une nouvelle « </a:t>
            </a:r>
            <a:r>
              <a:rPr lang="fr-CA" sz="2200" dirty="0">
                <a:latin typeface="+mn-lt"/>
                <a:ea typeface="Times New Roman" panose="02020603050405020304" pitchFamily="18" charset="0"/>
                <a:cs typeface="Times New Roman" panose="02020603050405020304" pitchFamily="18" charset="0"/>
              </a:rPr>
              <a:t>trajectoire</a:t>
            </a:r>
            <a:r>
              <a:rPr lang="fr-CA" sz="2200" dirty="0">
                <a:solidFill>
                  <a:srgbClr val="000000"/>
                </a:solidFill>
                <a:effectLst/>
                <a:latin typeface="+mn-lt"/>
                <a:ea typeface="Times New Roman" panose="02020603050405020304" pitchFamily="18" charset="0"/>
                <a:cs typeface="Times New Roman" panose="02020603050405020304" pitchFamily="18" charset="0"/>
              </a:rPr>
              <a:t> de pharmacothérapie » pour les personnes</a:t>
            </a:r>
            <a:r>
              <a:rPr lang="fr-CA" sz="2200" dirty="0">
                <a:latin typeface="+mn-lt"/>
                <a:ea typeface="Times New Roman" panose="02020603050405020304" pitchFamily="18" charset="0"/>
                <a:cs typeface="Times New Roman" panose="02020603050405020304" pitchFamily="18" charset="0"/>
              </a:rPr>
              <a:t> atteintes d’une</a:t>
            </a:r>
            <a:r>
              <a:rPr lang="fr-CA" sz="2200" dirty="0">
                <a:solidFill>
                  <a:srgbClr val="000000"/>
                </a:solidFill>
                <a:effectLst/>
                <a:latin typeface="+mn-lt"/>
                <a:ea typeface="Times New Roman" panose="02020603050405020304" pitchFamily="18" charset="0"/>
                <a:cs typeface="Times New Roman" panose="02020603050405020304" pitchFamily="18" charset="0"/>
              </a:rPr>
              <a:t> MPOC stable.</a:t>
            </a:r>
          </a:p>
          <a:p>
            <a:pPr lvl="0" fontAlgn="base"/>
            <a:endParaRPr lang="en-CA" sz="800" dirty="0">
              <a:effectLst/>
              <a:latin typeface="+mn-lt"/>
              <a:ea typeface="Calibri" panose="020F0502020204030204" pitchFamily="34" charset="0"/>
              <a:cs typeface="Times New Roman" panose="02020603050405020304" pitchFamily="18" charset="0"/>
            </a:endParaRPr>
          </a:p>
          <a:p>
            <a:pPr marL="342900" lvl="0" indent="-342900" fontAlgn="base">
              <a:buFont typeface="+mj-lt"/>
              <a:buAutoNum type="arabicPeriod" startAt="3"/>
            </a:pPr>
            <a:r>
              <a:rPr lang="fr-CA" sz="2200" dirty="0">
                <a:solidFill>
                  <a:srgbClr val="000000"/>
                </a:solidFill>
                <a:effectLst/>
                <a:latin typeface="+mn-lt"/>
                <a:ea typeface="Times New Roman" panose="02020603050405020304" pitchFamily="18" charset="0"/>
                <a:cs typeface="Times New Roman" panose="02020603050405020304" pitchFamily="18" charset="0"/>
              </a:rPr>
              <a:t>Intégrer les nouvelles recommandations à la pratique clinique. </a:t>
            </a:r>
          </a:p>
          <a:p>
            <a:endParaRPr lang="en-CA" dirty="0"/>
          </a:p>
        </p:txBody>
      </p:sp>
    </p:spTree>
    <p:extLst>
      <p:ext uri="{BB962C8B-B14F-4D97-AF65-F5344CB8AC3E}">
        <p14:creationId xmlns:p14="http://schemas.microsoft.com/office/powerpoint/2010/main" val="919657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4658" name="Shape 601" descr="slide171">
            <a:extLst>
              <a:ext uri="{FF2B5EF4-FFF2-40B4-BE49-F238E27FC236}">
                <a16:creationId xmlns:a16="http://schemas.microsoft.com/office/drawing/2014/main" id="{6F270450-793B-C10F-66E8-64FE88D61ACF}"/>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t="17087" b="12296"/>
          <a:stretch>
            <a:fillRect/>
          </a:stretch>
        </p:blipFill>
        <p:spPr bwMode="auto">
          <a:xfrm>
            <a:off x="1143000" y="1109664"/>
            <a:ext cx="9115425" cy="482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 name="Shape 602">
            <a:extLst>
              <a:ext uri="{FF2B5EF4-FFF2-40B4-BE49-F238E27FC236}">
                <a16:creationId xmlns:a16="http://schemas.microsoft.com/office/drawing/2014/main" id="{DB3DF059-BE79-08F7-4FB2-B451388E4302}"/>
              </a:ext>
            </a:extLst>
          </p:cNvPr>
          <p:cNvSpPr txBox="1"/>
          <p:nvPr>
            <p:custDataLst>
              <p:tags r:id="rId2"/>
            </p:custDataLst>
          </p:nvPr>
        </p:nvSpPr>
        <p:spPr>
          <a:xfrm>
            <a:off x="3143251" y="6134102"/>
            <a:ext cx="3395663" cy="300037"/>
          </a:xfrm>
          <a:prstGeom prst="rect">
            <a:avLst/>
          </a:prstGeom>
          <a:noFill/>
          <a:ln>
            <a:noFill/>
          </a:ln>
        </p:spPr>
        <p:txBody>
          <a:bodyPr spcFirstLastPara="1" lIns="91425" tIns="45700" rIns="91425" bIns="45700"/>
          <a:lstStyle/>
          <a:p>
            <a:pPr>
              <a:defRPr/>
            </a:pPr>
            <a:r>
              <a:rPr lang="fr-CA" sz="1350"/>
              <a:t>Casaburi et coll. CHEST 2005.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3"/>
          <p:cNvSpPr txBox="1">
            <a:spLocks noGrp="1"/>
          </p:cNvSpPr>
          <p:nvPr>
            <p:ph type="title"/>
            <p:custDataLst>
              <p:tags r:id="rId1"/>
            </p:custDataLst>
          </p:nvPr>
        </p:nvSpPr>
        <p:spPr>
          <a:xfrm>
            <a:off x="920585" y="342720"/>
            <a:ext cx="8307936" cy="687294"/>
          </a:xfrm>
          <a:prstGeom prst="rect">
            <a:avLst/>
          </a:prstGeom>
          <a:solidFill>
            <a:schemeClr val="bg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Cas clinique 2 – Michel</a:t>
            </a:r>
          </a:p>
        </p:txBody>
      </p:sp>
      <p:sp>
        <p:nvSpPr>
          <p:cNvPr id="524" name="Google Shape;524;p53"/>
          <p:cNvSpPr txBox="1">
            <a:spLocks noGrp="1"/>
          </p:cNvSpPr>
          <p:nvPr>
            <p:ph type="body" idx="1"/>
            <p:custDataLst>
              <p:tags r:id="rId2"/>
            </p:custDataLst>
          </p:nvPr>
        </p:nvSpPr>
        <p:spPr>
          <a:xfrm>
            <a:off x="920586" y="1141681"/>
            <a:ext cx="10966614" cy="5094515"/>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CA" sz="2400" b="1" i="1"/>
              <a:t>Question</a:t>
            </a:r>
          </a:p>
          <a:p>
            <a:pPr marL="0" indent="0">
              <a:spcBef>
                <a:spcPts val="0"/>
              </a:spcBef>
              <a:buSzPts val="2800"/>
              <a:buNone/>
            </a:pPr>
            <a:endParaRPr dirty="0"/>
          </a:p>
          <a:p>
            <a:pPr indent="-457200">
              <a:spcBef>
                <a:spcPts val="0"/>
              </a:spcBef>
              <a:buClrTx/>
              <a:buSzPts val="2400"/>
              <a:buFont typeface="+mj-lt"/>
              <a:buAutoNum type="arabicPeriod"/>
            </a:pPr>
            <a:r>
              <a:rPr lang="fr-CA" sz="2200">
                <a:solidFill>
                  <a:srgbClr val="000000"/>
                </a:solidFill>
              </a:rPr>
              <a:t>Malgré l’utilisation régulière de la thérapie inhalée AMLA-BALA et une participation à un programme de réadaptation pulmonaire de 12 semaines, Michel demeure limité dans ses activités en raison d’une dyspnée même lorsqu’il marche à un rythme lent sur un terrain plat. Quels autres changements recommanderiez-vous à sa médication pour la MPOC?</a:t>
            </a:r>
          </a:p>
          <a:p>
            <a:pPr marL="228600" indent="-88900">
              <a:spcBef>
                <a:spcPts val="440"/>
              </a:spcBef>
              <a:buSzPts val="2200"/>
              <a:buNone/>
            </a:pPr>
            <a:endParaRPr sz="2200" dirty="0"/>
          </a:p>
          <a:p>
            <a:pPr marL="228600" indent="-76200">
              <a:spcBef>
                <a:spcPts val="480"/>
              </a:spcBef>
              <a:buSzPts val="2400"/>
              <a:buNone/>
            </a:pPr>
            <a:endParaRPr sz="2400" dirty="0"/>
          </a:p>
        </p:txBody>
      </p:sp>
    </p:spTree>
    <p:extLst>
      <p:ext uri="{BB962C8B-B14F-4D97-AF65-F5344CB8AC3E}">
        <p14:creationId xmlns:p14="http://schemas.microsoft.com/office/powerpoint/2010/main" val="2717129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7" name="Picture 6">
            <a:extLst>
              <a:ext uri="{FF2B5EF4-FFF2-40B4-BE49-F238E27FC236}">
                <a16:creationId xmlns:a16="http://schemas.microsoft.com/office/drawing/2014/main" id="{BC565F0A-3B64-4436-A73D-D3F644E4E45A}"/>
              </a:ext>
            </a:extLst>
          </p:cNvPr>
          <p:cNvPicPr>
            <a:picLocks noChangeAspect="1"/>
          </p:cNvPicPr>
          <p:nvPr>
            <p:custDataLst>
              <p:tags r:id="rId1"/>
            </p:custDataLst>
          </p:nvPr>
        </p:nvPicPr>
        <p:blipFill>
          <a:blip r:embed="rId10"/>
          <a:stretch>
            <a:fillRect/>
          </a:stretch>
        </p:blipFill>
        <p:spPr>
          <a:xfrm>
            <a:off x="1837638" y="1357930"/>
            <a:ext cx="7892875" cy="4778104"/>
          </a:xfrm>
          <a:prstGeom prst="rect">
            <a:avLst/>
          </a:prstGeom>
        </p:spPr>
      </p:pic>
      <p:sp>
        <p:nvSpPr>
          <p:cNvPr id="166" name="Google Shape;166;p14"/>
          <p:cNvSpPr txBox="1">
            <a:spLocks noGrp="1"/>
          </p:cNvSpPr>
          <p:nvPr>
            <p:ph type="title"/>
            <p:custDataLst>
              <p:tags r:id="rId2"/>
            </p:custDataLst>
          </p:nvPr>
        </p:nvSpPr>
        <p:spPr>
          <a:xfrm>
            <a:off x="762002" y="233363"/>
            <a:ext cx="7788611"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6" name="Rectangle 5">
            <a:extLst>
              <a:ext uri="{FF2B5EF4-FFF2-40B4-BE49-F238E27FC236}">
                <a16:creationId xmlns:a16="http://schemas.microsoft.com/office/drawing/2014/main" id="{20EED6A8-4DE6-8679-6227-88D6C2C3097C}"/>
              </a:ext>
            </a:extLst>
          </p:cNvPr>
          <p:cNvSpPr/>
          <p:nvPr>
            <p:custDataLst>
              <p:tags r:id="rId3"/>
            </p:custDataLst>
          </p:nvPr>
        </p:nvSpPr>
        <p:spPr>
          <a:xfrm>
            <a:off x="4658708" y="4723476"/>
            <a:ext cx="2286000" cy="500067"/>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tar: 6 Points 7">
            <a:extLst>
              <a:ext uri="{FF2B5EF4-FFF2-40B4-BE49-F238E27FC236}">
                <a16:creationId xmlns:a16="http://schemas.microsoft.com/office/drawing/2014/main" id="{855B452F-B878-4329-DEA8-DF3B81B38108}"/>
              </a:ext>
            </a:extLst>
          </p:cNvPr>
          <p:cNvSpPr/>
          <p:nvPr>
            <p:custDataLst>
              <p:tags r:id="rId4"/>
            </p:custDataLst>
          </p:nvPr>
        </p:nvSpPr>
        <p:spPr>
          <a:xfrm>
            <a:off x="5651690" y="1922194"/>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tar: 6 Points 1">
            <a:extLst>
              <a:ext uri="{FF2B5EF4-FFF2-40B4-BE49-F238E27FC236}">
                <a16:creationId xmlns:a16="http://schemas.microsoft.com/office/drawing/2014/main" id="{17D4F1AD-3641-93CB-3EB7-E3391256AF27}"/>
              </a:ext>
            </a:extLst>
          </p:cNvPr>
          <p:cNvSpPr/>
          <p:nvPr>
            <p:custDataLst>
              <p:tags r:id="rId5"/>
            </p:custDataLst>
          </p:nvPr>
        </p:nvSpPr>
        <p:spPr>
          <a:xfrm>
            <a:off x="5651690" y="302271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F56179BD-9C66-FA65-16E9-A8CD71ECEDA9}"/>
              </a:ext>
            </a:extLst>
          </p:cNvPr>
          <p:cNvSpPr txBox="1"/>
          <p:nvPr>
            <p:custDataLst>
              <p:tags r:id="rId6"/>
            </p:custDataLst>
          </p:nvPr>
        </p:nvSpPr>
        <p:spPr>
          <a:xfrm>
            <a:off x="10229850" y="2652058"/>
            <a:ext cx="1771650" cy="1015663"/>
          </a:xfrm>
          <a:prstGeom prst="rect">
            <a:avLst/>
          </a:prstGeom>
          <a:noFill/>
        </p:spPr>
        <p:txBody>
          <a:bodyPr wrap="square" rtlCol="0">
            <a:spAutoFit/>
          </a:bodyPr>
          <a:lstStyle/>
          <a:p>
            <a:r>
              <a:rPr lang="fr-CA" sz="2000"/>
              <a:t>Évaluation de la MPOC de Michel </a:t>
            </a:r>
          </a:p>
        </p:txBody>
      </p:sp>
      <p:sp>
        <p:nvSpPr>
          <p:cNvPr id="5" name="Star: 6 Points 4">
            <a:extLst>
              <a:ext uri="{FF2B5EF4-FFF2-40B4-BE49-F238E27FC236}">
                <a16:creationId xmlns:a16="http://schemas.microsoft.com/office/drawing/2014/main" id="{A7727BA4-9ACB-52BE-E560-CE6FF7E3A889}"/>
              </a:ext>
            </a:extLst>
          </p:cNvPr>
          <p:cNvSpPr/>
          <p:nvPr>
            <p:custDataLst>
              <p:tags r:id="rId7"/>
            </p:custDataLst>
          </p:nvPr>
        </p:nvSpPr>
        <p:spPr>
          <a:xfrm>
            <a:off x="9947475" y="2731831"/>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014021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6"/>
          <p:cNvSpPr txBox="1">
            <a:spLocks noGrp="1"/>
          </p:cNvSpPr>
          <p:nvPr>
            <p:ph type="title"/>
            <p:custDataLst>
              <p:tags r:id="rId1"/>
            </p:custDataLst>
          </p:nvPr>
        </p:nvSpPr>
        <p:spPr>
          <a:xfrm>
            <a:off x="927153" y="308999"/>
            <a:ext cx="8307936" cy="710503"/>
          </a:xfrm>
          <a:prstGeom prst="rect">
            <a:avLst/>
          </a:prstGeom>
          <a:solidFill>
            <a:schemeClr val="bg1"/>
          </a:solidFill>
          <a:ln>
            <a:noFill/>
          </a:ln>
        </p:spPr>
        <p:txBody>
          <a:bodyPr spcFirstLastPara="1" wrap="square" lIns="91425" tIns="45700" rIns="91425" bIns="45700" anchor="ctr" anchorCtr="0">
            <a:noAutofit/>
          </a:bodyPr>
          <a:lstStyle/>
          <a:p>
            <a:r>
              <a:rPr lang="fr-CA" sz="2800" i="0" dirty="0">
                <a:latin typeface="Arial"/>
                <a:ea typeface="Arial"/>
                <a:cs typeface="Arial"/>
                <a:sym typeface="Arial"/>
              </a:rPr>
              <a:t>Cas clinique 3 – Hana</a:t>
            </a:r>
          </a:p>
        </p:txBody>
      </p:sp>
      <p:sp>
        <p:nvSpPr>
          <p:cNvPr id="542" name="Google Shape;542;p56"/>
          <p:cNvSpPr txBox="1">
            <a:spLocks noGrp="1"/>
          </p:cNvSpPr>
          <p:nvPr>
            <p:ph type="body" idx="1"/>
            <p:custDataLst>
              <p:tags r:id="rId2"/>
            </p:custDataLst>
          </p:nvPr>
        </p:nvSpPr>
        <p:spPr>
          <a:xfrm>
            <a:off x="927153" y="1201152"/>
            <a:ext cx="10989230" cy="5159829"/>
          </a:xfrm>
          <a:prstGeom prst="rect">
            <a:avLst/>
          </a:prstGeom>
          <a:noFill/>
          <a:ln>
            <a:noFill/>
          </a:ln>
        </p:spPr>
        <p:txBody>
          <a:bodyPr spcFirstLastPara="1" wrap="square" lIns="91425" tIns="45700" rIns="91425" bIns="45700" anchor="t" anchorCtr="0">
            <a:normAutofit fontScale="92500"/>
          </a:bodyPr>
          <a:lstStyle/>
          <a:p>
            <a:pPr marL="228600" indent="-228600">
              <a:spcBef>
                <a:spcPts val="0"/>
              </a:spcBef>
              <a:buClrTx/>
              <a:buSzPts val="2035"/>
            </a:pPr>
            <a:r>
              <a:rPr lang="fr-CA" sz="2200"/>
              <a:t>Hana est une femme de 48 ans aiguillée vers la clinique pour l’évaluation de sa dyspnée lorsqu’elle gravit des pentes et une respiration sifflante qui persiste depuis les 6 derniers mois.</a:t>
            </a:r>
          </a:p>
          <a:p>
            <a:pPr marL="228600" indent="-228600">
              <a:spcBef>
                <a:spcPts val="0"/>
              </a:spcBef>
              <a:buSzPts val="2035"/>
            </a:pPr>
            <a:endParaRPr lang="en-US" sz="2200" dirty="0"/>
          </a:p>
          <a:p>
            <a:pPr marL="228600" indent="-228600">
              <a:spcBef>
                <a:spcPts val="0"/>
              </a:spcBef>
              <a:buClrTx/>
              <a:buSzPts val="2035"/>
            </a:pPr>
            <a:r>
              <a:rPr lang="fr-CA" sz="2200"/>
              <a:t>Elle se réveille à l’occasion la nuit avec des symptômes semblables.</a:t>
            </a:r>
          </a:p>
          <a:p>
            <a:pPr marL="228600" indent="-228600">
              <a:spcBef>
                <a:spcPts val="0"/>
              </a:spcBef>
              <a:buSzPts val="2035"/>
            </a:pPr>
            <a:endParaRPr sz="2200" dirty="0"/>
          </a:p>
          <a:p>
            <a:pPr marL="228600" indent="-228600">
              <a:spcBef>
                <a:spcPts val="407"/>
              </a:spcBef>
              <a:buClrTx/>
              <a:buSzPts val="2035"/>
            </a:pPr>
            <a:r>
              <a:rPr lang="fr-CA" sz="2200"/>
              <a:t>Elle fume un demi-paquet de cigarettes par jour depuis 30 ans.</a:t>
            </a:r>
          </a:p>
          <a:p>
            <a:pPr marL="228600" indent="-228600">
              <a:spcBef>
                <a:spcPts val="407"/>
              </a:spcBef>
              <a:buSzPts val="2035"/>
            </a:pPr>
            <a:endParaRPr lang="en-US" sz="2200" dirty="0"/>
          </a:p>
          <a:p>
            <a:pPr marL="228600" indent="-228600">
              <a:spcBef>
                <a:spcPts val="407"/>
              </a:spcBef>
              <a:buClrTx/>
              <a:buSzPts val="2035"/>
            </a:pPr>
            <a:r>
              <a:rPr lang="fr-CA" sz="2200"/>
              <a:t>Enfant, Hana a eu des épisodes fréquents de bronchite; pas d’« exacerbations » récentes.</a:t>
            </a:r>
          </a:p>
          <a:p>
            <a:pPr marL="228600" indent="-228600">
              <a:spcBef>
                <a:spcPts val="407"/>
              </a:spcBef>
              <a:buSzPts val="2035"/>
            </a:pPr>
            <a:endParaRPr lang="en-US" sz="2200" dirty="0"/>
          </a:p>
          <a:p>
            <a:pPr marL="228600" indent="-228600">
              <a:spcBef>
                <a:spcPts val="407"/>
              </a:spcBef>
              <a:buClrTx/>
              <a:buSzPts val="2035"/>
            </a:pPr>
            <a:r>
              <a:rPr lang="fr-CA" sz="2200">
                <a:solidFill>
                  <a:schemeClr val="tx1"/>
                </a:solidFill>
              </a:rPr>
              <a:t>La FSC est normale, avec un taux d’éosinophiles dans le sang de 400 cellules/uL.</a:t>
            </a:r>
          </a:p>
          <a:p>
            <a:pPr marL="228600" indent="-228600">
              <a:spcBef>
                <a:spcPts val="407"/>
              </a:spcBef>
              <a:buSzPts val="2035"/>
            </a:pPr>
            <a:endParaRPr lang="en-CA" sz="2200" dirty="0">
              <a:solidFill>
                <a:schemeClr val="tx1"/>
              </a:solidFill>
            </a:endParaRPr>
          </a:p>
          <a:p>
            <a:pPr marL="228600" indent="-228600">
              <a:spcBef>
                <a:spcPts val="407"/>
              </a:spcBef>
              <a:buClrTx/>
              <a:buSzPts val="2035"/>
            </a:pPr>
            <a:r>
              <a:rPr lang="fr-CA" sz="2200"/>
              <a:t>La spirométrie indique un VEMS post-bronchodilatateur de 74 % prédit, rapport VEMS/CVF de 0,65</a:t>
            </a:r>
          </a:p>
          <a:p>
            <a:pPr marL="628650" lvl="1" indent="-285750">
              <a:spcBef>
                <a:spcPts val="333"/>
              </a:spcBef>
              <a:buClrTx/>
              <a:buSzPts val="1665"/>
              <a:buFont typeface="Courier New"/>
              <a:buChar char="o"/>
            </a:pPr>
            <a:r>
              <a:rPr lang="fr-CA" sz="2000"/>
              <a:t>on observe un changement de 12 % et 265 ml dans le VEMS post-bronchodilatateur.</a:t>
            </a:r>
          </a:p>
          <a:p>
            <a:pPr marL="228600" indent="-99377">
              <a:spcBef>
                <a:spcPts val="407"/>
              </a:spcBef>
              <a:buSzPts val="2035"/>
              <a:buNone/>
            </a:pPr>
            <a:endParaRPr sz="2035" dirty="0"/>
          </a:p>
          <a:p>
            <a:pPr marL="228600" indent="-99377">
              <a:spcBef>
                <a:spcPts val="407"/>
              </a:spcBef>
              <a:buSzPts val="2035"/>
              <a:buNone/>
            </a:pPr>
            <a:endParaRPr sz="2035" dirty="0"/>
          </a:p>
          <a:p>
            <a:pPr marL="228600" indent="-87629">
              <a:spcBef>
                <a:spcPts val="444"/>
              </a:spcBef>
              <a:buSzPts val="2220"/>
              <a:buNone/>
            </a:pPr>
            <a:endParaRPr sz="222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7"/>
          <p:cNvSpPr txBox="1">
            <a:spLocks noGrp="1"/>
          </p:cNvSpPr>
          <p:nvPr>
            <p:ph type="title"/>
            <p:custDataLst>
              <p:tags r:id="rId1"/>
            </p:custDataLst>
          </p:nvPr>
        </p:nvSpPr>
        <p:spPr>
          <a:xfrm>
            <a:off x="844197" y="327385"/>
            <a:ext cx="8307936" cy="625925"/>
          </a:xfrm>
          <a:prstGeom prst="rect">
            <a:avLst/>
          </a:prstGeom>
          <a:solidFill>
            <a:schemeClr val="bg1"/>
          </a:solidFill>
          <a:ln>
            <a:noFill/>
          </a:ln>
        </p:spPr>
        <p:txBody>
          <a:bodyPr spcFirstLastPara="1" wrap="square" lIns="91425" tIns="45700" rIns="91425" bIns="45700" anchor="ctr" anchorCtr="0">
            <a:noAutofit/>
          </a:bodyPr>
          <a:lstStyle/>
          <a:p>
            <a:pPr>
              <a:spcAft>
                <a:spcPts val="400"/>
              </a:spcAft>
            </a:pPr>
            <a:r>
              <a:rPr lang="fr-CA" sz="2800" i="0" dirty="0">
                <a:latin typeface="Arial"/>
                <a:ea typeface="Arial"/>
                <a:cs typeface="Arial"/>
                <a:sym typeface="Arial"/>
              </a:rPr>
              <a:t>Cas clinique 3 – Hana</a:t>
            </a:r>
          </a:p>
        </p:txBody>
      </p:sp>
      <p:sp>
        <p:nvSpPr>
          <p:cNvPr id="548" name="Google Shape;548;p57"/>
          <p:cNvSpPr txBox="1">
            <a:spLocks noGrp="1"/>
          </p:cNvSpPr>
          <p:nvPr>
            <p:ph type="body" idx="1"/>
            <p:custDataLst>
              <p:tags r:id="rId2"/>
            </p:custDataLst>
          </p:nvPr>
        </p:nvSpPr>
        <p:spPr>
          <a:xfrm>
            <a:off x="943583" y="1143000"/>
            <a:ext cx="10904706" cy="4572000"/>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fr-CA" sz="2400" b="1" i="1"/>
              <a:t>Questions</a:t>
            </a:r>
          </a:p>
          <a:p>
            <a:pPr marL="522288" indent="-522288">
              <a:lnSpc>
                <a:spcPct val="150000"/>
              </a:lnSpc>
              <a:spcBef>
                <a:spcPts val="600"/>
              </a:spcBef>
              <a:buClrTx/>
              <a:buSzPts val="2200"/>
              <a:buFont typeface="Arial"/>
              <a:buAutoNum type="arabicPeriod"/>
            </a:pPr>
            <a:r>
              <a:rPr lang="fr-CA" sz="2200"/>
              <a:t>Quelles sont les caractéristiques qui différentient Hana des patients habituellement atteints de MPOC?</a:t>
            </a:r>
          </a:p>
          <a:p>
            <a:pPr marL="522288" indent="-522288">
              <a:lnSpc>
                <a:spcPct val="150000"/>
              </a:lnSpc>
              <a:spcBef>
                <a:spcPts val="600"/>
              </a:spcBef>
              <a:buClrTx/>
              <a:buSzPts val="2200"/>
              <a:buFont typeface="Arial"/>
              <a:buAutoNum type="arabicPeriod"/>
            </a:pPr>
            <a:r>
              <a:rPr lang="fr-CA" sz="2200"/>
              <a:t>Quelles autres questions poseriez-vous à propos de ses antécédents?</a:t>
            </a:r>
          </a:p>
          <a:p>
            <a:pPr marL="522288" indent="-522288">
              <a:lnSpc>
                <a:spcPct val="150000"/>
              </a:lnSpc>
              <a:spcBef>
                <a:spcPts val="600"/>
              </a:spcBef>
              <a:buClrTx/>
              <a:buSzPts val="2200"/>
              <a:buFont typeface="Arial"/>
              <a:buAutoNum type="arabicPeriod"/>
            </a:pPr>
            <a:r>
              <a:rPr lang="fr-CA" sz="2200"/>
              <a:t>Quels examens supplémentaires envisageriez-vous de demander afin de mieux comprendre la cause de sa maladie pulmonaire?</a:t>
            </a:r>
          </a:p>
          <a:p>
            <a:pPr marL="522288" indent="-522288">
              <a:lnSpc>
                <a:spcPct val="150000"/>
              </a:lnSpc>
              <a:spcBef>
                <a:spcPts val="600"/>
              </a:spcBef>
              <a:buClrTx/>
              <a:buSzPts val="2200"/>
              <a:buFont typeface="Arial"/>
              <a:buAutoNum type="arabicPeriod"/>
            </a:pPr>
            <a:r>
              <a:rPr lang="fr-CA" sz="2200"/>
              <a:t>De quelle façon aborderiez-vous sa pharmacothérapie inhalée?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5ECAA-8689-C271-6235-1D55A73BD5CA}"/>
              </a:ext>
            </a:extLst>
          </p:cNvPr>
          <p:cNvPicPr>
            <a:picLocks noChangeAspect="1"/>
          </p:cNvPicPr>
          <p:nvPr>
            <p:custDataLst>
              <p:tags r:id="rId1"/>
            </p:custDataLst>
          </p:nvPr>
        </p:nvPicPr>
        <p:blipFill rotWithShape="1">
          <a:blip r:embed="rId5"/>
          <a:srcRect l="23438" t="47916" r="24766" b="27072"/>
          <a:stretch/>
        </p:blipFill>
        <p:spPr>
          <a:xfrm>
            <a:off x="728662" y="3248151"/>
            <a:ext cx="10734676" cy="2914392"/>
          </a:xfrm>
          <a:prstGeom prst="rect">
            <a:avLst/>
          </a:prstGeom>
        </p:spPr>
      </p:pic>
      <p:sp>
        <p:nvSpPr>
          <p:cNvPr id="4" name="TextBox 3">
            <a:extLst>
              <a:ext uri="{FF2B5EF4-FFF2-40B4-BE49-F238E27FC236}">
                <a16:creationId xmlns:a16="http://schemas.microsoft.com/office/drawing/2014/main" id="{CB64CAB9-D410-DF77-BD5A-53FD1BF95301}"/>
              </a:ext>
            </a:extLst>
          </p:cNvPr>
          <p:cNvSpPr txBox="1"/>
          <p:nvPr>
            <p:custDataLst>
              <p:tags r:id="rId2"/>
            </p:custDataLst>
          </p:nvPr>
        </p:nvSpPr>
        <p:spPr>
          <a:xfrm>
            <a:off x="903760" y="1111402"/>
            <a:ext cx="10944226" cy="2246769"/>
          </a:xfrm>
          <a:prstGeom prst="rect">
            <a:avLst/>
          </a:prstGeom>
          <a:noFill/>
        </p:spPr>
        <p:txBody>
          <a:bodyPr wrap="square" rtlCol="0">
            <a:spAutoFit/>
          </a:bodyPr>
          <a:lstStyle/>
          <a:p>
            <a:pPr marL="285750" indent="-285750">
              <a:buFont typeface="Arial" panose="020B0604020202020204" pitchFamily="34" charset="0"/>
              <a:buChar char="•"/>
            </a:pPr>
            <a:r>
              <a:rPr lang="fr-CA" sz="2200"/>
              <a:t>Une thérapie combinée CSI-BALA devrait être utilisée (plutôt qu’une thérapie AMLA-BALA) chez les personnes ayant une </a:t>
            </a:r>
            <a:r>
              <a:rPr lang="fr-CA" sz="2200" b="1"/>
              <a:t>MPOC avec asthme concomitant.</a:t>
            </a:r>
          </a:p>
          <a:p>
            <a:endParaRPr lang="en-CA" sz="800" b="1" dirty="0"/>
          </a:p>
          <a:p>
            <a:pPr marL="285750" indent="-285750">
              <a:buFont typeface="Arial" panose="020B0604020202020204" pitchFamily="34" charset="0"/>
              <a:buChar char="•"/>
            </a:pPr>
            <a:r>
              <a:rPr lang="fr-CA" sz="2200"/>
              <a:t>Il n’existe pas de définition universellement acceptée de MPOC avec asthme concomitant. L’énoncé de principe de 2017 de la SCT sur la pharmacothérapie pour la MPOC fournit une orientation sur l’évaluation des patients pouvant être atteints d’asthme concomitant.</a:t>
            </a:r>
          </a:p>
        </p:txBody>
      </p:sp>
      <p:sp>
        <p:nvSpPr>
          <p:cNvPr id="5" name="Shape 602">
            <a:extLst>
              <a:ext uri="{FF2B5EF4-FFF2-40B4-BE49-F238E27FC236}">
                <a16:creationId xmlns:a16="http://schemas.microsoft.com/office/drawing/2014/main" id="{21578F29-1916-3646-FE49-354420BB5E4A}"/>
              </a:ext>
            </a:extLst>
          </p:cNvPr>
          <p:cNvSpPr txBox="1"/>
          <p:nvPr>
            <p:custDataLst>
              <p:tags r:id="rId3"/>
            </p:custDataLst>
          </p:nvPr>
        </p:nvSpPr>
        <p:spPr>
          <a:xfrm>
            <a:off x="728662" y="5952621"/>
            <a:ext cx="3857624" cy="481010"/>
          </a:xfrm>
          <a:prstGeom prst="rect">
            <a:avLst/>
          </a:prstGeom>
          <a:noFill/>
          <a:ln>
            <a:noFill/>
          </a:ln>
        </p:spPr>
        <p:txBody>
          <a:bodyPr spcFirstLastPara="1" lIns="91425" tIns="45700" rIns="91425" bIns="45700"/>
          <a:lstStyle/>
          <a:p>
            <a:pPr>
              <a:defRPr/>
            </a:pPr>
            <a:r>
              <a:rPr lang="fr-CA" sz="1350" i="1"/>
              <a:t>Bourbeau J, et coll. CJRCCSM 2023 (soumis).</a:t>
            </a:r>
          </a:p>
          <a:p>
            <a:pPr>
              <a:defRPr/>
            </a:pPr>
            <a:r>
              <a:rPr lang="fr-CA" sz="1350" i="1"/>
              <a:t>Bourbeau J, et coll. CJRCCSM 2017.</a:t>
            </a:r>
          </a:p>
        </p:txBody>
      </p:sp>
    </p:spTree>
    <p:extLst>
      <p:ext uri="{BB962C8B-B14F-4D97-AF65-F5344CB8AC3E}">
        <p14:creationId xmlns:p14="http://schemas.microsoft.com/office/powerpoint/2010/main" val="1077963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ACC658-FBD2-6E81-4860-9484D38D7A0A}"/>
              </a:ext>
            </a:extLst>
          </p:cNvPr>
          <p:cNvSpPr txBox="1"/>
          <p:nvPr>
            <p:custDataLst>
              <p:tags r:id="rId1"/>
            </p:custDataLst>
          </p:nvPr>
        </p:nvSpPr>
        <p:spPr>
          <a:xfrm>
            <a:off x="879592" y="2477213"/>
            <a:ext cx="11015662" cy="2462213"/>
          </a:xfrm>
          <a:prstGeom prst="rect">
            <a:avLst/>
          </a:prstGeom>
          <a:noFill/>
        </p:spPr>
        <p:txBody>
          <a:bodyPr wrap="square">
            <a:spAutoFit/>
          </a:bodyPr>
          <a:lstStyle/>
          <a:p>
            <a:pPr marL="285750" indent="-285750">
              <a:buFont typeface="Arial" panose="020B0604020202020204" pitchFamily="34" charset="0"/>
              <a:buChar char="•"/>
            </a:pPr>
            <a:r>
              <a:rPr lang="fr-CA" sz="2200" b="1"/>
              <a:t>QUESTION PICO 1 : </a:t>
            </a:r>
            <a:r>
              <a:rPr lang="fr-CA" sz="2200"/>
              <a:t>Chez quelles populations est-il le plus approprié de procéder à une analyse ciblée permettant de vérifier les niveaux d’A1AT afin d’améliorer la détection de cas de patients à risque de maladie pulmonaire ou souffrant d’une maladie pulmonaire documentée associée à un déficit en A1AT?</a:t>
            </a:r>
          </a:p>
          <a:p>
            <a:pPr marL="285750" indent="-285750">
              <a:buFont typeface="Arial" panose="020B0604020202020204" pitchFamily="34" charset="0"/>
              <a:buChar char="•"/>
            </a:pPr>
            <a:endParaRPr lang="en-CA" sz="2200" dirty="0"/>
          </a:p>
          <a:p>
            <a:pPr marL="285750" indent="-285750">
              <a:buFont typeface="Arial" panose="020B0604020202020204" pitchFamily="34" charset="0"/>
              <a:buChar char="•"/>
            </a:pPr>
            <a:r>
              <a:rPr lang="fr-CA" sz="2200" b="1"/>
              <a:t>RECOMMANDATION 1A* </a:t>
            </a:r>
            <a:r>
              <a:rPr lang="fr-CA" sz="2200"/>
              <a:t>Nous suggérons d’envisager une analyse ciblée pour vérifier un déficit en A1AT chez les personnes ayant une MPOC diagnostiquée avant l’âge de 65 ans ou ayant des antécédents de tabagisme de &lt;20 paquets par année. (Grade de recommandation : 2C)</a:t>
            </a:r>
          </a:p>
        </p:txBody>
      </p:sp>
      <p:sp>
        <p:nvSpPr>
          <p:cNvPr id="4" name="Shape 602">
            <a:extLst>
              <a:ext uri="{FF2B5EF4-FFF2-40B4-BE49-F238E27FC236}">
                <a16:creationId xmlns:a16="http://schemas.microsoft.com/office/drawing/2014/main" id="{057ED6DC-60F2-55E7-9FBF-459AB493FA7B}"/>
              </a:ext>
            </a:extLst>
          </p:cNvPr>
          <p:cNvSpPr txBox="1"/>
          <p:nvPr>
            <p:custDataLst>
              <p:tags r:id="rId2"/>
            </p:custDataLst>
          </p:nvPr>
        </p:nvSpPr>
        <p:spPr>
          <a:xfrm>
            <a:off x="879592" y="6040170"/>
            <a:ext cx="3857624" cy="481010"/>
          </a:xfrm>
          <a:prstGeom prst="rect">
            <a:avLst/>
          </a:prstGeom>
          <a:noFill/>
          <a:ln>
            <a:noFill/>
          </a:ln>
        </p:spPr>
        <p:txBody>
          <a:bodyPr spcFirstLastPara="1" lIns="91425" tIns="45700" rIns="91425" bIns="45700"/>
          <a:lstStyle/>
          <a:p>
            <a:pPr>
              <a:defRPr/>
            </a:pPr>
            <a:r>
              <a:rPr lang="fr-CA" sz="1350" i="1"/>
              <a:t>Marciniuk DD et coll. CRJ 2012.</a:t>
            </a:r>
          </a:p>
        </p:txBody>
      </p:sp>
      <p:sp>
        <p:nvSpPr>
          <p:cNvPr id="6" name="TextBox 5">
            <a:extLst>
              <a:ext uri="{FF2B5EF4-FFF2-40B4-BE49-F238E27FC236}">
                <a16:creationId xmlns:a16="http://schemas.microsoft.com/office/drawing/2014/main" id="{83F0E3BC-A840-7B94-4A55-59A7765DF118}"/>
              </a:ext>
            </a:extLst>
          </p:cNvPr>
          <p:cNvSpPr txBox="1"/>
          <p:nvPr>
            <p:custDataLst>
              <p:tags r:id="rId3"/>
            </p:custDataLst>
          </p:nvPr>
        </p:nvSpPr>
        <p:spPr>
          <a:xfrm>
            <a:off x="1001948" y="1251127"/>
            <a:ext cx="10770951" cy="830997"/>
          </a:xfrm>
          <a:prstGeom prst="rect">
            <a:avLst/>
          </a:prstGeom>
          <a:noFill/>
        </p:spPr>
        <p:txBody>
          <a:bodyPr wrap="square">
            <a:spAutoFit/>
          </a:bodyPr>
          <a:lstStyle/>
          <a:p>
            <a:r>
              <a:rPr lang="fr-CA" sz="2400" b="1"/>
              <a:t>Analyse ciblée pour vérifier un déficit en alpha1-antitrypsine (A1AT) et traitement d’augmentation : lignes directrices de pratique clinique de la Société canadienne de thoracologie </a:t>
            </a:r>
          </a:p>
        </p:txBody>
      </p:sp>
    </p:spTree>
    <p:extLst>
      <p:ext uri="{BB962C8B-B14F-4D97-AF65-F5344CB8AC3E}">
        <p14:creationId xmlns:p14="http://schemas.microsoft.com/office/powerpoint/2010/main" val="27896935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4" name="Picture 3">
            <a:extLst>
              <a:ext uri="{FF2B5EF4-FFF2-40B4-BE49-F238E27FC236}">
                <a16:creationId xmlns:a16="http://schemas.microsoft.com/office/drawing/2014/main" id="{5943D5B2-2945-12DA-E0B2-7A5B8DE1F41C}"/>
              </a:ext>
            </a:extLst>
          </p:cNvPr>
          <p:cNvPicPr>
            <a:picLocks noChangeAspect="1"/>
          </p:cNvPicPr>
          <p:nvPr>
            <p:custDataLst>
              <p:tags r:id="rId1"/>
            </p:custDataLst>
          </p:nvPr>
        </p:nvPicPr>
        <p:blipFill>
          <a:blip r:embed="rId11"/>
          <a:stretch>
            <a:fillRect/>
          </a:stretch>
        </p:blipFill>
        <p:spPr>
          <a:xfrm>
            <a:off x="876958" y="1265659"/>
            <a:ext cx="8868838" cy="4978449"/>
          </a:xfrm>
          <a:prstGeom prst="rect">
            <a:avLst/>
          </a:prstGeom>
        </p:spPr>
      </p:pic>
      <p:sp>
        <p:nvSpPr>
          <p:cNvPr id="109" name="Google Shape;109;p7"/>
          <p:cNvSpPr/>
          <p:nvPr>
            <p:custDataLst>
              <p:tags r:id="rId2"/>
            </p:custDataLst>
          </p:nvPr>
        </p:nvSpPr>
        <p:spPr>
          <a:xfrm>
            <a:off x="720574" y="211128"/>
            <a:ext cx="8633763" cy="785459"/>
          </a:xfrm>
          <a:prstGeom prst="rect">
            <a:avLst/>
          </a:prstGeom>
          <a:solidFill>
            <a:schemeClr val="lt1"/>
          </a:solidFill>
          <a:ln>
            <a:noFill/>
          </a:ln>
        </p:spPr>
        <p:txBody>
          <a:bodyPr spcFirstLastPara="1" wrap="square" lIns="91425" tIns="45700" rIns="91425" bIns="45700" anchor="t" anchorCtr="0">
            <a:noAutofit/>
          </a:bodyPr>
          <a:lstStyle/>
          <a:p>
            <a:r>
              <a:rPr lang="fr-CA" sz="2800" b="1">
                <a:solidFill>
                  <a:schemeClr val="dk1"/>
                </a:solidFill>
              </a:rPr>
              <a:t>Prise en charge complète et intégrée de la MPOC</a:t>
            </a:r>
          </a:p>
        </p:txBody>
      </p:sp>
      <p:sp>
        <p:nvSpPr>
          <p:cNvPr id="2" name="Star: 6 Points 1">
            <a:extLst>
              <a:ext uri="{FF2B5EF4-FFF2-40B4-BE49-F238E27FC236}">
                <a16:creationId xmlns:a16="http://schemas.microsoft.com/office/drawing/2014/main" id="{E9A844A7-8192-1973-8EE7-69E7E23C83C5}"/>
              </a:ext>
            </a:extLst>
          </p:cNvPr>
          <p:cNvSpPr/>
          <p:nvPr>
            <p:custDataLst>
              <p:tags r:id="rId3"/>
            </p:custDataLst>
          </p:nvPr>
        </p:nvSpPr>
        <p:spPr>
          <a:xfrm>
            <a:off x="5303762" y="4380199"/>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tar: 6 Points 2">
            <a:extLst>
              <a:ext uri="{FF2B5EF4-FFF2-40B4-BE49-F238E27FC236}">
                <a16:creationId xmlns:a16="http://schemas.microsoft.com/office/drawing/2014/main" id="{C307EA56-587F-F306-E68A-9D95BC05BA77}"/>
              </a:ext>
            </a:extLst>
          </p:cNvPr>
          <p:cNvSpPr/>
          <p:nvPr>
            <p:custDataLst>
              <p:tags r:id="rId4"/>
            </p:custDataLst>
          </p:nvPr>
        </p:nvSpPr>
        <p:spPr>
          <a:xfrm>
            <a:off x="4721214" y="4637374"/>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tar: 6 Points 5">
            <a:extLst>
              <a:ext uri="{FF2B5EF4-FFF2-40B4-BE49-F238E27FC236}">
                <a16:creationId xmlns:a16="http://schemas.microsoft.com/office/drawing/2014/main" id="{50215920-2A9E-D638-5B5A-49CA37486A9B}"/>
              </a:ext>
            </a:extLst>
          </p:cNvPr>
          <p:cNvSpPr/>
          <p:nvPr>
            <p:custDataLst>
              <p:tags r:id="rId5"/>
            </p:custDataLst>
          </p:nvPr>
        </p:nvSpPr>
        <p:spPr>
          <a:xfrm>
            <a:off x="4737418" y="507950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274D2CC-414A-97D3-DA83-A6A6BD63098F}"/>
              </a:ext>
            </a:extLst>
          </p:cNvPr>
          <p:cNvSpPr txBox="1"/>
          <p:nvPr>
            <p:custDataLst>
              <p:tags r:id="rId6"/>
            </p:custDataLst>
          </p:nvPr>
        </p:nvSpPr>
        <p:spPr>
          <a:xfrm>
            <a:off x="10154459" y="2652058"/>
            <a:ext cx="1847041" cy="1631216"/>
          </a:xfrm>
          <a:prstGeom prst="rect">
            <a:avLst/>
          </a:prstGeom>
          <a:noFill/>
        </p:spPr>
        <p:txBody>
          <a:bodyPr wrap="square" rtlCol="0">
            <a:spAutoFit/>
          </a:bodyPr>
          <a:lstStyle/>
          <a:p>
            <a:r>
              <a:rPr lang="fr-CA" sz="2000"/>
              <a:t>Évaluation de la MPOC d’Hana</a:t>
            </a:r>
          </a:p>
          <a:p>
            <a:r>
              <a:rPr lang="fr-CA" sz="2000"/>
              <a:t>(avec asthme concomitant?)</a:t>
            </a:r>
          </a:p>
        </p:txBody>
      </p:sp>
      <p:sp>
        <p:nvSpPr>
          <p:cNvPr id="9" name="Star: 6 Points 8">
            <a:extLst>
              <a:ext uri="{FF2B5EF4-FFF2-40B4-BE49-F238E27FC236}">
                <a16:creationId xmlns:a16="http://schemas.microsoft.com/office/drawing/2014/main" id="{E25B28FC-9DED-715F-09F2-DCC5606D87F1}"/>
              </a:ext>
            </a:extLst>
          </p:cNvPr>
          <p:cNvSpPr/>
          <p:nvPr>
            <p:custDataLst>
              <p:tags r:id="rId7"/>
            </p:custDataLst>
          </p:nvPr>
        </p:nvSpPr>
        <p:spPr>
          <a:xfrm>
            <a:off x="9944102" y="2727928"/>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1" name="Straight Connector 10">
            <a:extLst>
              <a:ext uri="{FF2B5EF4-FFF2-40B4-BE49-F238E27FC236}">
                <a16:creationId xmlns:a16="http://schemas.microsoft.com/office/drawing/2014/main" id="{A3138E0F-99A7-B479-B5F6-C143B5D7F89C}"/>
              </a:ext>
            </a:extLst>
          </p:cNvPr>
          <p:cNvCxnSpPr>
            <a:cxnSpLocks/>
          </p:cNvCxnSpPr>
          <p:nvPr>
            <p:custDataLst>
              <p:tags r:id="rId8"/>
            </p:custDataLst>
          </p:nvPr>
        </p:nvCxnSpPr>
        <p:spPr>
          <a:xfrm flipV="1">
            <a:off x="5437516" y="2962591"/>
            <a:ext cx="0" cy="1417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0079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28B97-FE16-01F1-7647-89392D8BFC5A}"/>
              </a:ext>
            </a:extLst>
          </p:cNvPr>
          <p:cNvPicPr>
            <a:picLocks noChangeAspect="1"/>
          </p:cNvPicPr>
          <p:nvPr>
            <p:custDataLst>
              <p:tags r:id="rId1"/>
            </p:custDataLst>
          </p:nvPr>
        </p:nvPicPr>
        <p:blipFill>
          <a:blip r:embed="rId5"/>
          <a:stretch>
            <a:fillRect/>
          </a:stretch>
        </p:blipFill>
        <p:spPr>
          <a:xfrm>
            <a:off x="1952013" y="1814544"/>
            <a:ext cx="6406174" cy="4510769"/>
          </a:xfrm>
          <a:prstGeom prst="rect">
            <a:avLst/>
          </a:prstGeom>
        </p:spPr>
      </p:pic>
      <p:sp>
        <p:nvSpPr>
          <p:cNvPr id="4" name="TextBox 3">
            <a:extLst>
              <a:ext uri="{FF2B5EF4-FFF2-40B4-BE49-F238E27FC236}">
                <a16:creationId xmlns:a16="http://schemas.microsoft.com/office/drawing/2014/main" id="{0B53448F-F734-963B-9249-42654084579C}"/>
              </a:ext>
            </a:extLst>
          </p:cNvPr>
          <p:cNvSpPr txBox="1"/>
          <p:nvPr>
            <p:custDataLst>
              <p:tags r:id="rId2"/>
            </p:custDataLst>
          </p:nvPr>
        </p:nvSpPr>
        <p:spPr>
          <a:xfrm>
            <a:off x="2568177" y="1317722"/>
            <a:ext cx="6790975" cy="523220"/>
          </a:xfrm>
          <a:prstGeom prst="rect">
            <a:avLst/>
          </a:prstGeom>
          <a:noFill/>
        </p:spPr>
        <p:txBody>
          <a:bodyPr wrap="square">
            <a:spAutoFit/>
          </a:bodyPr>
          <a:lstStyle/>
          <a:p>
            <a:r>
              <a:rPr lang="fr-CA" sz="2800" b="1"/>
              <a:t>Interventions d’abandon du tabagisme</a:t>
            </a:r>
          </a:p>
        </p:txBody>
      </p:sp>
      <p:sp>
        <p:nvSpPr>
          <p:cNvPr id="5" name="TextBox 4">
            <a:extLst>
              <a:ext uri="{FF2B5EF4-FFF2-40B4-BE49-F238E27FC236}">
                <a16:creationId xmlns:a16="http://schemas.microsoft.com/office/drawing/2014/main" id="{F203EF08-4BA2-240D-2F36-F546A1DE6349}"/>
              </a:ext>
            </a:extLst>
          </p:cNvPr>
          <p:cNvSpPr txBox="1"/>
          <p:nvPr>
            <p:custDataLst>
              <p:tags r:id="rId3"/>
            </p:custDataLst>
          </p:nvPr>
        </p:nvSpPr>
        <p:spPr>
          <a:xfrm>
            <a:off x="2471742" y="6368837"/>
            <a:ext cx="5429250" cy="276999"/>
          </a:xfrm>
          <a:prstGeom prst="rect">
            <a:avLst/>
          </a:prstGeom>
          <a:noFill/>
        </p:spPr>
        <p:txBody>
          <a:bodyPr wrap="square">
            <a:spAutoFit/>
          </a:bodyPr>
          <a:lstStyle/>
          <a:p>
            <a:r>
              <a:rPr lang="fr-CA" sz="1200" i="1"/>
              <a:t>West R, Shiffman S (2007). Fast facts: smoking cessation (2</a:t>
            </a:r>
            <a:r>
              <a:rPr lang="fr-CA" sz="1200" i="1" baseline="30000"/>
              <a:t>e</a:t>
            </a:r>
            <a:r>
              <a:rPr lang="fr-CA" sz="1200" i="1"/>
              <a:t> éd.).</a:t>
            </a:r>
          </a:p>
        </p:txBody>
      </p:sp>
    </p:spTree>
    <p:extLst>
      <p:ext uri="{BB962C8B-B14F-4D97-AF65-F5344CB8AC3E}">
        <p14:creationId xmlns:p14="http://schemas.microsoft.com/office/powerpoint/2010/main" val="36740254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9" name="Picture 8">
            <a:extLst>
              <a:ext uri="{FF2B5EF4-FFF2-40B4-BE49-F238E27FC236}">
                <a16:creationId xmlns:a16="http://schemas.microsoft.com/office/drawing/2014/main" id="{64CC9CCC-405D-04E0-7F05-A0EF45305E7C}"/>
              </a:ext>
            </a:extLst>
          </p:cNvPr>
          <p:cNvPicPr>
            <a:picLocks noChangeAspect="1"/>
          </p:cNvPicPr>
          <p:nvPr>
            <p:custDataLst>
              <p:tags r:id="rId1"/>
            </p:custDataLst>
          </p:nvPr>
        </p:nvPicPr>
        <p:blipFill>
          <a:blip r:embed="rId11"/>
          <a:stretch>
            <a:fillRect/>
          </a:stretch>
        </p:blipFill>
        <p:spPr>
          <a:xfrm>
            <a:off x="1892723" y="1357930"/>
            <a:ext cx="7892875" cy="4778104"/>
          </a:xfrm>
          <a:prstGeom prst="rect">
            <a:avLst/>
          </a:prstGeom>
        </p:spPr>
      </p:pic>
      <p:sp>
        <p:nvSpPr>
          <p:cNvPr id="166" name="Google Shape;166;p14"/>
          <p:cNvSpPr txBox="1">
            <a:spLocks noGrp="1"/>
          </p:cNvSpPr>
          <p:nvPr>
            <p:ph type="title"/>
            <p:custDataLst>
              <p:tags r:id="rId2"/>
            </p:custDataLst>
          </p:nvPr>
        </p:nvSpPr>
        <p:spPr>
          <a:xfrm>
            <a:off x="762002" y="233363"/>
            <a:ext cx="7866432" cy="762000"/>
          </a:xfrm>
          <a:prstGeom prst="rect">
            <a:avLst/>
          </a:prstGeom>
          <a:solidFill>
            <a:schemeClr val="lt1"/>
          </a:solidFill>
          <a:ln>
            <a:noFill/>
          </a:ln>
        </p:spPr>
        <p:txBody>
          <a:bodyPr spcFirstLastPara="1" wrap="square" lIns="91425" tIns="45700" rIns="91425" bIns="45700" anchor="ctr" anchorCtr="0">
            <a:noAutofit/>
          </a:bodyPr>
          <a:lstStyle/>
          <a:p>
            <a:r>
              <a:rPr lang="fr-CA" sz="2800" i="0">
                <a:latin typeface="Arial"/>
                <a:ea typeface="Arial"/>
                <a:cs typeface="Arial"/>
                <a:sym typeface="Arial"/>
              </a:rPr>
              <a:t>Figure 3 – Mise à jour de la pharmacothérapie pour la MPOC</a:t>
            </a:r>
          </a:p>
        </p:txBody>
      </p:sp>
      <p:sp>
        <p:nvSpPr>
          <p:cNvPr id="6" name="Rectangle 5">
            <a:extLst>
              <a:ext uri="{FF2B5EF4-FFF2-40B4-BE49-F238E27FC236}">
                <a16:creationId xmlns:a16="http://schemas.microsoft.com/office/drawing/2014/main" id="{20EED6A8-4DE6-8679-6227-88D6C2C3097C}"/>
              </a:ext>
            </a:extLst>
          </p:cNvPr>
          <p:cNvSpPr/>
          <p:nvPr>
            <p:custDataLst>
              <p:tags r:id="rId3"/>
            </p:custDataLst>
          </p:nvPr>
        </p:nvSpPr>
        <p:spPr>
          <a:xfrm>
            <a:off x="6315076" y="3667721"/>
            <a:ext cx="285750" cy="518517"/>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tar: 6 Points 7">
            <a:extLst>
              <a:ext uri="{FF2B5EF4-FFF2-40B4-BE49-F238E27FC236}">
                <a16:creationId xmlns:a16="http://schemas.microsoft.com/office/drawing/2014/main" id="{855B452F-B878-4329-DEA8-DF3B81B38108}"/>
              </a:ext>
            </a:extLst>
          </p:cNvPr>
          <p:cNvSpPr/>
          <p:nvPr>
            <p:custDataLst>
              <p:tags r:id="rId4"/>
            </p:custDataLst>
          </p:nvPr>
        </p:nvSpPr>
        <p:spPr>
          <a:xfrm>
            <a:off x="5739826" y="206173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tar: 6 Points 1">
            <a:extLst>
              <a:ext uri="{FF2B5EF4-FFF2-40B4-BE49-F238E27FC236}">
                <a16:creationId xmlns:a16="http://schemas.microsoft.com/office/drawing/2014/main" id="{17D4F1AD-3641-93CB-3EB7-E3391256AF27}"/>
              </a:ext>
            </a:extLst>
          </p:cNvPr>
          <p:cNvSpPr/>
          <p:nvPr>
            <p:custDataLst>
              <p:tags r:id="rId5"/>
            </p:custDataLst>
          </p:nvPr>
        </p:nvSpPr>
        <p:spPr>
          <a:xfrm>
            <a:off x="5739826" y="3022716"/>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F56179BD-9C66-FA65-16E9-A8CD71ECEDA9}"/>
              </a:ext>
            </a:extLst>
          </p:cNvPr>
          <p:cNvSpPr txBox="1"/>
          <p:nvPr>
            <p:custDataLst>
              <p:tags r:id="rId6"/>
            </p:custDataLst>
          </p:nvPr>
        </p:nvSpPr>
        <p:spPr>
          <a:xfrm>
            <a:off x="10229850" y="2652058"/>
            <a:ext cx="1805268" cy="2492990"/>
          </a:xfrm>
          <a:prstGeom prst="rect">
            <a:avLst/>
          </a:prstGeom>
          <a:noFill/>
        </p:spPr>
        <p:txBody>
          <a:bodyPr wrap="square" rtlCol="0">
            <a:spAutoFit/>
          </a:bodyPr>
          <a:lstStyle/>
          <a:p>
            <a:r>
              <a:rPr lang="fr-CA" sz="2000"/>
              <a:t>Évaluation de la MPOC d’Hana (avec asthme concomitant?)</a:t>
            </a:r>
          </a:p>
          <a:p>
            <a:endParaRPr lang="en-US" sz="2000" dirty="0"/>
          </a:p>
          <a:p>
            <a:r>
              <a:rPr lang="fr-CA" sz="3600"/>
              <a:t>*</a:t>
            </a:r>
            <a:r>
              <a:rPr lang="fr-CA" sz="2000"/>
              <a:t>CSI-BALA </a:t>
            </a:r>
          </a:p>
        </p:txBody>
      </p:sp>
      <p:sp>
        <p:nvSpPr>
          <p:cNvPr id="5" name="Star: 6 Points 4">
            <a:extLst>
              <a:ext uri="{FF2B5EF4-FFF2-40B4-BE49-F238E27FC236}">
                <a16:creationId xmlns:a16="http://schemas.microsoft.com/office/drawing/2014/main" id="{A7727BA4-9ACB-52BE-E560-CE6FF7E3A889}"/>
              </a:ext>
            </a:extLst>
          </p:cNvPr>
          <p:cNvSpPr/>
          <p:nvPr>
            <p:custDataLst>
              <p:tags r:id="rId7"/>
            </p:custDataLst>
          </p:nvPr>
        </p:nvSpPr>
        <p:spPr>
          <a:xfrm>
            <a:off x="9947475" y="2731831"/>
            <a:ext cx="300037" cy="2571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EC4244FF-44BC-EB8C-D28F-1DA84B7195FE}"/>
              </a:ext>
            </a:extLst>
          </p:cNvPr>
          <p:cNvSpPr/>
          <p:nvPr>
            <p:custDataLst>
              <p:tags r:id="rId8"/>
            </p:custDataLst>
          </p:nvPr>
        </p:nvSpPr>
        <p:spPr>
          <a:xfrm>
            <a:off x="10229850" y="4541347"/>
            <a:ext cx="1600200" cy="602516"/>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8263078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00.xml><?xml version="1.0" encoding="utf-8"?>
<p:tagLst xmlns:a="http://schemas.openxmlformats.org/drawingml/2006/main" xmlns:r="http://schemas.openxmlformats.org/officeDocument/2006/relationships" xmlns:p="http://schemas.openxmlformats.org/presentationml/2006/main">
  <p:tag name="NUM" val="5"/>
</p:tagLst>
</file>

<file path=ppt/tags/tag1001.xml><?xml version="1.0" encoding="utf-8"?>
<p:tagLst xmlns:a="http://schemas.openxmlformats.org/drawingml/2006/main" xmlns:r="http://schemas.openxmlformats.org/officeDocument/2006/relationships" xmlns:p="http://schemas.openxmlformats.org/presentationml/2006/main">
  <p:tag name="NUM" val="6"/>
</p:tagLst>
</file>

<file path=ppt/tags/tag1002.xml><?xml version="1.0" encoding="utf-8"?>
<p:tagLst xmlns:a="http://schemas.openxmlformats.org/drawingml/2006/main" xmlns:r="http://schemas.openxmlformats.org/officeDocument/2006/relationships" xmlns:p="http://schemas.openxmlformats.org/presentationml/2006/main">
  <p:tag name="NUM" val="1"/>
</p:tagLst>
</file>

<file path=ppt/tags/tag1003.xml><?xml version="1.0" encoding="utf-8"?>
<p:tagLst xmlns:a="http://schemas.openxmlformats.org/drawingml/2006/main" xmlns:r="http://schemas.openxmlformats.org/officeDocument/2006/relationships" xmlns:p="http://schemas.openxmlformats.org/presentationml/2006/main">
  <p:tag name="NUM" val="2"/>
</p:tagLst>
</file>

<file path=ppt/tags/tag1004.xml><?xml version="1.0" encoding="utf-8"?>
<p:tagLst xmlns:a="http://schemas.openxmlformats.org/drawingml/2006/main" xmlns:r="http://schemas.openxmlformats.org/officeDocument/2006/relationships" xmlns:p="http://schemas.openxmlformats.org/presentationml/2006/main">
  <p:tag name="NUM" val="3"/>
</p:tagLst>
</file>

<file path=ppt/tags/tag1005.xml><?xml version="1.0" encoding="utf-8"?>
<p:tagLst xmlns:a="http://schemas.openxmlformats.org/drawingml/2006/main" xmlns:r="http://schemas.openxmlformats.org/officeDocument/2006/relationships" xmlns:p="http://schemas.openxmlformats.org/presentationml/2006/main">
  <p:tag name="NUM" val="1"/>
</p:tagLst>
</file>

<file path=ppt/tags/tag1006.xml><?xml version="1.0" encoding="utf-8"?>
<p:tagLst xmlns:a="http://schemas.openxmlformats.org/drawingml/2006/main" xmlns:r="http://schemas.openxmlformats.org/officeDocument/2006/relationships" xmlns:p="http://schemas.openxmlformats.org/presentationml/2006/main">
  <p:tag name="NUM" val="2"/>
</p:tagLst>
</file>

<file path=ppt/tags/tag1007.xml><?xml version="1.0" encoding="utf-8"?>
<p:tagLst xmlns:a="http://schemas.openxmlformats.org/drawingml/2006/main" xmlns:r="http://schemas.openxmlformats.org/officeDocument/2006/relationships" xmlns:p="http://schemas.openxmlformats.org/presentationml/2006/main">
  <p:tag name="NUM" val="3"/>
</p:tagLst>
</file>

<file path=ppt/tags/tag1008.xml><?xml version="1.0" encoding="utf-8"?>
<p:tagLst xmlns:a="http://schemas.openxmlformats.org/drawingml/2006/main" xmlns:r="http://schemas.openxmlformats.org/officeDocument/2006/relationships" xmlns:p="http://schemas.openxmlformats.org/presentationml/2006/main">
  <p:tag name="NUM" val="1"/>
</p:tagLst>
</file>

<file path=ppt/tags/tag1009.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10.xml><?xml version="1.0" encoding="utf-8"?>
<p:tagLst xmlns:a="http://schemas.openxmlformats.org/drawingml/2006/main" xmlns:r="http://schemas.openxmlformats.org/officeDocument/2006/relationships" xmlns:p="http://schemas.openxmlformats.org/presentationml/2006/main">
  <p:tag name="NUM" val="3"/>
</p:tagLst>
</file>

<file path=ppt/tags/tag1011.xml><?xml version="1.0" encoding="utf-8"?>
<p:tagLst xmlns:a="http://schemas.openxmlformats.org/drawingml/2006/main" xmlns:r="http://schemas.openxmlformats.org/officeDocument/2006/relationships" xmlns:p="http://schemas.openxmlformats.org/presentationml/2006/main">
  <p:tag name="NUM" val="1"/>
</p:tagLst>
</file>

<file path=ppt/tags/tag1012.xml><?xml version="1.0" encoding="utf-8"?>
<p:tagLst xmlns:a="http://schemas.openxmlformats.org/drawingml/2006/main" xmlns:r="http://schemas.openxmlformats.org/officeDocument/2006/relationships" xmlns:p="http://schemas.openxmlformats.org/presentationml/2006/main">
  <p:tag name="NUM" val="2"/>
</p:tagLst>
</file>

<file path=ppt/tags/tag1013.xml><?xml version="1.0" encoding="utf-8"?>
<p:tagLst xmlns:a="http://schemas.openxmlformats.org/drawingml/2006/main" xmlns:r="http://schemas.openxmlformats.org/officeDocument/2006/relationships" xmlns:p="http://schemas.openxmlformats.org/presentationml/2006/main">
  <p:tag name="NUM" val="3"/>
</p:tagLst>
</file>

<file path=ppt/tags/tag1014.xml><?xml version="1.0" encoding="utf-8"?>
<p:tagLst xmlns:a="http://schemas.openxmlformats.org/drawingml/2006/main" xmlns:r="http://schemas.openxmlformats.org/officeDocument/2006/relationships" xmlns:p="http://schemas.openxmlformats.org/presentationml/2006/main">
  <p:tag name="NUM" val="1"/>
</p:tagLst>
</file>

<file path=ppt/tags/tag1015.xml><?xml version="1.0" encoding="utf-8"?>
<p:tagLst xmlns:a="http://schemas.openxmlformats.org/drawingml/2006/main" xmlns:r="http://schemas.openxmlformats.org/officeDocument/2006/relationships" xmlns:p="http://schemas.openxmlformats.org/presentationml/2006/main">
  <p:tag name="NUM" val="2"/>
</p:tagLst>
</file>

<file path=ppt/tags/tag1016.xml><?xml version="1.0" encoding="utf-8"?>
<p:tagLst xmlns:a="http://schemas.openxmlformats.org/drawingml/2006/main" xmlns:r="http://schemas.openxmlformats.org/officeDocument/2006/relationships" xmlns:p="http://schemas.openxmlformats.org/presentationml/2006/main">
  <p:tag name="NUM" val="3"/>
</p:tagLst>
</file>

<file path=ppt/tags/tag1017.xml><?xml version="1.0" encoding="utf-8"?>
<p:tagLst xmlns:a="http://schemas.openxmlformats.org/drawingml/2006/main" xmlns:r="http://schemas.openxmlformats.org/officeDocument/2006/relationships" xmlns:p="http://schemas.openxmlformats.org/presentationml/2006/main">
  <p:tag name="NUM" val="1"/>
</p:tagLst>
</file>

<file path=ppt/tags/tag1018.xml><?xml version="1.0" encoding="utf-8"?>
<p:tagLst xmlns:a="http://schemas.openxmlformats.org/drawingml/2006/main" xmlns:r="http://schemas.openxmlformats.org/officeDocument/2006/relationships" xmlns:p="http://schemas.openxmlformats.org/presentationml/2006/main">
  <p:tag name="NUM" val="2"/>
</p:tagLst>
</file>

<file path=ppt/tags/tag1019.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20.xml><?xml version="1.0" encoding="utf-8"?>
<p:tagLst xmlns:a="http://schemas.openxmlformats.org/drawingml/2006/main" xmlns:r="http://schemas.openxmlformats.org/officeDocument/2006/relationships" xmlns:p="http://schemas.openxmlformats.org/presentationml/2006/main">
  <p:tag name="NUM" val="4"/>
</p:tagLst>
</file>

<file path=ppt/tags/tag1021.xml><?xml version="1.0" encoding="utf-8"?>
<p:tagLst xmlns:a="http://schemas.openxmlformats.org/drawingml/2006/main" xmlns:r="http://schemas.openxmlformats.org/officeDocument/2006/relationships" xmlns:p="http://schemas.openxmlformats.org/presentationml/2006/main">
  <p:tag name="NUM" val="5"/>
</p:tagLst>
</file>

<file path=ppt/tags/tag1022.xml><?xml version="1.0" encoding="utf-8"?>
<p:tagLst xmlns:a="http://schemas.openxmlformats.org/drawingml/2006/main" xmlns:r="http://schemas.openxmlformats.org/officeDocument/2006/relationships" xmlns:p="http://schemas.openxmlformats.org/presentationml/2006/main">
  <p:tag name="NUM" val="1"/>
</p:tagLst>
</file>

<file path=ppt/tags/tag1023.xml><?xml version="1.0" encoding="utf-8"?>
<p:tagLst xmlns:a="http://schemas.openxmlformats.org/drawingml/2006/main" xmlns:r="http://schemas.openxmlformats.org/officeDocument/2006/relationships" xmlns:p="http://schemas.openxmlformats.org/presentationml/2006/main">
  <p:tag name="NUM" val="2"/>
</p:tagLst>
</file>

<file path=ppt/tags/tag1024.xml><?xml version="1.0" encoding="utf-8"?>
<p:tagLst xmlns:a="http://schemas.openxmlformats.org/drawingml/2006/main" xmlns:r="http://schemas.openxmlformats.org/officeDocument/2006/relationships" xmlns:p="http://schemas.openxmlformats.org/presentationml/2006/main">
  <p:tag name="NUM" val="3"/>
</p:tagLst>
</file>

<file path=ppt/tags/tag1025.xml><?xml version="1.0" encoding="utf-8"?>
<p:tagLst xmlns:a="http://schemas.openxmlformats.org/drawingml/2006/main" xmlns:r="http://schemas.openxmlformats.org/officeDocument/2006/relationships" xmlns:p="http://schemas.openxmlformats.org/presentationml/2006/main">
  <p:tag name="NUM" val="1"/>
</p:tagLst>
</file>

<file path=ppt/tags/tag1026.xml><?xml version="1.0" encoding="utf-8"?>
<p:tagLst xmlns:a="http://schemas.openxmlformats.org/drawingml/2006/main" xmlns:r="http://schemas.openxmlformats.org/officeDocument/2006/relationships" xmlns:p="http://schemas.openxmlformats.org/presentationml/2006/main">
  <p:tag name="NUM" val="2"/>
</p:tagLst>
</file>

<file path=ppt/tags/tag1027.xml><?xml version="1.0" encoding="utf-8"?>
<p:tagLst xmlns:a="http://schemas.openxmlformats.org/drawingml/2006/main" xmlns:r="http://schemas.openxmlformats.org/officeDocument/2006/relationships" xmlns:p="http://schemas.openxmlformats.org/presentationml/2006/main">
  <p:tag name="NUM" val="3"/>
</p:tagLst>
</file>

<file path=ppt/tags/tag1028.xml><?xml version="1.0" encoding="utf-8"?>
<p:tagLst xmlns:a="http://schemas.openxmlformats.org/drawingml/2006/main" xmlns:r="http://schemas.openxmlformats.org/officeDocument/2006/relationships" xmlns:p="http://schemas.openxmlformats.org/presentationml/2006/main">
  <p:tag name="NUM" val="4"/>
</p:tagLst>
</file>

<file path=ppt/tags/tag1029.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30.xml><?xml version="1.0" encoding="utf-8"?>
<p:tagLst xmlns:a="http://schemas.openxmlformats.org/drawingml/2006/main" xmlns:r="http://schemas.openxmlformats.org/officeDocument/2006/relationships" xmlns:p="http://schemas.openxmlformats.org/presentationml/2006/main">
  <p:tag name="NUM" val="6"/>
</p:tagLst>
</file>

<file path=ppt/tags/tag1031.xml><?xml version="1.0" encoding="utf-8"?>
<p:tagLst xmlns:a="http://schemas.openxmlformats.org/drawingml/2006/main" xmlns:r="http://schemas.openxmlformats.org/officeDocument/2006/relationships" xmlns:p="http://schemas.openxmlformats.org/presentationml/2006/main">
  <p:tag name="NUM" val="1"/>
</p:tagLst>
</file>

<file path=ppt/tags/tag1032.xml><?xml version="1.0" encoding="utf-8"?>
<p:tagLst xmlns:a="http://schemas.openxmlformats.org/drawingml/2006/main" xmlns:r="http://schemas.openxmlformats.org/officeDocument/2006/relationships" xmlns:p="http://schemas.openxmlformats.org/presentationml/2006/main">
  <p:tag name="NUM" val="2"/>
</p:tagLst>
</file>

<file path=ppt/tags/tag1033.xml><?xml version="1.0" encoding="utf-8"?>
<p:tagLst xmlns:a="http://schemas.openxmlformats.org/drawingml/2006/main" xmlns:r="http://schemas.openxmlformats.org/officeDocument/2006/relationships" xmlns:p="http://schemas.openxmlformats.org/presentationml/2006/main">
  <p:tag name="NUM" val="3"/>
</p:tagLst>
</file>

<file path=ppt/tags/tag1034.xml><?xml version="1.0" encoding="utf-8"?>
<p:tagLst xmlns:a="http://schemas.openxmlformats.org/drawingml/2006/main" xmlns:r="http://schemas.openxmlformats.org/officeDocument/2006/relationships" xmlns:p="http://schemas.openxmlformats.org/presentationml/2006/main">
  <p:tag name="NUM" val="1"/>
</p:tagLst>
</file>

<file path=ppt/tags/tag1035.xml><?xml version="1.0" encoding="utf-8"?>
<p:tagLst xmlns:a="http://schemas.openxmlformats.org/drawingml/2006/main" xmlns:r="http://schemas.openxmlformats.org/officeDocument/2006/relationships" xmlns:p="http://schemas.openxmlformats.org/presentationml/2006/main">
  <p:tag name="NUM" val="2"/>
</p:tagLst>
</file>

<file path=ppt/tags/tag1036.xml><?xml version="1.0" encoding="utf-8"?>
<p:tagLst xmlns:a="http://schemas.openxmlformats.org/drawingml/2006/main" xmlns:r="http://schemas.openxmlformats.org/officeDocument/2006/relationships" xmlns:p="http://schemas.openxmlformats.org/presentationml/2006/main">
  <p:tag name="NUM" val="3"/>
</p:tagLst>
</file>

<file path=ppt/tags/tag1037.xml><?xml version="1.0" encoding="utf-8"?>
<p:tagLst xmlns:a="http://schemas.openxmlformats.org/drawingml/2006/main" xmlns:r="http://schemas.openxmlformats.org/officeDocument/2006/relationships" xmlns:p="http://schemas.openxmlformats.org/presentationml/2006/main">
  <p:tag name="NUM" val="4"/>
</p:tagLst>
</file>

<file path=ppt/tags/tag1038.xml><?xml version="1.0" encoding="utf-8"?>
<p:tagLst xmlns:a="http://schemas.openxmlformats.org/drawingml/2006/main" xmlns:r="http://schemas.openxmlformats.org/officeDocument/2006/relationships" xmlns:p="http://schemas.openxmlformats.org/presentationml/2006/main">
  <p:tag name="NUM" val="5"/>
</p:tagLst>
</file>

<file path=ppt/tags/tag1039.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40.xml><?xml version="1.0" encoding="utf-8"?>
<p:tagLst xmlns:a="http://schemas.openxmlformats.org/drawingml/2006/main" xmlns:r="http://schemas.openxmlformats.org/officeDocument/2006/relationships" xmlns:p="http://schemas.openxmlformats.org/presentationml/2006/main">
  <p:tag name="NUM" val="1"/>
</p:tagLst>
</file>

<file path=ppt/tags/tag1041.xml><?xml version="1.0" encoding="utf-8"?>
<p:tagLst xmlns:a="http://schemas.openxmlformats.org/drawingml/2006/main" xmlns:r="http://schemas.openxmlformats.org/officeDocument/2006/relationships" xmlns:p="http://schemas.openxmlformats.org/presentationml/2006/main">
  <p:tag name="NUM" val="2"/>
</p:tagLst>
</file>

<file path=ppt/tags/tag1042.xml><?xml version="1.0" encoding="utf-8"?>
<p:tagLst xmlns:a="http://schemas.openxmlformats.org/drawingml/2006/main" xmlns:r="http://schemas.openxmlformats.org/officeDocument/2006/relationships" xmlns:p="http://schemas.openxmlformats.org/presentationml/2006/main">
  <p:tag name="NUM" val="3"/>
</p:tagLst>
</file>

<file path=ppt/tags/tag1043.xml><?xml version="1.0" encoding="utf-8"?>
<p:tagLst xmlns:a="http://schemas.openxmlformats.org/drawingml/2006/main" xmlns:r="http://schemas.openxmlformats.org/officeDocument/2006/relationships" xmlns:p="http://schemas.openxmlformats.org/presentationml/2006/main">
  <p:tag name="NUM" val="1"/>
</p:tagLst>
</file>

<file path=ppt/tags/tag1044.xml><?xml version="1.0" encoding="utf-8"?>
<p:tagLst xmlns:a="http://schemas.openxmlformats.org/drawingml/2006/main" xmlns:r="http://schemas.openxmlformats.org/officeDocument/2006/relationships" xmlns:p="http://schemas.openxmlformats.org/presentationml/2006/main">
  <p:tag name="NUM" val="2"/>
</p:tagLst>
</file>

<file path=ppt/tags/tag1045.xml><?xml version="1.0" encoding="utf-8"?>
<p:tagLst xmlns:a="http://schemas.openxmlformats.org/drawingml/2006/main" xmlns:r="http://schemas.openxmlformats.org/officeDocument/2006/relationships" xmlns:p="http://schemas.openxmlformats.org/presentationml/2006/main">
  <p:tag name="NUM" val="3"/>
</p:tagLst>
</file>

<file path=ppt/tags/tag1046.xml><?xml version="1.0" encoding="utf-8"?>
<p:tagLst xmlns:a="http://schemas.openxmlformats.org/drawingml/2006/main" xmlns:r="http://schemas.openxmlformats.org/officeDocument/2006/relationships" xmlns:p="http://schemas.openxmlformats.org/presentationml/2006/main">
  <p:tag name="NUM" val="1"/>
</p:tagLst>
</file>

<file path=ppt/tags/tag1047.xml><?xml version="1.0" encoding="utf-8"?>
<p:tagLst xmlns:a="http://schemas.openxmlformats.org/drawingml/2006/main" xmlns:r="http://schemas.openxmlformats.org/officeDocument/2006/relationships" xmlns:p="http://schemas.openxmlformats.org/presentationml/2006/main">
  <p:tag name="NUM" val="2"/>
</p:tagLst>
</file>

<file path=ppt/tags/tag1048.xml><?xml version="1.0" encoding="utf-8"?>
<p:tagLst xmlns:a="http://schemas.openxmlformats.org/drawingml/2006/main" xmlns:r="http://schemas.openxmlformats.org/officeDocument/2006/relationships" xmlns:p="http://schemas.openxmlformats.org/presentationml/2006/main">
  <p:tag name="NUM" val="3"/>
</p:tagLst>
</file>

<file path=ppt/tags/tag1049.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50.xml><?xml version="1.0" encoding="utf-8"?>
<p:tagLst xmlns:a="http://schemas.openxmlformats.org/drawingml/2006/main" xmlns:r="http://schemas.openxmlformats.org/officeDocument/2006/relationships" xmlns:p="http://schemas.openxmlformats.org/presentationml/2006/main">
  <p:tag name="NUM" val="5"/>
</p:tagLst>
</file>

<file path=ppt/tags/tag1051.xml><?xml version="1.0" encoding="utf-8"?>
<p:tagLst xmlns:a="http://schemas.openxmlformats.org/drawingml/2006/main" xmlns:r="http://schemas.openxmlformats.org/officeDocument/2006/relationships" xmlns:p="http://schemas.openxmlformats.org/presentationml/2006/main">
  <p:tag name="NUM" val="6"/>
</p:tagLst>
</file>

<file path=ppt/tags/tag1052.xml><?xml version="1.0" encoding="utf-8"?>
<p:tagLst xmlns:a="http://schemas.openxmlformats.org/drawingml/2006/main" xmlns:r="http://schemas.openxmlformats.org/officeDocument/2006/relationships" xmlns:p="http://schemas.openxmlformats.org/presentationml/2006/main">
  <p:tag name="NUM" val="7"/>
</p:tagLst>
</file>

<file path=ppt/tags/tag1053.xml><?xml version="1.0" encoding="utf-8"?>
<p:tagLst xmlns:a="http://schemas.openxmlformats.org/drawingml/2006/main" xmlns:r="http://schemas.openxmlformats.org/officeDocument/2006/relationships" xmlns:p="http://schemas.openxmlformats.org/presentationml/2006/main">
  <p:tag name="NUM" val="8"/>
</p:tagLst>
</file>

<file path=ppt/tags/tag1054.xml><?xml version="1.0" encoding="utf-8"?>
<p:tagLst xmlns:a="http://schemas.openxmlformats.org/drawingml/2006/main" xmlns:r="http://schemas.openxmlformats.org/officeDocument/2006/relationships" xmlns:p="http://schemas.openxmlformats.org/presentationml/2006/main">
  <p:tag name="NUM" val="9"/>
</p:tagLst>
</file>

<file path=ppt/tags/tag1055.xml><?xml version="1.0" encoding="utf-8"?>
<p:tagLst xmlns:a="http://schemas.openxmlformats.org/drawingml/2006/main" xmlns:r="http://schemas.openxmlformats.org/officeDocument/2006/relationships" xmlns:p="http://schemas.openxmlformats.org/presentationml/2006/main">
  <p:tag name="NUM" val="10"/>
</p:tagLst>
</file>

<file path=ppt/tags/tag1056.xml><?xml version="1.0" encoding="utf-8"?>
<p:tagLst xmlns:a="http://schemas.openxmlformats.org/drawingml/2006/main" xmlns:r="http://schemas.openxmlformats.org/officeDocument/2006/relationships" xmlns:p="http://schemas.openxmlformats.org/presentationml/2006/main">
  <p:tag name="NUM" val="11"/>
</p:tagLst>
</file>

<file path=ppt/tags/tag1057.xml><?xml version="1.0" encoding="utf-8"?>
<p:tagLst xmlns:a="http://schemas.openxmlformats.org/drawingml/2006/main" xmlns:r="http://schemas.openxmlformats.org/officeDocument/2006/relationships" xmlns:p="http://schemas.openxmlformats.org/presentationml/2006/main">
  <p:tag name="NUM" val="12"/>
</p:tagLst>
</file>

<file path=ppt/tags/tag1058.xml><?xml version="1.0" encoding="utf-8"?>
<p:tagLst xmlns:a="http://schemas.openxmlformats.org/drawingml/2006/main" xmlns:r="http://schemas.openxmlformats.org/officeDocument/2006/relationships" xmlns:p="http://schemas.openxmlformats.org/presentationml/2006/main">
  <p:tag name="NUM" val="1"/>
</p:tagLst>
</file>

<file path=ppt/tags/tag1059.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60.xml><?xml version="1.0" encoding="utf-8"?>
<p:tagLst xmlns:a="http://schemas.openxmlformats.org/drawingml/2006/main" xmlns:r="http://schemas.openxmlformats.org/officeDocument/2006/relationships" xmlns:p="http://schemas.openxmlformats.org/presentationml/2006/main">
  <p:tag name="NUM" val="3"/>
</p:tagLst>
</file>

<file path=ppt/tags/tag1061.xml><?xml version="1.0" encoding="utf-8"?>
<p:tagLst xmlns:a="http://schemas.openxmlformats.org/drawingml/2006/main" xmlns:r="http://schemas.openxmlformats.org/officeDocument/2006/relationships" xmlns:p="http://schemas.openxmlformats.org/presentationml/2006/main">
  <p:tag name="NUM" val="1"/>
</p:tagLst>
</file>

<file path=ppt/tags/tag1062.xml><?xml version="1.0" encoding="utf-8"?>
<p:tagLst xmlns:a="http://schemas.openxmlformats.org/drawingml/2006/main" xmlns:r="http://schemas.openxmlformats.org/officeDocument/2006/relationships" xmlns:p="http://schemas.openxmlformats.org/presentationml/2006/main">
  <p:tag name="NUM" val="2"/>
</p:tagLst>
</file>

<file path=ppt/tags/tag1063.xml><?xml version="1.0" encoding="utf-8"?>
<p:tagLst xmlns:a="http://schemas.openxmlformats.org/drawingml/2006/main" xmlns:r="http://schemas.openxmlformats.org/officeDocument/2006/relationships" xmlns:p="http://schemas.openxmlformats.org/presentationml/2006/main">
  <p:tag name="NUM" val="3"/>
</p:tagLst>
</file>

<file path=ppt/tags/tag1064.xml><?xml version="1.0" encoding="utf-8"?>
<p:tagLst xmlns:a="http://schemas.openxmlformats.org/drawingml/2006/main" xmlns:r="http://schemas.openxmlformats.org/officeDocument/2006/relationships" xmlns:p="http://schemas.openxmlformats.org/presentationml/2006/main">
  <p:tag name="NUM" val="4"/>
</p:tagLst>
</file>

<file path=ppt/tags/tag1065.xml><?xml version="1.0" encoding="utf-8"?>
<p:tagLst xmlns:a="http://schemas.openxmlformats.org/drawingml/2006/main" xmlns:r="http://schemas.openxmlformats.org/officeDocument/2006/relationships" xmlns:p="http://schemas.openxmlformats.org/presentationml/2006/main">
  <p:tag name="NUM" val="5"/>
</p:tagLst>
</file>

<file path=ppt/tags/tag1066.xml><?xml version="1.0" encoding="utf-8"?>
<p:tagLst xmlns:a="http://schemas.openxmlformats.org/drawingml/2006/main" xmlns:r="http://schemas.openxmlformats.org/officeDocument/2006/relationships" xmlns:p="http://schemas.openxmlformats.org/presentationml/2006/main">
  <p:tag name="NUM" val="6"/>
</p:tagLst>
</file>

<file path=ppt/tags/tag1067.xml><?xml version="1.0" encoding="utf-8"?>
<p:tagLst xmlns:a="http://schemas.openxmlformats.org/drawingml/2006/main" xmlns:r="http://schemas.openxmlformats.org/officeDocument/2006/relationships" xmlns:p="http://schemas.openxmlformats.org/presentationml/2006/main">
  <p:tag name="NUM" val="7"/>
</p:tagLst>
</file>

<file path=ppt/tags/tag1068.xml><?xml version="1.0" encoding="utf-8"?>
<p:tagLst xmlns:a="http://schemas.openxmlformats.org/drawingml/2006/main" xmlns:r="http://schemas.openxmlformats.org/officeDocument/2006/relationships" xmlns:p="http://schemas.openxmlformats.org/presentationml/2006/main">
  <p:tag name="NUM" val="8"/>
</p:tagLst>
</file>

<file path=ppt/tags/tag1069.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70.xml><?xml version="1.0" encoding="utf-8"?>
<p:tagLst xmlns:a="http://schemas.openxmlformats.org/drawingml/2006/main" xmlns:r="http://schemas.openxmlformats.org/officeDocument/2006/relationships" xmlns:p="http://schemas.openxmlformats.org/presentationml/2006/main">
  <p:tag name="NUM" val="1"/>
</p:tagLst>
</file>

<file path=ppt/tags/tag1071.xml><?xml version="1.0" encoding="utf-8"?>
<p:tagLst xmlns:a="http://schemas.openxmlformats.org/drawingml/2006/main" xmlns:r="http://schemas.openxmlformats.org/officeDocument/2006/relationships" xmlns:p="http://schemas.openxmlformats.org/presentationml/2006/main">
  <p:tag name="NUM" val="2"/>
</p:tagLst>
</file>

<file path=ppt/tags/tag1072.xml><?xml version="1.0" encoding="utf-8"?>
<p:tagLst xmlns:a="http://schemas.openxmlformats.org/drawingml/2006/main" xmlns:r="http://schemas.openxmlformats.org/officeDocument/2006/relationships" xmlns:p="http://schemas.openxmlformats.org/presentationml/2006/main">
  <p:tag name="NUM" val="3"/>
</p:tagLst>
</file>

<file path=ppt/tags/tag1073.xml><?xml version="1.0" encoding="utf-8"?>
<p:tagLst xmlns:a="http://schemas.openxmlformats.org/drawingml/2006/main" xmlns:r="http://schemas.openxmlformats.org/officeDocument/2006/relationships" xmlns:p="http://schemas.openxmlformats.org/presentationml/2006/main">
  <p:tag name="NUM" val="1"/>
</p:tagLst>
</file>

<file path=ppt/tags/tag1074.xml><?xml version="1.0" encoding="utf-8"?>
<p:tagLst xmlns:a="http://schemas.openxmlformats.org/drawingml/2006/main" xmlns:r="http://schemas.openxmlformats.org/officeDocument/2006/relationships" xmlns:p="http://schemas.openxmlformats.org/presentationml/2006/main">
  <p:tag name="NUM" val="2"/>
</p:tagLst>
</file>

<file path=ppt/tags/tag1075.xml><?xml version="1.0" encoding="utf-8"?>
<p:tagLst xmlns:a="http://schemas.openxmlformats.org/drawingml/2006/main" xmlns:r="http://schemas.openxmlformats.org/officeDocument/2006/relationships" xmlns:p="http://schemas.openxmlformats.org/presentationml/2006/main">
  <p:tag name="NUM" val="3"/>
</p:tagLst>
</file>

<file path=ppt/tags/tag1076.xml><?xml version="1.0" encoding="utf-8"?>
<p:tagLst xmlns:a="http://schemas.openxmlformats.org/drawingml/2006/main" xmlns:r="http://schemas.openxmlformats.org/officeDocument/2006/relationships" xmlns:p="http://schemas.openxmlformats.org/presentationml/2006/main">
  <p:tag name="NUM" val="4"/>
</p:tagLst>
</file>

<file path=ppt/tags/tag1077.xml><?xml version="1.0" encoding="utf-8"?>
<p:tagLst xmlns:a="http://schemas.openxmlformats.org/drawingml/2006/main" xmlns:r="http://schemas.openxmlformats.org/officeDocument/2006/relationships" xmlns:p="http://schemas.openxmlformats.org/presentationml/2006/main">
  <p:tag name="NUM" val="5"/>
</p:tagLst>
</file>

<file path=ppt/tags/tag1078.xml><?xml version="1.0" encoding="utf-8"?>
<p:tagLst xmlns:a="http://schemas.openxmlformats.org/drawingml/2006/main" xmlns:r="http://schemas.openxmlformats.org/officeDocument/2006/relationships" xmlns:p="http://schemas.openxmlformats.org/presentationml/2006/main">
  <p:tag name="NUM" val="6"/>
</p:tagLst>
</file>

<file path=ppt/tags/tag1079.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80.xml><?xml version="1.0" encoding="utf-8"?>
<p:tagLst xmlns:a="http://schemas.openxmlformats.org/drawingml/2006/main" xmlns:r="http://schemas.openxmlformats.org/officeDocument/2006/relationships" xmlns:p="http://schemas.openxmlformats.org/presentationml/2006/main">
  <p:tag name="NUM" val="8"/>
</p:tagLst>
</file>

<file path=ppt/tags/tag1081.xml><?xml version="1.0" encoding="utf-8"?>
<p:tagLst xmlns:a="http://schemas.openxmlformats.org/drawingml/2006/main" xmlns:r="http://schemas.openxmlformats.org/officeDocument/2006/relationships" xmlns:p="http://schemas.openxmlformats.org/presentationml/2006/main">
  <p:tag name="NUM" val="9"/>
</p:tagLst>
</file>

<file path=ppt/tags/tag1082.xml><?xml version="1.0" encoding="utf-8"?>
<p:tagLst xmlns:a="http://schemas.openxmlformats.org/drawingml/2006/main" xmlns:r="http://schemas.openxmlformats.org/officeDocument/2006/relationships" xmlns:p="http://schemas.openxmlformats.org/presentationml/2006/main">
  <p:tag name="NUM" val="10"/>
</p:tagLst>
</file>

<file path=ppt/tags/tag1083.xml><?xml version="1.0" encoding="utf-8"?>
<p:tagLst xmlns:a="http://schemas.openxmlformats.org/drawingml/2006/main" xmlns:r="http://schemas.openxmlformats.org/officeDocument/2006/relationships" xmlns:p="http://schemas.openxmlformats.org/presentationml/2006/main">
  <p:tag name="NUM" val="11"/>
</p:tagLst>
</file>

<file path=ppt/tags/tag1084.xml><?xml version="1.0" encoding="utf-8"?>
<p:tagLst xmlns:a="http://schemas.openxmlformats.org/drawingml/2006/main" xmlns:r="http://schemas.openxmlformats.org/officeDocument/2006/relationships" xmlns:p="http://schemas.openxmlformats.org/presentationml/2006/main">
  <p:tag name="NUM" val="12"/>
</p:tagLst>
</file>

<file path=ppt/tags/tag1085.xml><?xml version="1.0" encoding="utf-8"?>
<p:tagLst xmlns:a="http://schemas.openxmlformats.org/drawingml/2006/main" xmlns:r="http://schemas.openxmlformats.org/officeDocument/2006/relationships" xmlns:p="http://schemas.openxmlformats.org/presentationml/2006/main">
  <p:tag name="NUM" val="1"/>
</p:tagLst>
</file>

<file path=ppt/tags/tag1086.xml><?xml version="1.0" encoding="utf-8"?>
<p:tagLst xmlns:a="http://schemas.openxmlformats.org/drawingml/2006/main" xmlns:r="http://schemas.openxmlformats.org/officeDocument/2006/relationships" xmlns:p="http://schemas.openxmlformats.org/presentationml/2006/main">
  <p:tag name="NUM" val="2"/>
</p:tagLst>
</file>

<file path=ppt/tags/tag1087.xml><?xml version="1.0" encoding="utf-8"?>
<p:tagLst xmlns:a="http://schemas.openxmlformats.org/drawingml/2006/main" xmlns:r="http://schemas.openxmlformats.org/officeDocument/2006/relationships" xmlns:p="http://schemas.openxmlformats.org/presentationml/2006/main">
  <p:tag name="NUM" val="3"/>
</p:tagLst>
</file>

<file path=ppt/tags/tag1088.xml><?xml version="1.0" encoding="utf-8"?>
<p:tagLst xmlns:a="http://schemas.openxmlformats.org/drawingml/2006/main" xmlns:r="http://schemas.openxmlformats.org/officeDocument/2006/relationships" xmlns:p="http://schemas.openxmlformats.org/presentationml/2006/main">
  <p:tag name="NUM" val="1"/>
</p:tagLst>
</file>

<file path=ppt/tags/tag1089.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8"/>
</p:tagLst>
</file>

<file path=ppt/tags/tag1090.xml><?xml version="1.0" encoding="utf-8"?>
<p:tagLst xmlns:a="http://schemas.openxmlformats.org/drawingml/2006/main" xmlns:r="http://schemas.openxmlformats.org/officeDocument/2006/relationships" xmlns:p="http://schemas.openxmlformats.org/presentationml/2006/main">
  <p:tag name="NUM" val="3"/>
</p:tagLst>
</file>

<file path=ppt/tags/tag1091.xml><?xml version="1.0" encoding="utf-8"?>
<p:tagLst xmlns:a="http://schemas.openxmlformats.org/drawingml/2006/main" xmlns:r="http://schemas.openxmlformats.org/officeDocument/2006/relationships" xmlns:p="http://schemas.openxmlformats.org/presentationml/2006/main">
  <p:tag name="NUM" val="4"/>
</p:tagLst>
</file>

<file path=ppt/tags/tag1092.xml><?xml version="1.0" encoding="utf-8"?>
<p:tagLst xmlns:a="http://schemas.openxmlformats.org/drawingml/2006/main" xmlns:r="http://schemas.openxmlformats.org/officeDocument/2006/relationships" xmlns:p="http://schemas.openxmlformats.org/presentationml/2006/main">
  <p:tag name="NUM" val="5"/>
</p:tagLst>
</file>

<file path=ppt/tags/tag1093.xml><?xml version="1.0" encoding="utf-8"?>
<p:tagLst xmlns:a="http://schemas.openxmlformats.org/drawingml/2006/main" xmlns:r="http://schemas.openxmlformats.org/officeDocument/2006/relationships" xmlns:p="http://schemas.openxmlformats.org/presentationml/2006/main">
  <p:tag name="NUM" val="6"/>
</p:tagLst>
</file>

<file path=ppt/tags/tag1094.xml><?xml version="1.0" encoding="utf-8"?>
<p:tagLst xmlns:a="http://schemas.openxmlformats.org/drawingml/2006/main" xmlns:r="http://schemas.openxmlformats.org/officeDocument/2006/relationships" xmlns:p="http://schemas.openxmlformats.org/presentationml/2006/main">
  <p:tag name="NUM" val="7"/>
</p:tagLst>
</file>

<file path=ppt/tags/tag1095.xml><?xml version="1.0" encoding="utf-8"?>
<p:tagLst xmlns:a="http://schemas.openxmlformats.org/drawingml/2006/main" xmlns:r="http://schemas.openxmlformats.org/officeDocument/2006/relationships" xmlns:p="http://schemas.openxmlformats.org/presentationml/2006/main">
  <p:tag name="NUM" val="8"/>
</p:tagLst>
</file>

<file path=ppt/tags/tag1096.xml><?xml version="1.0" encoding="utf-8"?>
<p:tagLst xmlns:a="http://schemas.openxmlformats.org/drawingml/2006/main" xmlns:r="http://schemas.openxmlformats.org/officeDocument/2006/relationships" xmlns:p="http://schemas.openxmlformats.org/presentationml/2006/main">
  <p:tag name="NUM" val="1"/>
</p:tagLst>
</file>

<file path=ppt/tags/tag1097.xml><?xml version="1.0" encoding="utf-8"?>
<p:tagLst xmlns:a="http://schemas.openxmlformats.org/drawingml/2006/main" xmlns:r="http://schemas.openxmlformats.org/officeDocument/2006/relationships" xmlns:p="http://schemas.openxmlformats.org/presentationml/2006/main">
  <p:tag name="NUM" val="2"/>
</p:tagLst>
</file>

<file path=ppt/tags/tag1098.xml><?xml version="1.0" encoding="utf-8"?>
<p:tagLst xmlns:a="http://schemas.openxmlformats.org/drawingml/2006/main" xmlns:r="http://schemas.openxmlformats.org/officeDocument/2006/relationships" xmlns:p="http://schemas.openxmlformats.org/presentationml/2006/main">
  <p:tag name="NUM" val="3"/>
</p:tagLst>
</file>

<file path=ppt/tags/tag109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9"/>
</p:tagLst>
</file>

<file path=ppt/tags/tag1100.xml><?xml version="1.0" encoding="utf-8"?>
<p:tagLst xmlns:a="http://schemas.openxmlformats.org/drawingml/2006/main" xmlns:r="http://schemas.openxmlformats.org/officeDocument/2006/relationships" xmlns:p="http://schemas.openxmlformats.org/presentationml/2006/main">
  <p:tag name="NUM" val="2"/>
</p:tagLst>
</file>

<file path=ppt/tags/tag1101.xml><?xml version="1.0" encoding="utf-8"?>
<p:tagLst xmlns:a="http://schemas.openxmlformats.org/drawingml/2006/main" xmlns:r="http://schemas.openxmlformats.org/officeDocument/2006/relationships" xmlns:p="http://schemas.openxmlformats.org/presentationml/2006/main">
  <p:tag name="NUM" val="3"/>
</p:tagLst>
</file>

<file path=ppt/tags/tag1102.xml><?xml version="1.0" encoding="utf-8"?>
<p:tagLst xmlns:a="http://schemas.openxmlformats.org/drawingml/2006/main" xmlns:r="http://schemas.openxmlformats.org/officeDocument/2006/relationships" xmlns:p="http://schemas.openxmlformats.org/presentationml/2006/main">
  <p:tag name="NUM" val="1"/>
</p:tagLst>
</file>

<file path=ppt/tags/tag1103.xml><?xml version="1.0" encoding="utf-8"?>
<p:tagLst xmlns:a="http://schemas.openxmlformats.org/drawingml/2006/main" xmlns:r="http://schemas.openxmlformats.org/officeDocument/2006/relationships" xmlns:p="http://schemas.openxmlformats.org/presentationml/2006/main">
  <p:tag name="NUM" val="2"/>
</p:tagLst>
</file>

<file path=ppt/tags/tag1104.xml><?xml version="1.0" encoding="utf-8"?>
<p:tagLst xmlns:a="http://schemas.openxmlformats.org/drawingml/2006/main" xmlns:r="http://schemas.openxmlformats.org/officeDocument/2006/relationships" xmlns:p="http://schemas.openxmlformats.org/presentationml/2006/main">
  <p:tag name="NUM" val="3"/>
</p:tagLst>
</file>

<file path=ppt/tags/tag1105.xml><?xml version="1.0" encoding="utf-8"?>
<p:tagLst xmlns:a="http://schemas.openxmlformats.org/drawingml/2006/main" xmlns:r="http://schemas.openxmlformats.org/officeDocument/2006/relationships" xmlns:p="http://schemas.openxmlformats.org/presentationml/2006/main">
  <p:tag name="NUM" val="1"/>
</p:tagLst>
</file>

<file path=ppt/tags/tag1106.xml><?xml version="1.0" encoding="utf-8"?>
<p:tagLst xmlns:a="http://schemas.openxmlformats.org/drawingml/2006/main" xmlns:r="http://schemas.openxmlformats.org/officeDocument/2006/relationships" xmlns:p="http://schemas.openxmlformats.org/presentationml/2006/main">
  <p:tag name="NUM" val="2"/>
</p:tagLst>
</file>

<file path=ppt/tags/tag1107.xml><?xml version="1.0" encoding="utf-8"?>
<p:tagLst xmlns:a="http://schemas.openxmlformats.org/drawingml/2006/main" xmlns:r="http://schemas.openxmlformats.org/officeDocument/2006/relationships" xmlns:p="http://schemas.openxmlformats.org/presentationml/2006/main">
  <p:tag name="NUM" val="3"/>
</p:tagLst>
</file>

<file path=ppt/tags/tag1108.xml><?xml version="1.0" encoding="utf-8"?>
<p:tagLst xmlns:a="http://schemas.openxmlformats.org/drawingml/2006/main" xmlns:r="http://schemas.openxmlformats.org/officeDocument/2006/relationships" xmlns:p="http://schemas.openxmlformats.org/presentationml/2006/main">
  <p:tag name="NUM" val="4"/>
</p:tagLst>
</file>

<file path=ppt/tags/tag1109.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10.xml><?xml version="1.0" encoding="utf-8"?>
<p:tagLst xmlns:a="http://schemas.openxmlformats.org/drawingml/2006/main" xmlns:r="http://schemas.openxmlformats.org/officeDocument/2006/relationships" xmlns:p="http://schemas.openxmlformats.org/presentationml/2006/main">
  <p:tag name="NUM" val="6"/>
</p:tagLst>
</file>

<file path=ppt/tags/tag1111.xml><?xml version="1.0" encoding="utf-8"?>
<p:tagLst xmlns:a="http://schemas.openxmlformats.org/drawingml/2006/main" xmlns:r="http://schemas.openxmlformats.org/officeDocument/2006/relationships" xmlns:p="http://schemas.openxmlformats.org/presentationml/2006/main">
  <p:tag name="NUM" val="1"/>
</p:tagLst>
</file>

<file path=ppt/tags/tag1112.xml><?xml version="1.0" encoding="utf-8"?>
<p:tagLst xmlns:a="http://schemas.openxmlformats.org/drawingml/2006/main" xmlns:r="http://schemas.openxmlformats.org/officeDocument/2006/relationships" xmlns:p="http://schemas.openxmlformats.org/presentationml/2006/main">
  <p:tag name="NUM" val="2"/>
</p:tagLst>
</file>

<file path=ppt/tags/tag1113.xml><?xml version="1.0" encoding="utf-8"?>
<p:tagLst xmlns:a="http://schemas.openxmlformats.org/drawingml/2006/main" xmlns:r="http://schemas.openxmlformats.org/officeDocument/2006/relationships" xmlns:p="http://schemas.openxmlformats.org/presentationml/2006/main">
  <p:tag name="NUM" val="1"/>
</p:tagLst>
</file>

<file path=ppt/tags/tag1114.xml><?xml version="1.0" encoding="utf-8"?>
<p:tagLst xmlns:a="http://schemas.openxmlformats.org/drawingml/2006/main" xmlns:r="http://schemas.openxmlformats.org/officeDocument/2006/relationships" xmlns:p="http://schemas.openxmlformats.org/presentationml/2006/main">
  <p:tag name="NUM" val="2"/>
</p:tagLst>
</file>

<file path=ppt/tags/tag1115.xml><?xml version="1.0" encoding="utf-8"?>
<p:tagLst xmlns:a="http://schemas.openxmlformats.org/drawingml/2006/main" xmlns:r="http://schemas.openxmlformats.org/officeDocument/2006/relationships" xmlns:p="http://schemas.openxmlformats.org/presentationml/2006/main">
  <p:tag name="NUM" val="3"/>
</p:tagLst>
</file>

<file path=ppt/tags/tag1116.xml><?xml version="1.0" encoding="utf-8"?>
<p:tagLst xmlns:a="http://schemas.openxmlformats.org/drawingml/2006/main" xmlns:r="http://schemas.openxmlformats.org/officeDocument/2006/relationships" xmlns:p="http://schemas.openxmlformats.org/presentationml/2006/main">
  <p:tag name="NUM" val="1"/>
</p:tagLst>
</file>

<file path=ppt/tags/tag1117.xml><?xml version="1.0" encoding="utf-8"?>
<p:tagLst xmlns:a="http://schemas.openxmlformats.org/drawingml/2006/main" xmlns:r="http://schemas.openxmlformats.org/officeDocument/2006/relationships" xmlns:p="http://schemas.openxmlformats.org/presentationml/2006/main">
  <p:tag name="NUM" val="2"/>
</p:tagLst>
</file>

<file path=ppt/tags/tag1118.xml><?xml version="1.0" encoding="utf-8"?>
<p:tagLst xmlns:a="http://schemas.openxmlformats.org/drawingml/2006/main" xmlns:r="http://schemas.openxmlformats.org/officeDocument/2006/relationships" xmlns:p="http://schemas.openxmlformats.org/presentationml/2006/main">
  <p:tag name="NUM" val="3"/>
</p:tagLst>
</file>

<file path=ppt/tags/tag1119.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20.xml><?xml version="1.0" encoding="utf-8"?>
<p:tagLst xmlns:a="http://schemas.openxmlformats.org/drawingml/2006/main" xmlns:r="http://schemas.openxmlformats.org/officeDocument/2006/relationships" xmlns:p="http://schemas.openxmlformats.org/presentationml/2006/main">
  <p:tag name="NUM" val="5"/>
</p:tagLst>
</file>

<file path=ppt/tags/tag1121.xml><?xml version="1.0" encoding="utf-8"?>
<p:tagLst xmlns:a="http://schemas.openxmlformats.org/drawingml/2006/main" xmlns:r="http://schemas.openxmlformats.org/officeDocument/2006/relationships" xmlns:p="http://schemas.openxmlformats.org/presentationml/2006/main">
  <p:tag name="NUM" val="6"/>
</p:tagLst>
</file>

<file path=ppt/tags/tag1122.xml><?xml version="1.0" encoding="utf-8"?>
<p:tagLst xmlns:a="http://schemas.openxmlformats.org/drawingml/2006/main" xmlns:r="http://schemas.openxmlformats.org/officeDocument/2006/relationships" xmlns:p="http://schemas.openxmlformats.org/presentationml/2006/main">
  <p:tag name="NUM" val="7"/>
</p:tagLst>
</file>

<file path=ppt/tags/tag1123.xml><?xml version="1.0" encoding="utf-8"?>
<p:tagLst xmlns:a="http://schemas.openxmlformats.org/drawingml/2006/main" xmlns:r="http://schemas.openxmlformats.org/officeDocument/2006/relationships" xmlns:p="http://schemas.openxmlformats.org/presentationml/2006/main">
  <p:tag name="NUM" val="8"/>
</p:tagLst>
</file>

<file path=ppt/tags/tag1124.xml><?xml version="1.0" encoding="utf-8"?>
<p:tagLst xmlns:a="http://schemas.openxmlformats.org/drawingml/2006/main" xmlns:r="http://schemas.openxmlformats.org/officeDocument/2006/relationships" xmlns:p="http://schemas.openxmlformats.org/presentationml/2006/main">
  <p:tag name="NUM" val="1"/>
</p:tagLst>
</file>

<file path=ppt/tags/tag1125.xml><?xml version="1.0" encoding="utf-8"?>
<p:tagLst xmlns:a="http://schemas.openxmlformats.org/drawingml/2006/main" xmlns:r="http://schemas.openxmlformats.org/officeDocument/2006/relationships" xmlns:p="http://schemas.openxmlformats.org/presentationml/2006/main">
  <p:tag name="NUM" val="2"/>
</p:tagLst>
</file>

<file path=ppt/tags/tag1126.xml><?xml version="1.0" encoding="utf-8"?>
<p:tagLst xmlns:a="http://schemas.openxmlformats.org/drawingml/2006/main" xmlns:r="http://schemas.openxmlformats.org/officeDocument/2006/relationships" xmlns:p="http://schemas.openxmlformats.org/presentationml/2006/main">
  <p:tag name="NUM" val="3"/>
</p:tagLst>
</file>

<file path=ppt/tags/tag1127.xml><?xml version="1.0" encoding="utf-8"?>
<p:tagLst xmlns:a="http://schemas.openxmlformats.org/drawingml/2006/main" xmlns:r="http://schemas.openxmlformats.org/officeDocument/2006/relationships" xmlns:p="http://schemas.openxmlformats.org/presentationml/2006/main">
  <p:tag name="NUM" val="1"/>
</p:tagLst>
</file>

<file path=ppt/tags/tag1128.xml><?xml version="1.0" encoding="utf-8"?>
<p:tagLst xmlns:a="http://schemas.openxmlformats.org/drawingml/2006/main" xmlns:r="http://schemas.openxmlformats.org/officeDocument/2006/relationships" xmlns:p="http://schemas.openxmlformats.org/presentationml/2006/main">
  <p:tag name="NUM" val="2"/>
</p:tagLst>
</file>

<file path=ppt/tags/tag1129.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30.xml><?xml version="1.0" encoding="utf-8"?>
<p:tagLst xmlns:a="http://schemas.openxmlformats.org/drawingml/2006/main" xmlns:r="http://schemas.openxmlformats.org/officeDocument/2006/relationships" xmlns:p="http://schemas.openxmlformats.org/presentationml/2006/main">
  <p:tag name="NUM" val="4"/>
</p:tagLst>
</file>

<file path=ppt/tags/tag1131.xml><?xml version="1.0" encoding="utf-8"?>
<p:tagLst xmlns:a="http://schemas.openxmlformats.org/drawingml/2006/main" xmlns:r="http://schemas.openxmlformats.org/officeDocument/2006/relationships" xmlns:p="http://schemas.openxmlformats.org/presentationml/2006/main">
  <p:tag name="NUM" val="5"/>
</p:tagLst>
</file>

<file path=ppt/tags/tag1132.xml><?xml version="1.0" encoding="utf-8"?>
<p:tagLst xmlns:a="http://schemas.openxmlformats.org/drawingml/2006/main" xmlns:r="http://schemas.openxmlformats.org/officeDocument/2006/relationships" xmlns:p="http://schemas.openxmlformats.org/presentationml/2006/main">
  <p:tag name="NUM" val="6"/>
</p:tagLst>
</file>

<file path=ppt/tags/tag1133.xml><?xml version="1.0" encoding="utf-8"?>
<p:tagLst xmlns:a="http://schemas.openxmlformats.org/drawingml/2006/main" xmlns:r="http://schemas.openxmlformats.org/officeDocument/2006/relationships" xmlns:p="http://schemas.openxmlformats.org/presentationml/2006/main">
  <p:tag name="NUM" val="7"/>
</p:tagLst>
</file>

<file path=ppt/tags/tag1134.xml><?xml version="1.0" encoding="utf-8"?>
<p:tagLst xmlns:a="http://schemas.openxmlformats.org/drawingml/2006/main" xmlns:r="http://schemas.openxmlformats.org/officeDocument/2006/relationships" xmlns:p="http://schemas.openxmlformats.org/presentationml/2006/main">
  <p:tag name="NUM" val="8"/>
</p:tagLst>
</file>

<file path=ppt/tags/tag1135.xml><?xml version="1.0" encoding="utf-8"?>
<p:tagLst xmlns:a="http://schemas.openxmlformats.org/drawingml/2006/main" xmlns:r="http://schemas.openxmlformats.org/officeDocument/2006/relationships" xmlns:p="http://schemas.openxmlformats.org/presentationml/2006/main">
  <p:tag name="NUM" val="9"/>
</p:tagLst>
</file>

<file path=ppt/tags/tag1136.xml><?xml version="1.0" encoding="utf-8"?>
<p:tagLst xmlns:a="http://schemas.openxmlformats.org/drawingml/2006/main" xmlns:r="http://schemas.openxmlformats.org/officeDocument/2006/relationships" xmlns:p="http://schemas.openxmlformats.org/presentationml/2006/main">
  <p:tag name="NUM" val="10"/>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10"/>
</p:tagLst>
</file>

<file path=ppt/tags/tag123.xml><?xml version="1.0" encoding="utf-8"?>
<p:tagLst xmlns:a="http://schemas.openxmlformats.org/drawingml/2006/main" xmlns:r="http://schemas.openxmlformats.org/officeDocument/2006/relationships" xmlns:p="http://schemas.openxmlformats.org/presentationml/2006/main">
  <p:tag name="NUM" val="11"/>
</p:tagLst>
</file>

<file path=ppt/tags/tag124.xml><?xml version="1.0" encoding="utf-8"?>
<p:tagLst xmlns:a="http://schemas.openxmlformats.org/drawingml/2006/main" xmlns:r="http://schemas.openxmlformats.org/officeDocument/2006/relationships" xmlns:p="http://schemas.openxmlformats.org/presentationml/2006/main">
  <p:tag name="NUM" val="12"/>
</p:tagLst>
</file>

<file path=ppt/tags/tag125.xml><?xml version="1.0" encoding="utf-8"?>
<p:tagLst xmlns:a="http://schemas.openxmlformats.org/drawingml/2006/main" xmlns:r="http://schemas.openxmlformats.org/officeDocument/2006/relationships" xmlns:p="http://schemas.openxmlformats.org/presentationml/2006/main">
  <p:tag name="NUM" val="1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9"/>
</p:tagLst>
</file>

<file path=ppt/tags/tag156.xml><?xml version="1.0" encoding="utf-8"?>
<p:tagLst xmlns:a="http://schemas.openxmlformats.org/drawingml/2006/main" xmlns:r="http://schemas.openxmlformats.org/officeDocument/2006/relationships" xmlns:p="http://schemas.openxmlformats.org/presentationml/2006/main">
  <p:tag name="NUM" val="10"/>
</p:tagLst>
</file>

<file path=ppt/tags/tag157.xml><?xml version="1.0" encoding="utf-8"?>
<p:tagLst xmlns:a="http://schemas.openxmlformats.org/drawingml/2006/main" xmlns:r="http://schemas.openxmlformats.org/officeDocument/2006/relationships" xmlns:p="http://schemas.openxmlformats.org/presentationml/2006/main">
  <p:tag name="NUM" val="11"/>
</p:tagLst>
</file>

<file path=ppt/tags/tag158.xml><?xml version="1.0" encoding="utf-8"?>
<p:tagLst xmlns:a="http://schemas.openxmlformats.org/drawingml/2006/main" xmlns:r="http://schemas.openxmlformats.org/officeDocument/2006/relationships" xmlns:p="http://schemas.openxmlformats.org/presentationml/2006/main">
  <p:tag name="NUM" val="12"/>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7"/>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4"/>
</p:tagLst>
</file>

<file path=ppt/tags/tag192.xml><?xml version="1.0" encoding="utf-8"?>
<p:tagLst xmlns:a="http://schemas.openxmlformats.org/drawingml/2006/main" xmlns:r="http://schemas.openxmlformats.org/officeDocument/2006/relationships" xmlns:p="http://schemas.openxmlformats.org/presentationml/2006/main">
  <p:tag name="NUM" val="5"/>
</p:tagLst>
</file>

<file path=ppt/tags/tag193.xml><?xml version="1.0" encoding="utf-8"?>
<p:tagLst xmlns:a="http://schemas.openxmlformats.org/drawingml/2006/main" xmlns:r="http://schemas.openxmlformats.org/officeDocument/2006/relationships" xmlns:p="http://schemas.openxmlformats.org/presentationml/2006/main">
  <p:tag name="NUM" val="6"/>
</p:tagLst>
</file>

<file path=ppt/tags/tag194.xml><?xml version="1.0" encoding="utf-8"?>
<p:tagLst xmlns:a="http://schemas.openxmlformats.org/drawingml/2006/main" xmlns:r="http://schemas.openxmlformats.org/officeDocument/2006/relationships" xmlns:p="http://schemas.openxmlformats.org/presentationml/2006/main">
  <p:tag name="NUM" val="7"/>
</p:tagLst>
</file>

<file path=ppt/tags/tag195.xml><?xml version="1.0" encoding="utf-8"?>
<p:tagLst xmlns:a="http://schemas.openxmlformats.org/drawingml/2006/main" xmlns:r="http://schemas.openxmlformats.org/officeDocument/2006/relationships" xmlns:p="http://schemas.openxmlformats.org/presentationml/2006/main">
  <p:tag name="NUM" val="8"/>
</p:tagLst>
</file>

<file path=ppt/tags/tag196.xml><?xml version="1.0" encoding="utf-8"?>
<p:tagLst xmlns:a="http://schemas.openxmlformats.org/drawingml/2006/main" xmlns:r="http://schemas.openxmlformats.org/officeDocument/2006/relationships" xmlns:p="http://schemas.openxmlformats.org/presentationml/2006/main">
  <p:tag name="NUM" val="9"/>
</p:tagLst>
</file>

<file path=ppt/tags/tag197.xml><?xml version="1.0" encoding="utf-8"?>
<p:tagLst xmlns:a="http://schemas.openxmlformats.org/drawingml/2006/main" xmlns:r="http://schemas.openxmlformats.org/officeDocument/2006/relationships" xmlns:p="http://schemas.openxmlformats.org/presentationml/2006/main">
  <p:tag name="NUM" val="10"/>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7"/>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9"/>
</p:tagLst>
</file>

<file path=ppt/tags/tag207.xml><?xml version="1.0" encoding="utf-8"?>
<p:tagLst xmlns:a="http://schemas.openxmlformats.org/drawingml/2006/main" xmlns:r="http://schemas.openxmlformats.org/officeDocument/2006/relationships" xmlns:p="http://schemas.openxmlformats.org/presentationml/2006/main">
  <p:tag name="NUM" val="10"/>
</p:tagLst>
</file>

<file path=ppt/tags/tag208.xml><?xml version="1.0" encoding="utf-8"?>
<p:tagLst xmlns:a="http://schemas.openxmlformats.org/drawingml/2006/main" xmlns:r="http://schemas.openxmlformats.org/officeDocument/2006/relationships" xmlns:p="http://schemas.openxmlformats.org/presentationml/2006/main">
  <p:tag name="NUM" val="11"/>
</p:tagLst>
</file>

<file path=ppt/tags/tag209.xml><?xml version="1.0" encoding="utf-8"?>
<p:tagLst xmlns:a="http://schemas.openxmlformats.org/drawingml/2006/main" xmlns:r="http://schemas.openxmlformats.org/officeDocument/2006/relationships" xmlns:p="http://schemas.openxmlformats.org/presentationml/2006/main">
  <p:tag name="NUM" val="1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13"/>
</p:tagLst>
</file>

<file path=ppt/tags/tag211.xml><?xml version="1.0" encoding="utf-8"?>
<p:tagLst xmlns:a="http://schemas.openxmlformats.org/drawingml/2006/main" xmlns:r="http://schemas.openxmlformats.org/officeDocument/2006/relationships" xmlns:p="http://schemas.openxmlformats.org/presentationml/2006/main">
  <p:tag name="NUM" val="14"/>
</p:tagLst>
</file>

<file path=ppt/tags/tag212.xml><?xml version="1.0" encoding="utf-8"?>
<p:tagLst xmlns:a="http://schemas.openxmlformats.org/drawingml/2006/main" xmlns:r="http://schemas.openxmlformats.org/officeDocument/2006/relationships" xmlns:p="http://schemas.openxmlformats.org/presentationml/2006/main">
  <p:tag name="NUM" val="15"/>
</p:tagLst>
</file>

<file path=ppt/tags/tag213.xml><?xml version="1.0" encoding="utf-8"?>
<p:tagLst xmlns:a="http://schemas.openxmlformats.org/drawingml/2006/main" xmlns:r="http://schemas.openxmlformats.org/officeDocument/2006/relationships" xmlns:p="http://schemas.openxmlformats.org/presentationml/2006/main">
  <p:tag name="NUM" val="16"/>
</p:tagLst>
</file>

<file path=ppt/tags/tag214.xml><?xml version="1.0" encoding="utf-8"?>
<p:tagLst xmlns:a="http://schemas.openxmlformats.org/drawingml/2006/main" xmlns:r="http://schemas.openxmlformats.org/officeDocument/2006/relationships" xmlns:p="http://schemas.openxmlformats.org/presentationml/2006/main">
  <p:tag name="NUM" val="17"/>
</p:tagLst>
</file>

<file path=ppt/tags/tag215.xml><?xml version="1.0" encoding="utf-8"?>
<p:tagLst xmlns:a="http://schemas.openxmlformats.org/drawingml/2006/main" xmlns:r="http://schemas.openxmlformats.org/officeDocument/2006/relationships" xmlns:p="http://schemas.openxmlformats.org/presentationml/2006/main">
  <p:tag name="NUM" val="18"/>
</p:tagLst>
</file>

<file path=ppt/tags/tag216.xml><?xml version="1.0" encoding="utf-8"?>
<p:tagLst xmlns:a="http://schemas.openxmlformats.org/drawingml/2006/main" xmlns:r="http://schemas.openxmlformats.org/officeDocument/2006/relationships" xmlns:p="http://schemas.openxmlformats.org/presentationml/2006/main">
  <p:tag name="NUM" val="19"/>
</p:tagLst>
</file>

<file path=ppt/tags/tag217.xml><?xml version="1.0" encoding="utf-8"?>
<p:tagLst xmlns:a="http://schemas.openxmlformats.org/drawingml/2006/main" xmlns:r="http://schemas.openxmlformats.org/officeDocument/2006/relationships" xmlns:p="http://schemas.openxmlformats.org/presentationml/2006/main">
  <p:tag name="NUM" val="20"/>
</p:tagLst>
</file>

<file path=ppt/tags/tag218.xml><?xml version="1.0" encoding="utf-8"?>
<p:tagLst xmlns:a="http://schemas.openxmlformats.org/drawingml/2006/main" xmlns:r="http://schemas.openxmlformats.org/officeDocument/2006/relationships" xmlns:p="http://schemas.openxmlformats.org/presentationml/2006/main">
  <p:tag name="NUM" val="21"/>
</p:tagLst>
</file>

<file path=ppt/tags/tag219.xml><?xml version="1.0" encoding="utf-8"?>
<p:tagLst xmlns:a="http://schemas.openxmlformats.org/drawingml/2006/main" xmlns:r="http://schemas.openxmlformats.org/officeDocument/2006/relationships" xmlns:p="http://schemas.openxmlformats.org/presentationml/2006/main">
  <p:tag name="NUM" val="22"/>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23"/>
</p:tagLst>
</file>

<file path=ppt/tags/tag221.xml><?xml version="1.0" encoding="utf-8"?>
<p:tagLst xmlns:a="http://schemas.openxmlformats.org/drawingml/2006/main" xmlns:r="http://schemas.openxmlformats.org/officeDocument/2006/relationships" xmlns:p="http://schemas.openxmlformats.org/presentationml/2006/main">
  <p:tag name="NUM" val="24"/>
</p:tagLst>
</file>

<file path=ppt/tags/tag222.xml><?xml version="1.0" encoding="utf-8"?>
<p:tagLst xmlns:a="http://schemas.openxmlformats.org/drawingml/2006/main" xmlns:r="http://schemas.openxmlformats.org/officeDocument/2006/relationships" xmlns:p="http://schemas.openxmlformats.org/presentationml/2006/main">
  <p:tag name="NUM" val="25"/>
</p:tagLst>
</file>

<file path=ppt/tags/tag223.xml><?xml version="1.0" encoding="utf-8"?>
<p:tagLst xmlns:a="http://schemas.openxmlformats.org/drawingml/2006/main" xmlns:r="http://schemas.openxmlformats.org/officeDocument/2006/relationships" xmlns:p="http://schemas.openxmlformats.org/presentationml/2006/main">
  <p:tag name="NUM" val="26"/>
</p:tagLst>
</file>

<file path=ppt/tags/tag224.xml><?xml version="1.0" encoding="utf-8"?>
<p:tagLst xmlns:a="http://schemas.openxmlformats.org/drawingml/2006/main" xmlns:r="http://schemas.openxmlformats.org/officeDocument/2006/relationships" xmlns:p="http://schemas.openxmlformats.org/presentationml/2006/main">
  <p:tag name="NUM" val="27"/>
</p:tagLst>
</file>

<file path=ppt/tags/tag225.xml><?xml version="1.0" encoding="utf-8"?>
<p:tagLst xmlns:a="http://schemas.openxmlformats.org/drawingml/2006/main" xmlns:r="http://schemas.openxmlformats.org/officeDocument/2006/relationships" xmlns:p="http://schemas.openxmlformats.org/presentationml/2006/main">
  <p:tag name="NUM" val="28"/>
</p:tagLst>
</file>

<file path=ppt/tags/tag226.xml><?xml version="1.0" encoding="utf-8"?>
<p:tagLst xmlns:a="http://schemas.openxmlformats.org/drawingml/2006/main" xmlns:r="http://schemas.openxmlformats.org/officeDocument/2006/relationships" xmlns:p="http://schemas.openxmlformats.org/presentationml/2006/main">
  <p:tag name="NUM" val="29"/>
</p:tagLst>
</file>

<file path=ppt/tags/tag227.xml><?xml version="1.0" encoding="utf-8"?>
<p:tagLst xmlns:a="http://schemas.openxmlformats.org/drawingml/2006/main" xmlns:r="http://schemas.openxmlformats.org/officeDocument/2006/relationships" xmlns:p="http://schemas.openxmlformats.org/presentationml/2006/main">
  <p:tag name="NUM" val="30"/>
</p:tagLst>
</file>

<file path=ppt/tags/tag228.xml><?xml version="1.0" encoding="utf-8"?>
<p:tagLst xmlns:a="http://schemas.openxmlformats.org/drawingml/2006/main" xmlns:r="http://schemas.openxmlformats.org/officeDocument/2006/relationships" xmlns:p="http://schemas.openxmlformats.org/presentationml/2006/main">
  <p:tag name="NUM" val="31"/>
</p:tagLst>
</file>

<file path=ppt/tags/tag229.xml><?xml version="1.0" encoding="utf-8"?>
<p:tagLst xmlns:a="http://schemas.openxmlformats.org/drawingml/2006/main" xmlns:r="http://schemas.openxmlformats.org/officeDocument/2006/relationships" xmlns:p="http://schemas.openxmlformats.org/presentationml/2006/main">
  <p:tag name="NUM" val="32"/>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33"/>
</p:tagLst>
</file>

<file path=ppt/tags/tag231.xml><?xml version="1.0" encoding="utf-8"?>
<p:tagLst xmlns:a="http://schemas.openxmlformats.org/drawingml/2006/main" xmlns:r="http://schemas.openxmlformats.org/officeDocument/2006/relationships" xmlns:p="http://schemas.openxmlformats.org/presentationml/2006/main">
  <p:tag name="NUM" val="34"/>
</p:tagLst>
</file>

<file path=ppt/tags/tag232.xml><?xml version="1.0" encoding="utf-8"?>
<p:tagLst xmlns:a="http://schemas.openxmlformats.org/drawingml/2006/main" xmlns:r="http://schemas.openxmlformats.org/officeDocument/2006/relationships" xmlns:p="http://schemas.openxmlformats.org/presentationml/2006/main">
  <p:tag name="NUM" val="35"/>
</p:tagLst>
</file>

<file path=ppt/tags/tag233.xml><?xml version="1.0" encoding="utf-8"?>
<p:tagLst xmlns:a="http://schemas.openxmlformats.org/drawingml/2006/main" xmlns:r="http://schemas.openxmlformats.org/officeDocument/2006/relationships" xmlns:p="http://schemas.openxmlformats.org/presentationml/2006/main">
  <p:tag name="NUM" val="36"/>
</p:tagLst>
</file>

<file path=ppt/tags/tag234.xml><?xml version="1.0" encoding="utf-8"?>
<p:tagLst xmlns:a="http://schemas.openxmlformats.org/drawingml/2006/main" xmlns:r="http://schemas.openxmlformats.org/officeDocument/2006/relationships" xmlns:p="http://schemas.openxmlformats.org/presentationml/2006/main">
  <p:tag name="NUM" val="37"/>
</p:tagLst>
</file>

<file path=ppt/tags/tag235.xml><?xml version="1.0" encoding="utf-8"?>
<p:tagLst xmlns:a="http://schemas.openxmlformats.org/drawingml/2006/main" xmlns:r="http://schemas.openxmlformats.org/officeDocument/2006/relationships" xmlns:p="http://schemas.openxmlformats.org/presentationml/2006/main">
  <p:tag name="NUM" val="38"/>
</p:tagLst>
</file>

<file path=ppt/tags/tag236.xml><?xml version="1.0" encoding="utf-8"?>
<p:tagLst xmlns:a="http://schemas.openxmlformats.org/drawingml/2006/main" xmlns:r="http://schemas.openxmlformats.org/officeDocument/2006/relationships" xmlns:p="http://schemas.openxmlformats.org/presentationml/2006/main">
  <p:tag name="NUM" val="39"/>
</p:tagLst>
</file>

<file path=ppt/tags/tag237.xml><?xml version="1.0" encoding="utf-8"?>
<p:tagLst xmlns:a="http://schemas.openxmlformats.org/drawingml/2006/main" xmlns:r="http://schemas.openxmlformats.org/officeDocument/2006/relationships" xmlns:p="http://schemas.openxmlformats.org/presentationml/2006/main">
  <p:tag name="NUM" val="40"/>
</p:tagLst>
</file>

<file path=ppt/tags/tag238.xml><?xml version="1.0" encoding="utf-8"?>
<p:tagLst xmlns:a="http://schemas.openxmlformats.org/drawingml/2006/main" xmlns:r="http://schemas.openxmlformats.org/officeDocument/2006/relationships" xmlns:p="http://schemas.openxmlformats.org/presentationml/2006/main">
  <p:tag name="NUM" val="41"/>
</p:tagLst>
</file>

<file path=ppt/tags/tag239.xml><?xml version="1.0" encoding="utf-8"?>
<p:tagLst xmlns:a="http://schemas.openxmlformats.org/drawingml/2006/main" xmlns:r="http://schemas.openxmlformats.org/officeDocument/2006/relationships" xmlns:p="http://schemas.openxmlformats.org/presentationml/2006/main">
  <p:tag name="NUM" val="42"/>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40.xml><?xml version="1.0" encoding="utf-8"?>
<p:tagLst xmlns:a="http://schemas.openxmlformats.org/drawingml/2006/main" xmlns:r="http://schemas.openxmlformats.org/officeDocument/2006/relationships" xmlns:p="http://schemas.openxmlformats.org/presentationml/2006/main">
  <p:tag name="NUM" val="43"/>
</p:tagLst>
</file>

<file path=ppt/tags/tag241.xml><?xml version="1.0" encoding="utf-8"?>
<p:tagLst xmlns:a="http://schemas.openxmlformats.org/drawingml/2006/main" xmlns:r="http://schemas.openxmlformats.org/officeDocument/2006/relationships" xmlns:p="http://schemas.openxmlformats.org/presentationml/2006/main">
  <p:tag name="NUM" val="44"/>
</p:tagLst>
</file>

<file path=ppt/tags/tag242.xml><?xml version="1.0" encoding="utf-8"?>
<p:tagLst xmlns:a="http://schemas.openxmlformats.org/drawingml/2006/main" xmlns:r="http://schemas.openxmlformats.org/officeDocument/2006/relationships" xmlns:p="http://schemas.openxmlformats.org/presentationml/2006/main">
  <p:tag name="NUM" val="45"/>
</p:tagLst>
</file>

<file path=ppt/tags/tag243.xml><?xml version="1.0" encoding="utf-8"?>
<p:tagLst xmlns:a="http://schemas.openxmlformats.org/drawingml/2006/main" xmlns:r="http://schemas.openxmlformats.org/officeDocument/2006/relationships" xmlns:p="http://schemas.openxmlformats.org/presentationml/2006/main">
  <p:tag name="NUM" val="46"/>
</p:tagLst>
</file>

<file path=ppt/tags/tag244.xml><?xml version="1.0" encoding="utf-8"?>
<p:tagLst xmlns:a="http://schemas.openxmlformats.org/drawingml/2006/main" xmlns:r="http://schemas.openxmlformats.org/officeDocument/2006/relationships" xmlns:p="http://schemas.openxmlformats.org/presentationml/2006/main">
  <p:tag name="NUM" val="47"/>
</p:tagLst>
</file>

<file path=ppt/tags/tag245.xml><?xml version="1.0" encoding="utf-8"?>
<p:tagLst xmlns:a="http://schemas.openxmlformats.org/drawingml/2006/main" xmlns:r="http://schemas.openxmlformats.org/officeDocument/2006/relationships" xmlns:p="http://schemas.openxmlformats.org/presentationml/2006/main">
  <p:tag name="NUM" val="48"/>
</p:tagLst>
</file>

<file path=ppt/tags/tag246.xml><?xml version="1.0" encoding="utf-8"?>
<p:tagLst xmlns:a="http://schemas.openxmlformats.org/drawingml/2006/main" xmlns:r="http://schemas.openxmlformats.org/officeDocument/2006/relationships" xmlns:p="http://schemas.openxmlformats.org/presentationml/2006/main">
  <p:tag name="NUM" val="49"/>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5"/>
</p:tagLst>
</file>

<file path=ppt/tags/tag252.xml><?xml version="1.0" encoding="utf-8"?>
<p:tagLst xmlns:a="http://schemas.openxmlformats.org/drawingml/2006/main" xmlns:r="http://schemas.openxmlformats.org/officeDocument/2006/relationships" xmlns:p="http://schemas.openxmlformats.org/presentationml/2006/main">
  <p:tag name="NUM" val="6"/>
</p:tagLst>
</file>

<file path=ppt/tags/tag253.xml><?xml version="1.0" encoding="utf-8"?>
<p:tagLst xmlns:a="http://schemas.openxmlformats.org/drawingml/2006/main" xmlns:r="http://schemas.openxmlformats.org/officeDocument/2006/relationships" xmlns:p="http://schemas.openxmlformats.org/presentationml/2006/main">
  <p:tag name="NUM" val="7"/>
</p:tagLst>
</file>

<file path=ppt/tags/tag254.xml><?xml version="1.0" encoding="utf-8"?>
<p:tagLst xmlns:a="http://schemas.openxmlformats.org/drawingml/2006/main" xmlns:r="http://schemas.openxmlformats.org/officeDocument/2006/relationships" xmlns:p="http://schemas.openxmlformats.org/presentationml/2006/main">
  <p:tag name="NUM" val="8"/>
</p:tagLst>
</file>

<file path=ppt/tags/tag255.xml><?xml version="1.0" encoding="utf-8"?>
<p:tagLst xmlns:a="http://schemas.openxmlformats.org/drawingml/2006/main" xmlns:r="http://schemas.openxmlformats.org/officeDocument/2006/relationships" xmlns:p="http://schemas.openxmlformats.org/presentationml/2006/main">
  <p:tag name="NUM" val="9"/>
</p:tagLst>
</file>

<file path=ppt/tags/tag256.xml><?xml version="1.0" encoding="utf-8"?>
<p:tagLst xmlns:a="http://schemas.openxmlformats.org/drawingml/2006/main" xmlns:r="http://schemas.openxmlformats.org/officeDocument/2006/relationships" xmlns:p="http://schemas.openxmlformats.org/presentationml/2006/main">
  <p:tag name="NUM" val="10"/>
</p:tagLst>
</file>

<file path=ppt/tags/tag257.xml><?xml version="1.0" encoding="utf-8"?>
<p:tagLst xmlns:a="http://schemas.openxmlformats.org/drawingml/2006/main" xmlns:r="http://schemas.openxmlformats.org/officeDocument/2006/relationships" xmlns:p="http://schemas.openxmlformats.org/presentationml/2006/main">
  <p:tag name="NUM" val="11"/>
</p:tagLst>
</file>

<file path=ppt/tags/tag258.xml><?xml version="1.0" encoding="utf-8"?>
<p:tagLst xmlns:a="http://schemas.openxmlformats.org/drawingml/2006/main" xmlns:r="http://schemas.openxmlformats.org/officeDocument/2006/relationships" xmlns:p="http://schemas.openxmlformats.org/presentationml/2006/main">
  <p:tag name="NUM" val="12"/>
</p:tagLst>
</file>

<file path=ppt/tags/tag259.xml><?xml version="1.0" encoding="utf-8"?>
<p:tagLst xmlns:a="http://schemas.openxmlformats.org/drawingml/2006/main" xmlns:r="http://schemas.openxmlformats.org/officeDocument/2006/relationships" xmlns:p="http://schemas.openxmlformats.org/presentationml/2006/main">
  <p:tag name="NUM" val="13"/>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60.xml><?xml version="1.0" encoding="utf-8"?>
<p:tagLst xmlns:a="http://schemas.openxmlformats.org/drawingml/2006/main" xmlns:r="http://schemas.openxmlformats.org/officeDocument/2006/relationships" xmlns:p="http://schemas.openxmlformats.org/presentationml/2006/main">
  <p:tag name="NUM" val="14"/>
</p:tagLst>
</file>

<file path=ppt/tags/tag261.xml><?xml version="1.0" encoding="utf-8"?>
<p:tagLst xmlns:a="http://schemas.openxmlformats.org/drawingml/2006/main" xmlns:r="http://schemas.openxmlformats.org/officeDocument/2006/relationships" xmlns:p="http://schemas.openxmlformats.org/presentationml/2006/main">
  <p:tag name="NUM" val="15"/>
</p:tagLst>
</file>

<file path=ppt/tags/tag262.xml><?xml version="1.0" encoding="utf-8"?>
<p:tagLst xmlns:a="http://schemas.openxmlformats.org/drawingml/2006/main" xmlns:r="http://schemas.openxmlformats.org/officeDocument/2006/relationships" xmlns:p="http://schemas.openxmlformats.org/presentationml/2006/main">
  <p:tag name="NUM" val="16"/>
</p:tagLst>
</file>

<file path=ppt/tags/tag263.xml><?xml version="1.0" encoding="utf-8"?>
<p:tagLst xmlns:a="http://schemas.openxmlformats.org/drawingml/2006/main" xmlns:r="http://schemas.openxmlformats.org/officeDocument/2006/relationships" xmlns:p="http://schemas.openxmlformats.org/presentationml/2006/main">
  <p:tag name="NUM" val="17"/>
</p:tagLst>
</file>

<file path=ppt/tags/tag264.xml><?xml version="1.0" encoding="utf-8"?>
<p:tagLst xmlns:a="http://schemas.openxmlformats.org/drawingml/2006/main" xmlns:r="http://schemas.openxmlformats.org/officeDocument/2006/relationships" xmlns:p="http://schemas.openxmlformats.org/presentationml/2006/main">
  <p:tag name="NUM" val="18"/>
</p:tagLst>
</file>

<file path=ppt/tags/tag265.xml><?xml version="1.0" encoding="utf-8"?>
<p:tagLst xmlns:a="http://schemas.openxmlformats.org/drawingml/2006/main" xmlns:r="http://schemas.openxmlformats.org/officeDocument/2006/relationships" xmlns:p="http://schemas.openxmlformats.org/presentationml/2006/main">
  <p:tag name="NUM" val="19"/>
</p:tagLst>
</file>

<file path=ppt/tags/tag266.xml><?xml version="1.0" encoding="utf-8"?>
<p:tagLst xmlns:a="http://schemas.openxmlformats.org/drawingml/2006/main" xmlns:r="http://schemas.openxmlformats.org/officeDocument/2006/relationships" xmlns:p="http://schemas.openxmlformats.org/presentationml/2006/main">
  <p:tag name="NUM" val="20"/>
</p:tagLst>
</file>

<file path=ppt/tags/tag267.xml><?xml version="1.0" encoding="utf-8"?>
<p:tagLst xmlns:a="http://schemas.openxmlformats.org/drawingml/2006/main" xmlns:r="http://schemas.openxmlformats.org/officeDocument/2006/relationships" xmlns:p="http://schemas.openxmlformats.org/presentationml/2006/main">
  <p:tag name="NUM" val="21"/>
</p:tagLst>
</file>

<file path=ppt/tags/tag268.xml><?xml version="1.0" encoding="utf-8"?>
<p:tagLst xmlns:a="http://schemas.openxmlformats.org/drawingml/2006/main" xmlns:r="http://schemas.openxmlformats.org/officeDocument/2006/relationships" xmlns:p="http://schemas.openxmlformats.org/presentationml/2006/main">
  <p:tag name="NUM" val="22"/>
</p:tagLst>
</file>

<file path=ppt/tags/tag269.xml><?xml version="1.0" encoding="utf-8"?>
<p:tagLst xmlns:a="http://schemas.openxmlformats.org/drawingml/2006/main" xmlns:r="http://schemas.openxmlformats.org/officeDocument/2006/relationships" xmlns:p="http://schemas.openxmlformats.org/presentationml/2006/main">
  <p:tag name="NUM" val="23"/>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70.xml><?xml version="1.0" encoding="utf-8"?>
<p:tagLst xmlns:a="http://schemas.openxmlformats.org/drawingml/2006/main" xmlns:r="http://schemas.openxmlformats.org/officeDocument/2006/relationships" xmlns:p="http://schemas.openxmlformats.org/presentationml/2006/main">
  <p:tag name="NUM" val="24"/>
</p:tagLst>
</file>

<file path=ppt/tags/tag271.xml><?xml version="1.0" encoding="utf-8"?>
<p:tagLst xmlns:a="http://schemas.openxmlformats.org/drawingml/2006/main" xmlns:r="http://schemas.openxmlformats.org/officeDocument/2006/relationships" xmlns:p="http://schemas.openxmlformats.org/presentationml/2006/main">
  <p:tag name="NUM" val="25"/>
</p:tagLst>
</file>

<file path=ppt/tags/tag272.xml><?xml version="1.0" encoding="utf-8"?>
<p:tagLst xmlns:a="http://schemas.openxmlformats.org/drawingml/2006/main" xmlns:r="http://schemas.openxmlformats.org/officeDocument/2006/relationships" xmlns:p="http://schemas.openxmlformats.org/presentationml/2006/main">
  <p:tag name="NUM" val="26"/>
</p:tagLst>
</file>

<file path=ppt/tags/tag273.xml><?xml version="1.0" encoding="utf-8"?>
<p:tagLst xmlns:a="http://schemas.openxmlformats.org/drawingml/2006/main" xmlns:r="http://schemas.openxmlformats.org/officeDocument/2006/relationships" xmlns:p="http://schemas.openxmlformats.org/presentationml/2006/main">
  <p:tag name="NUM" val="27"/>
</p:tagLst>
</file>

<file path=ppt/tags/tag274.xml><?xml version="1.0" encoding="utf-8"?>
<p:tagLst xmlns:a="http://schemas.openxmlformats.org/drawingml/2006/main" xmlns:r="http://schemas.openxmlformats.org/officeDocument/2006/relationships" xmlns:p="http://schemas.openxmlformats.org/presentationml/2006/main">
  <p:tag name="NUM" val="28"/>
</p:tagLst>
</file>

<file path=ppt/tags/tag275.xml><?xml version="1.0" encoding="utf-8"?>
<p:tagLst xmlns:a="http://schemas.openxmlformats.org/drawingml/2006/main" xmlns:r="http://schemas.openxmlformats.org/officeDocument/2006/relationships" xmlns:p="http://schemas.openxmlformats.org/presentationml/2006/main">
  <p:tag name="NUM" val="29"/>
</p:tagLst>
</file>

<file path=ppt/tags/tag276.xml><?xml version="1.0" encoding="utf-8"?>
<p:tagLst xmlns:a="http://schemas.openxmlformats.org/drawingml/2006/main" xmlns:r="http://schemas.openxmlformats.org/officeDocument/2006/relationships" xmlns:p="http://schemas.openxmlformats.org/presentationml/2006/main">
  <p:tag name="NUM" val="30"/>
</p:tagLst>
</file>

<file path=ppt/tags/tag277.xml><?xml version="1.0" encoding="utf-8"?>
<p:tagLst xmlns:a="http://schemas.openxmlformats.org/drawingml/2006/main" xmlns:r="http://schemas.openxmlformats.org/officeDocument/2006/relationships" xmlns:p="http://schemas.openxmlformats.org/presentationml/2006/main">
  <p:tag name="NUM" val="31"/>
</p:tagLst>
</file>

<file path=ppt/tags/tag278.xml><?xml version="1.0" encoding="utf-8"?>
<p:tagLst xmlns:a="http://schemas.openxmlformats.org/drawingml/2006/main" xmlns:r="http://schemas.openxmlformats.org/officeDocument/2006/relationships" xmlns:p="http://schemas.openxmlformats.org/presentationml/2006/main">
  <p:tag name="NUM" val="32"/>
</p:tagLst>
</file>

<file path=ppt/tags/tag279.xml><?xml version="1.0" encoding="utf-8"?>
<p:tagLst xmlns:a="http://schemas.openxmlformats.org/drawingml/2006/main" xmlns:r="http://schemas.openxmlformats.org/officeDocument/2006/relationships" xmlns:p="http://schemas.openxmlformats.org/presentationml/2006/main">
  <p:tag name="NUM" val="33"/>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80.xml><?xml version="1.0" encoding="utf-8"?>
<p:tagLst xmlns:a="http://schemas.openxmlformats.org/drawingml/2006/main" xmlns:r="http://schemas.openxmlformats.org/officeDocument/2006/relationships" xmlns:p="http://schemas.openxmlformats.org/presentationml/2006/main">
  <p:tag name="NUM" val="34"/>
</p:tagLst>
</file>

<file path=ppt/tags/tag281.xml><?xml version="1.0" encoding="utf-8"?>
<p:tagLst xmlns:a="http://schemas.openxmlformats.org/drawingml/2006/main" xmlns:r="http://schemas.openxmlformats.org/officeDocument/2006/relationships" xmlns:p="http://schemas.openxmlformats.org/presentationml/2006/main">
  <p:tag name="NUM" val="35"/>
</p:tagLst>
</file>

<file path=ppt/tags/tag282.xml><?xml version="1.0" encoding="utf-8"?>
<p:tagLst xmlns:a="http://schemas.openxmlformats.org/drawingml/2006/main" xmlns:r="http://schemas.openxmlformats.org/officeDocument/2006/relationships" xmlns:p="http://schemas.openxmlformats.org/presentationml/2006/main">
  <p:tag name="NUM" val="36"/>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290.xml><?xml version="1.0" encoding="utf-8"?>
<p:tagLst xmlns:a="http://schemas.openxmlformats.org/drawingml/2006/main" xmlns:r="http://schemas.openxmlformats.org/officeDocument/2006/relationships" xmlns:p="http://schemas.openxmlformats.org/presentationml/2006/main">
  <p:tag name="NUM" val="8"/>
</p:tagLst>
</file>

<file path=ppt/tags/tag291.xml><?xml version="1.0" encoding="utf-8"?>
<p:tagLst xmlns:a="http://schemas.openxmlformats.org/drawingml/2006/main" xmlns:r="http://schemas.openxmlformats.org/officeDocument/2006/relationships" xmlns:p="http://schemas.openxmlformats.org/presentationml/2006/main">
  <p:tag name="NUM" val="9"/>
</p:tagLst>
</file>

<file path=ppt/tags/tag292.xml><?xml version="1.0" encoding="utf-8"?>
<p:tagLst xmlns:a="http://schemas.openxmlformats.org/drawingml/2006/main" xmlns:r="http://schemas.openxmlformats.org/officeDocument/2006/relationships" xmlns:p="http://schemas.openxmlformats.org/presentationml/2006/main">
  <p:tag name="NUM" val="10"/>
</p:tagLst>
</file>

<file path=ppt/tags/tag293.xml><?xml version="1.0" encoding="utf-8"?>
<p:tagLst xmlns:a="http://schemas.openxmlformats.org/drawingml/2006/main" xmlns:r="http://schemas.openxmlformats.org/officeDocument/2006/relationships" xmlns:p="http://schemas.openxmlformats.org/presentationml/2006/main">
  <p:tag name="NUM" val="11"/>
</p:tagLst>
</file>

<file path=ppt/tags/tag294.xml><?xml version="1.0" encoding="utf-8"?>
<p:tagLst xmlns:a="http://schemas.openxmlformats.org/drawingml/2006/main" xmlns:r="http://schemas.openxmlformats.org/officeDocument/2006/relationships" xmlns:p="http://schemas.openxmlformats.org/presentationml/2006/main">
  <p:tag name="NUM" val="12"/>
</p:tagLst>
</file>

<file path=ppt/tags/tag295.xml><?xml version="1.0" encoding="utf-8"?>
<p:tagLst xmlns:a="http://schemas.openxmlformats.org/drawingml/2006/main" xmlns:r="http://schemas.openxmlformats.org/officeDocument/2006/relationships" xmlns:p="http://schemas.openxmlformats.org/presentationml/2006/main">
  <p:tag name="NUM" val="13"/>
</p:tagLst>
</file>

<file path=ppt/tags/tag296.xml><?xml version="1.0" encoding="utf-8"?>
<p:tagLst xmlns:a="http://schemas.openxmlformats.org/drawingml/2006/main" xmlns:r="http://schemas.openxmlformats.org/officeDocument/2006/relationships" xmlns:p="http://schemas.openxmlformats.org/presentationml/2006/main">
  <p:tag name="NUM" val="14"/>
</p:tagLst>
</file>

<file path=ppt/tags/tag297.xml><?xml version="1.0" encoding="utf-8"?>
<p:tagLst xmlns:a="http://schemas.openxmlformats.org/drawingml/2006/main" xmlns:r="http://schemas.openxmlformats.org/officeDocument/2006/relationships" xmlns:p="http://schemas.openxmlformats.org/presentationml/2006/main">
  <p:tag name="NUM" val="15"/>
</p:tagLst>
</file>

<file path=ppt/tags/tag298.xml><?xml version="1.0" encoding="utf-8"?>
<p:tagLst xmlns:a="http://schemas.openxmlformats.org/drawingml/2006/main" xmlns:r="http://schemas.openxmlformats.org/officeDocument/2006/relationships" xmlns:p="http://schemas.openxmlformats.org/presentationml/2006/main">
  <p:tag name="NUM" val="16"/>
</p:tagLst>
</file>

<file path=ppt/tags/tag299.xml><?xml version="1.0" encoding="utf-8"?>
<p:tagLst xmlns:a="http://schemas.openxmlformats.org/drawingml/2006/main" xmlns:r="http://schemas.openxmlformats.org/officeDocument/2006/relationships" xmlns:p="http://schemas.openxmlformats.org/presentationml/2006/main">
  <p:tag name="NUM" val="17"/>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UM" val="12"/>
</p:tagLst>
</file>

<file path=ppt/tags/tag300.xml><?xml version="1.0" encoding="utf-8"?>
<p:tagLst xmlns:a="http://schemas.openxmlformats.org/drawingml/2006/main" xmlns:r="http://schemas.openxmlformats.org/officeDocument/2006/relationships" xmlns:p="http://schemas.openxmlformats.org/presentationml/2006/main">
  <p:tag name="NUM" val="18"/>
</p:tagLst>
</file>

<file path=ppt/tags/tag301.xml><?xml version="1.0" encoding="utf-8"?>
<p:tagLst xmlns:a="http://schemas.openxmlformats.org/drawingml/2006/main" xmlns:r="http://schemas.openxmlformats.org/officeDocument/2006/relationships" xmlns:p="http://schemas.openxmlformats.org/presentationml/2006/main">
  <p:tag name="NUM" val="19"/>
</p:tagLst>
</file>

<file path=ppt/tags/tag302.xml><?xml version="1.0" encoding="utf-8"?>
<p:tagLst xmlns:a="http://schemas.openxmlformats.org/drawingml/2006/main" xmlns:r="http://schemas.openxmlformats.org/officeDocument/2006/relationships" xmlns:p="http://schemas.openxmlformats.org/presentationml/2006/main">
  <p:tag name="NUM" val="20"/>
</p:tagLst>
</file>

<file path=ppt/tags/tag303.xml><?xml version="1.0" encoding="utf-8"?>
<p:tagLst xmlns:a="http://schemas.openxmlformats.org/drawingml/2006/main" xmlns:r="http://schemas.openxmlformats.org/officeDocument/2006/relationships" xmlns:p="http://schemas.openxmlformats.org/presentationml/2006/main">
  <p:tag name="NUM" val="21"/>
</p:tagLst>
</file>

<file path=ppt/tags/tag304.xml><?xml version="1.0" encoding="utf-8"?>
<p:tagLst xmlns:a="http://schemas.openxmlformats.org/drawingml/2006/main" xmlns:r="http://schemas.openxmlformats.org/officeDocument/2006/relationships" xmlns:p="http://schemas.openxmlformats.org/presentationml/2006/main">
  <p:tag name="NUM" val="22"/>
</p:tagLst>
</file>

<file path=ppt/tags/tag305.xml><?xml version="1.0" encoding="utf-8"?>
<p:tagLst xmlns:a="http://schemas.openxmlformats.org/drawingml/2006/main" xmlns:r="http://schemas.openxmlformats.org/officeDocument/2006/relationships" xmlns:p="http://schemas.openxmlformats.org/presentationml/2006/main">
  <p:tag name="NUM" val="23"/>
</p:tagLst>
</file>

<file path=ppt/tags/tag306.xml><?xml version="1.0" encoding="utf-8"?>
<p:tagLst xmlns:a="http://schemas.openxmlformats.org/drawingml/2006/main" xmlns:r="http://schemas.openxmlformats.org/officeDocument/2006/relationships" xmlns:p="http://schemas.openxmlformats.org/presentationml/2006/main">
  <p:tag name="NUM" val="24"/>
</p:tagLst>
</file>

<file path=ppt/tags/tag307.xml><?xml version="1.0" encoding="utf-8"?>
<p:tagLst xmlns:a="http://schemas.openxmlformats.org/drawingml/2006/main" xmlns:r="http://schemas.openxmlformats.org/officeDocument/2006/relationships" xmlns:p="http://schemas.openxmlformats.org/presentationml/2006/main">
  <p:tag name="NUM" val="25"/>
</p:tagLst>
</file>

<file path=ppt/tags/tag308.xml><?xml version="1.0" encoding="utf-8"?>
<p:tagLst xmlns:a="http://schemas.openxmlformats.org/drawingml/2006/main" xmlns:r="http://schemas.openxmlformats.org/officeDocument/2006/relationships" xmlns:p="http://schemas.openxmlformats.org/presentationml/2006/main">
  <p:tag name="NUM" val="26"/>
</p:tagLst>
</file>

<file path=ppt/tags/tag309.xml><?xml version="1.0" encoding="utf-8"?>
<p:tagLst xmlns:a="http://schemas.openxmlformats.org/drawingml/2006/main" xmlns:r="http://schemas.openxmlformats.org/officeDocument/2006/relationships" xmlns:p="http://schemas.openxmlformats.org/presentationml/2006/main">
  <p:tag name="NUM" val="27"/>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28"/>
</p:tagLst>
</file>

<file path=ppt/tags/tag311.xml><?xml version="1.0" encoding="utf-8"?>
<p:tagLst xmlns:a="http://schemas.openxmlformats.org/drawingml/2006/main" xmlns:r="http://schemas.openxmlformats.org/officeDocument/2006/relationships" xmlns:p="http://schemas.openxmlformats.org/presentationml/2006/main">
  <p:tag name="NUM" val="29"/>
</p:tagLst>
</file>

<file path=ppt/tags/tag312.xml><?xml version="1.0" encoding="utf-8"?>
<p:tagLst xmlns:a="http://schemas.openxmlformats.org/drawingml/2006/main" xmlns:r="http://schemas.openxmlformats.org/officeDocument/2006/relationships" xmlns:p="http://schemas.openxmlformats.org/presentationml/2006/main">
  <p:tag name="NUM" val="30"/>
</p:tagLst>
</file>

<file path=ppt/tags/tag313.xml><?xml version="1.0" encoding="utf-8"?>
<p:tagLst xmlns:a="http://schemas.openxmlformats.org/drawingml/2006/main" xmlns:r="http://schemas.openxmlformats.org/officeDocument/2006/relationships" xmlns:p="http://schemas.openxmlformats.org/presentationml/2006/main">
  <p:tag name="NUM" val="31"/>
</p:tagLst>
</file>

<file path=ppt/tags/tag314.xml><?xml version="1.0" encoding="utf-8"?>
<p:tagLst xmlns:a="http://schemas.openxmlformats.org/drawingml/2006/main" xmlns:r="http://schemas.openxmlformats.org/officeDocument/2006/relationships" xmlns:p="http://schemas.openxmlformats.org/presentationml/2006/main">
  <p:tag name="NUM" val="32"/>
</p:tagLst>
</file>

<file path=ppt/tags/tag315.xml><?xml version="1.0" encoding="utf-8"?>
<p:tagLst xmlns:a="http://schemas.openxmlformats.org/drawingml/2006/main" xmlns:r="http://schemas.openxmlformats.org/officeDocument/2006/relationships" xmlns:p="http://schemas.openxmlformats.org/presentationml/2006/main">
  <p:tag name="NUM" val="33"/>
</p:tagLst>
</file>

<file path=ppt/tags/tag316.xml><?xml version="1.0" encoding="utf-8"?>
<p:tagLst xmlns:a="http://schemas.openxmlformats.org/drawingml/2006/main" xmlns:r="http://schemas.openxmlformats.org/officeDocument/2006/relationships" xmlns:p="http://schemas.openxmlformats.org/presentationml/2006/main">
  <p:tag name="NUM" val="34"/>
</p:tagLst>
</file>

<file path=ppt/tags/tag317.xml><?xml version="1.0" encoding="utf-8"?>
<p:tagLst xmlns:a="http://schemas.openxmlformats.org/drawingml/2006/main" xmlns:r="http://schemas.openxmlformats.org/officeDocument/2006/relationships" xmlns:p="http://schemas.openxmlformats.org/presentationml/2006/main">
  <p:tag name="NUM" val="35"/>
</p:tagLst>
</file>

<file path=ppt/tags/tag318.xml><?xml version="1.0" encoding="utf-8"?>
<p:tagLst xmlns:a="http://schemas.openxmlformats.org/drawingml/2006/main" xmlns:r="http://schemas.openxmlformats.org/officeDocument/2006/relationships" xmlns:p="http://schemas.openxmlformats.org/presentationml/2006/main">
  <p:tag name="NUM" val="36"/>
</p:tagLst>
</file>

<file path=ppt/tags/tag319.xml><?xml version="1.0" encoding="utf-8"?>
<p:tagLst xmlns:a="http://schemas.openxmlformats.org/drawingml/2006/main" xmlns:r="http://schemas.openxmlformats.org/officeDocument/2006/relationships" xmlns:p="http://schemas.openxmlformats.org/presentationml/2006/main">
  <p:tag name="NUM" val="37"/>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38"/>
</p:tagLst>
</file>

<file path=ppt/tags/tag321.xml><?xml version="1.0" encoding="utf-8"?>
<p:tagLst xmlns:a="http://schemas.openxmlformats.org/drawingml/2006/main" xmlns:r="http://schemas.openxmlformats.org/officeDocument/2006/relationships" xmlns:p="http://schemas.openxmlformats.org/presentationml/2006/main">
  <p:tag name="NUM" val="39"/>
</p:tagLst>
</file>

<file path=ppt/tags/tag322.xml><?xml version="1.0" encoding="utf-8"?>
<p:tagLst xmlns:a="http://schemas.openxmlformats.org/drawingml/2006/main" xmlns:r="http://schemas.openxmlformats.org/officeDocument/2006/relationships" xmlns:p="http://schemas.openxmlformats.org/presentationml/2006/main">
  <p:tag name="NUM" val="40"/>
</p:tagLst>
</file>

<file path=ppt/tags/tag323.xml><?xml version="1.0" encoding="utf-8"?>
<p:tagLst xmlns:a="http://schemas.openxmlformats.org/drawingml/2006/main" xmlns:r="http://schemas.openxmlformats.org/officeDocument/2006/relationships" xmlns:p="http://schemas.openxmlformats.org/presentationml/2006/main">
  <p:tag name="NUM" val="41"/>
</p:tagLst>
</file>

<file path=ppt/tags/tag324.xml><?xml version="1.0" encoding="utf-8"?>
<p:tagLst xmlns:a="http://schemas.openxmlformats.org/drawingml/2006/main" xmlns:r="http://schemas.openxmlformats.org/officeDocument/2006/relationships" xmlns:p="http://schemas.openxmlformats.org/presentationml/2006/main">
  <p:tag name="NUM" val="42"/>
</p:tagLst>
</file>

<file path=ppt/tags/tag325.xml><?xml version="1.0" encoding="utf-8"?>
<p:tagLst xmlns:a="http://schemas.openxmlformats.org/drawingml/2006/main" xmlns:r="http://schemas.openxmlformats.org/officeDocument/2006/relationships" xmlns:p="http://schemas.openxmlformats.org/presentationml/2006/main">
  <p:tag name="NUM" val="43"/>
</p:tagLst>
</file>

<file path=ppt/tags/tag326.xml><?xml version="1.0" encoding="utf-8"?>
<p:tagLst xmlns:a="http://schemas.openxmlformats.org/drawingml/2006/main" xmlns:r="http://schemas.openxmlformats.org/officeDocument/2006/relationships" xmlns:p="http://schemas.openxmlformats.org/presentationml/2006/main">
  <p:tag name="NUM" val="44"/>
</p:tagLst>
</file>

<file path=ppt/tags/tag327.xml><?xml version="1.0" encoding="utf-8"?>
<p:tagLst xmlns:a="http://schemas.openxmlformats.org/drawingml/2006/main" xmlns:r="http://schemas.openxmlformats.org/officeDocument/2006/relationships" xmlns:p="http://schemas.openxmlformats.org/presentationml/2006/main">
  <p:tag name="NUM" val="45"/>
</p:tagLst>
</file>

<file path=ppt/tags/tag328.xml><?xml version="1.0" encoding="utf-8"?>
<p:tagLst xmlns:a="http://schemas.openxmlformats.org/drawingml/2006/main" xmlns:r="http://schemas.openxmlformats.org/officeDocument/2006/relationships" xmlns:p="http://schemas.openxmlformats.org/presentationml/2006/main">
  <p:tag name="NUM" val="46"/>
</p:tagLst>
</file>

<file path=ppt/tags/tag329.xml><?xml version="1.0" encoding="utf-8"?>
<p:tagLst xmlns:a="http://schemas.openxmlformats.org/drawingml/2006/main" xmlns:r="http://schemas.openxmlformats.org/officeDocument/2006/relationships" xmlns:p="http://schemas.openxmlformats.org/presentationml/2006/main">
  <p:tag name="NUM" val="47"/>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30.xml><?xml version="1.0" encoding="utf-8"?>
<p:tagLst xmlns:a="http://schemas.openxmlformats.org/drawingml/2006/main" xmlns:r="http://schemas.openxmlformats.org/officeDocument/2006/relationships" xmlns:p="http://schemas.openxmlformats.org/presentationml/2006/main">
  <p:tag name="NUM" val="48"/>
</p:tagLst>
</file>

<file path=ppt/tags/tag331.xml><?xml version="1.0" encoding="utf-8"?>
<p:tagLst xmlns:a="http://schemas.openxmlformats.org/drawingml/2006/main" xmlns:r="http://schemas.openxmlformats.org/officeDocument/2006/relationships" xmlns:p="http://schemas.openxmlformats.org/presentationml/2006/main">
  <p:tag name="NUM" val="49"/>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5"/>
</p:tagLst>
</file>

<file path=ppt/tags/tag337.xml><?xml version="1.0" encoding="utf-8"?>
<p:tagLst xmlns:a="http://schemas.openxmlformats.org/drawingml/2006/main" xmlns:r="http://schemas.openxmlformats.org/officeDocument/2006/relationships" xmlns:p="http://schemas.openxmlformats.org/presentationml/2006/main">
  <p:tag name="NUM" val="6"/>
</p:tagLst>
</file>

<file path=ppt/tags/tag338.xml><?xml version="1.0" encoding="utf-8"?>
<p:tagLst xmlns:a="http://schemas.openxmlformats.org/drawingml/2006/main" xmlns:r="http://schemas.openxmlformats.org/officeDocument/2006/relationships" xmlns:p="http://schemas.openxmlformats.org/presentationml/2006/main">
  <p:tag name="NUM" val="7"/>
</p:tagLst>
</file>

<file path=ppt/tags/tag339.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40.xml><?xml version="1.0" encoding="utf-8"?>
<p:tagLst xmlns:a="http://schemas.openxmlformats.org/drawingml/2006/main" xmlns:r="http://schemas.openxmlformats.org/officeDocument/2006/relationships" xmlns:p="http://schemas.openxmlformats.org/presentationml/2006/main">
  <p:tag name="NUM" val="9"/>
</p:tagLst>
</file>

<file path=ppt/tags/tag341.xml><?xml version="1.0" encoding="utf-8"?>
<p:tagLst xmlns:a="http://schemas.openxmlformats.org/drawingml/2006/main" xmlns:r="http://schemas.openxmlformats.org/officeDocument/2006/relationships" xmlns:p="http://schemas.openxmlformats.org/presentationml/2006/main">
  <p:tag name="NUM" val="10"/>
</p:tagLst>
</file>

<file path=ppt/tags/tag342.xml><?xml version="1.0" encoding="utf-8"?>
<p:tagLst xmlns:a="http://schemas.openxmlformats.org/drawingml/2006/main" xmlns:r="http://schemas.openxmlformats.org/officeDocument/2006/relationships" xmlns:p="http://schemas.openxmlformats.org/presentationml/2006/main">
  <p:tag name="NUM" val="11"/>
</p:tagLst>
</file>

<file path=ppt/tags/tag343.xml><?xml version="1.0" encoding="utf-8"?>
<p:tagLst xmlns:a="http://schemas.openxmlformats.org/drawingml/2006/main" xmlns:r="http://schemas.openxmlformats.org/officeDocument/2006/relationships" xmlns:p="http://schemas.openxmlformats.org/presentationml/2006/main">
  <p:tag name="NUM" val="12"/>
</p:tagLst>
</file>

<file path=ppt/tags/tag344.xml><?xml version="1.0" encoding="utf-8"?>
<p:tagLst xmlns:a="http://schemas.openxmlformats.org/drawingml/2006/main" xmlns:r="http://schemas.openxmlformats.org/officeDocument/2006/relationships" xmlns:p="http://schemas.openxmlformats.org/presentationml/2006/main">
  <p:tag name="NUM" val="13"/>
</p:tagLst>
</file>

<file path=ppt/tags/tag345.xml><?xml version="1.0" encoding="utf-8"?>
<p:tagLst xmlns:a="http://schemas.openxmlformats.org/drawingml/2006/main" xmlns:r="http://schemas.openxmlformats.org/officeDocument/2006/relationships" xmlns:p="http://schemas.openxmlformats.org/presentationml/2006/main">
  <p:tag name="NUM" val="14"/>
</p:tagLst>
</file>

<file path=ppt/tags/tag346.xml><?xml version="1.0" encoding="utf-8"?>
<p:tagLst xmlns:a="http://schemas.openxmlformats.org/drawingml/2006/main" xmlns:r="http://schemas.openxmlformats.org/officeDocument/2006/relationships" xmlns:p="http://schemas.openxmlformats.org/presentationml/2006/main">
  <p:tag name="NUM" val="15"/>
</p:tagLst>
</file>

<file path=ppt/tags/tag347.xml><?xml version="1.0" encoding="utf-8"?>
<p:tagLst xmlns:a="http://schemas.openxmlformats.org/drawingml/2006/main" xmlns:r="http://schemas.openxmlformats.org/officeDocument/2006/relationships" xmlns:p="http://schemas.openxmlformats.org/presentationml/2006/main">
  <p:tag name="NUM" val="16"/>
</p:tagLst>
</file>

<file path=ppt/tags/tag348.xml><?xml version="1.0" encoding="utf-8"?>
<p:tagLst xmlns:a="http://schemas.openxmlformats.org/drawingml/2006/main" xmlns:r="http://schemas.openxmlformats.org/officeDocument/2006/relationships" xmlns:p="http://schemas.openxmlformats.org/presentationml/2006/main">
  <p:tag name="NUM" val="17"/>
</p:tagLst>
</file>

<file path=ppt/tags/tag349.xml><?xml version="1.0" encoding="utf-8"?>
<p:tagLst xmlns:a="http://schemas.openxmlformats.org/drawingml/2006/main" xmlns:r="http://schemas.openxmlformats.org/officeDocument/2006/relationships" xmlns:p="http://schemas.openxmlformats.org/presentationml/2006/main">
  <p:tag name="NUM" val="18"/>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50.xml><?xml version="1.0" encoding="utf-8"?>
<p:tagLst xmlns:a="http://schemas.openxmlformats.org/drawingml/2006/main" xmlns:r="http://schemas.openxmlformats.org/officeDocument/2006/relationships" xmlns:p="http://schemas.openxmlformats.org/presentationml/2006/main">
  <p:tag name="NUM" val="19"/>
</p:tagLst>
</file>

<file path=ppt/tags/tag351.xml><?xml version="1.0" encoding="utf-8"?>
<p:tagLst xmlns:a="http://schemas.openxmlformats.org/drawingml/2006/main" xmlns:r="http://schemas.openxmlformats.org/officeDocument/2006/relationships" xmlns:p="http://schemas.openxmlformats.org/presentationml/2006/main">
  <p:tag name="NUM" val="20"/>
</p:tagLst>
</file>

<file path=ppt/tags/tag352.xml><?xml version="1.0" encoding="utf-8"?>
<p:tagLst xmlns:a="http://schemas.openxmlformats.org/drawingml/2006/main" xmlns:r="http://schemas.openxmlformats.org/officeDocument/2006/relationships" xmlns:p="http://schemas.openxmlformats.org/presentationml/2006/main">
  <p:tag name="NUM" val="21"/>
</p:tagLst>
</file>

<file path=ppt/tags/tag353.xml><?xml version="1.0" encoding="utf-8"?>
<p:tagLst xmlns:a="http://schemas.openxmlformats.org/drawingml/2006/main" xmlns:r="http://schemas.openxmlformats.org/officeDocument/2006/relationships" xmlns:p="http://schemas.openxmlformats.org/presentationml/2006/main">
  <p:tag name="NUM" val="22"/>
</p:tagLst>
</file>

<file path=ppt/tags/tag354.xml><?xml version="1.0" encoding="utf-8"?>
<p:tagLst xmlns:a="http://schemas.openxmlformats.org/drawingml/2006/main" xmlns:r="http://schemas.openxmlformats.org/officeDocument/2006/relationships" xmlns:p="http://schemas.openxmlformats.org/presentationml/2006/main">
  <p:tag name="NUM" val="23"/>
</p:tagLst>
</file>

<file path=ppt/tags/tag355.xml><?xml version="1.0" encoding="utf-8"?>
<p:tagLst xmlns:a="http://schemas.openxmlformats.org/drawingml/2006/main" xmlns:r="http://schemas.openxmlformats.org/officeDocument/2006/relationships" xmlns:p="http://schemas.openxmlformats.org/presentationml/2006/main">
  <p:tag name="NUM" val="24"/>
</p:tagLst>
</file>

<file path=ppt/tags/tag356.xml><?xml version="1.0" encoding="utf-8"?>
<p:tagLst xmlns:a="http://schemas.openxmlformats.org/drawingml/2006/main" xmlns:r="http://schemas.openxmlformats.org/officeDocument/2006/relationships" xmlns:p="http://schemas.openxmlformats.org/presentationml/2006/main">
  <p:tag name="NUM" val="25"/>
</p:tagLst>
</file>

<file path=ppt/tags/tag357.xml><?xml version="1.0" encoding="utf-8"?>
<p:tagLst xmlns:a="http://schemas.openxmlformats.org/drawingml/2006/main" xmlns:r="http://schemas.openxmlformats.org/officeDocument/2006/relationships" xmlns:p="http://schemas.openxmlformats.org/presentationml/2006/main">
  <p:tag name="NUM" val="26"/>
</p:tagLst>
</file>

<file path=ppt/tags/tag358.xml><?xml version="1.0" encoding="utf-8"?>
<p:tagLst xmlns:a="http://schemas.openxmlformats.org/drawingml/2006/main" xmlns:r="http://schemas.openxmlformats.org/officeDocument/2006/relationships" xmlns:p="http://schemas.openxmlformats.org/presentationml/2006/main">
  <p:tag name="NUM" val="27"/>
</p:tagLst>
</file>

<file path=ppt/tags/tag359.xml><?xml version="1.0" encoding="utf-8"?>
<p:tagLst xmlns:a="http://schemas.openxmlformats.org/drawingml/2006/main" xmlns:r="http://schemas.openxmlformats.org/officeDocument/2006/relationships" xmlns:p="http://schemas.openxmlformats.org/presentationml/2006/main">
  <p:tag name="NUM" val="28"/>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60.xml><?xml version="1.0" encoding="utf-8"?>
<p:tagLst xmlns:a="http://schemas.openxmlformats.org/drawingml/2006/main" xmlns:r="http://schemas.openxmlformats.org/officeDocument/2006/relationships" xmlns:p="http://schemas.openxmlformats.org/presentationml/2006/main">
  <p:tag name="NUM" val="29"/>
</p:tagLst>
</file>

<file path=ppt/tags/tag361.xml><?xml version="1.0" encoding="utf-8"?>
<p:tagLst xmlns:a="http://schemas.openxmlformats.org/drawingml/2006/main" xmlns:r="http://schemas.openxmlformats.org/officeDocument/2006/relationships" xmlns:p="http://schemas.openxmlformats.org/presentationml/2006/main">
  <p:tag name="NUM" val="30"/>
</p:tagLst>
</file>

<file path=ppt/tags/tag362.xml><?xml version="1.0" encoding="utf-8"?>
<p:tagLst xmlns:a="http://schemas.openxmlformats.org/drawingml/2006/main" xmlns:r="http://schemas.openxmlformats.org/officeDocument/2006/relationships" xmlns:p="http://schemas.openxmlformats.org/presentationml/2006/main">
  <p:tag name="NUM" val="31"/>
</p:tagLst>
</file>

<file path=ppt/tags/tag363.xml><?xml version="1.0" encoding="utf-8"?>
<p:tagLst xmlns:a="http://schemas.openxmlformats.org/drawingml/2006/main" xmlns:r="http://schemas.openxmlformats.org/officeDocument/2006/relationships" xmlns:p="http://schemas.openxmlformats.org/presentationml/2006/main">
  <p:tag name="NUM" val="32"/>
</p:tagLst>
</file>

<file path=ppt/tags/tag364.xml><?xml version="1.0" encoding="utf-8"?>
<p:tagLst xmlns:a="http://schemas.openxmlformats.org/drawingml/2006/main" xmlns:r="http://schemas.openxmlformats.org/officeDocument/2006/relationships" xmlns:p="http://schemas.openxmlformats.org/presentationml/2006/main">
  <p:tag name="NUM" val="33"/>
</p:tagLst>
</file>

<file path=ppt/tags/tag365.xml><?xml version="1.0" encoding="utf-8"?>
<p:tagLst xmlns:a="http://schemas.openxmlformats.org/drawingml/2006/main" xmlns:r="http://schemas.openxmlformats.org/officeDocument/2006/relationships" xmlns:p="http://schemas.openxmlformats.org/presentationml/2006/main">
  <p:tag name="NUM" val="34"/>
</p:tagLst>
</file>

<file path=ppt/tags/tag366.xml><?xml version="1.0" encoding="utf-8"?>
<p:tagLst xmlns:a="http://schemas.openxmlformats.org/drawingml/2006/main" xmlns:r="http://schemas.openxmlformats.org/officeDocument/2006/relationships" xmlns:p="http://schemas.openxmlformats.org/presentationml/2006/main">
  <p:tag name="NUM" val="35"/>
</p:tagLst>
</file>

<file path=ppt/tags/tag367.xml><?xml version="1.0" encoding="utf-8"?>
<p:tagLst xmlns:a="http://schemas.openxmlformats.org/drawingml/2006/main" xmlns:r="http://schemas.openxmlformats.org/officeDocument/2006/relationships" xmlns:p="http://schemas.openxmlformats.org/presentationml/2006/main">
  <p:tag name="NUM" val="36"/>
</p:tagLst>
</file>

<file path=ppt/tags/tag368.xml><?xml version="1.0" encoding="utf-8"?>
<p:tagLst xmlns:a="http://schemas.openxmlformats.org/drawingml/2006/main" xmlns:r="http://schemas.openxmlformats.org/officeDocument/2006/relationships" xmlns:p="http://schemas.openxmlformats.org/presentationml/2006/main">
  <p:tag name="NUM" val="37"/>
</p:tagLst>
</file>

<file path=ppt/tags/tag369.xml><?xml version="1.0" encoding="utf-8"?>
<p:tagLst xmlns:a="http://schemas.openxmlformats.org/drawingml/2006/main" xmlns:r="http://schemas.openxmlformats.org/officeDocument/2006/relationships" xmlns:p="http://schemas.openxmlformats.org/presentationml/2006/main">
  <p:tag name="NUM" val="38"/>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70.xml><?xml version="1.0" encoding="utf-8"?>
<p:tagLst xmlns:a="http://schemas.openxmlformats.org/drawingml/2006/main" xmlns:r="http://schemas.openxmlformats.org/officeDocument/2006/relationships" xmlns:p="http://schemas.openxmlformats.org/presentationml/2006/main">
  <p:tag name="NUM" val="39"/>
</p:tagLst>
</file>

<file path=ppt/tags/tag371.xml><?xml version="1.0" encoding="utf-8"?>
<p:tagLst xmlns:a="http://schemas.openxmlformats.org/drawingml/2006/main" xmlns:r="http://schemas.openxmlformats.org/officeDocument/2006/relationships" xmlns:p="http://schemas.openxmlformats.org/presentationml/2006/main">
  <p:tag name="NUM" val="40"/>
</p:tagLst>
</file>

<file path=ppt/tags/tag372.xml><?xml version="1.0" encoding="utf-8"?>
<p:tagLst xmlns:a="http://schemas.openxmlformats.org/drawingml/2006/main" xmlns:r="http://schemas.openxmlformats.org/officeDocument/2006/relationships" xmlns:p="http://schemas.openxmlformats.org/presentationml/2006/main">
  <p:tag name="NUM" val="41"/>
</p:tagLst>
</file>

<file path=ppt/tags/tag373.xml><?xml version="1.0" encoding="utf-8"?>
<p:tagLst xmlns:a="http://schemas.openxmlformats.org/drawingml/2006/main" xmlns:r="http://schemas.openxmlformats.org/officeDocument/2006/relationships" xmlns:p="http://schemas.openxmlformats.org/presentationml/2006/main">
  <p:tag name="NUM" val="42"/>
</p:tagLst>
</file>

<file path=ppt/tags/tag374.xml><?xml version="1.0" encoding="utf-8"?>
<p:tagLst xmlns:a="http://schemas.openxmlformats.org/drawingml/2006/main" xmlns:r="http://schemas.openxmlformats.org/officeDocument/2006/relationships" xmlns:p="http://schemas.openxmlformats.org/presentationml/2006/main">
  <p:tag name="NUM" val="43"/>
</p:tagLst>
</file>

<file path=ppt/tags/tag375.xml><?xml version="1.0" encoding="utf-8"?>
<p:tagLst xmlns:a="http://schemas.openxmlformats.org/drawingml/2006/main" xmlns:r="http://schemas.openxmlformats.org/officeDocument/2006/relationships" xmlns:p="http://schemas.openxmlformats.org/presentationml/2006/main">
  <p:tag name="NUM" val="44"/>
</p:tagLst>
</file>

<file path=ppt/tags/tag376.xml><?xml version="1.0" encoding="utf-8"?>
<p:tagLst xmlns:a="http://schemas.openxmlformats.org/drawingml/2006/main" xmlns:r="http://schemas.openxmlformats.org/officeDocument/2006/relationships" xmlns:p="http://schemas.openxmlformats.org/presentationml/2006/main">
  <p:tag name="NUM" val="45"/>
</p:tagLst>
</file>

<file path=ppt/tags/tag377.xml><?xml version="1.0" encoding="utf-8"?>
<p:tagLst xmlns:a="http://schemas.openxmlformats.org/drawingml/2006/main" xmlns:r="http://schemas.openxmlformats.org/officeDocument/2006/relationships" xmlns:p="http://schemas.openxmlformats.org/presentationml/2006/main">
  <p:tag name="NUM" val="46"/>
</p:tagLst>
</file>

<file path=ppt/tags/tag378.xml><?xml version="1.0" encoding="utf-8"?>
<p:tagLst xmlns:a="http://schemas.openxmlformats.org/drawingml/2006/main" xmlns:r="http://schemas.openxmlformats.org/officeDocument/2006/relationships" xmlns:p="http://schemas.openxmlformats.org/presentationml/2006/main">
  <p:tag name="NUM" val="47"/>
</p:tagLst>
</file>

<file path=ppt/tags/tag379.xml><?xml version="1.0" encoding="utf-8"?>
<p:tagLst xmlns:a="http://schemas.openxmlformats.org/drawingml/2006/main" xmlns:r="http://schemas.openxmlformats.org/officeDocument/2006/relationships" xmlns:p="http://schemas.openxmlformats.org/presentationml/2006/main">
  <p:tag name="NUM" val="48"/>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80.xml><?xml version="1.0" encoding="utf-8"?>
<p:tagLst xmlns:a="http://schemas.openxmlformats.org/drawingml/2006/main" xmlns:r="http://schemas.openxmlformats.org/officeDocument/2006/relationships" xmlns:p="http://schemas.openxmlformats.org/presentationml/2006/main">
  <p:tag name="NUM" val="49"/>
</p:tagLst>
</file>

<file path=ppt/tags/tag381.xml><?xml version="1.0" encoding="utf-8"?>
<p:tagLst xmlns:a="http://schemas.openxmlformats.org/drawingml/2006/main" xmlns:r="http://schemas.openxmlformats.org/officeDocument/2006/relationships" xmlns:p="http://schemas.openxmlformats.org/presentationml/2006/main">
  <p:tag name="NUM" val="50"/>
</p:tagLst>
</file>

<file path=ppt/tags/tag382.xml><?xml version="1.0" encoding="utf-8"?>
<p:tagLst xmlns:a="http://schemas.openxmlformats.org/drawingml/2006/main" xmlns:r="http://schemas.openxmlformats.org/officeDocument/2006/relationships" xmlns:p="http://schemas.openxmlformats.org/presentationml/2006/main">
  <p:tag name="NUM" val="51"/>
</p:tagLst>
</file>

<file path=ppt/tags/tag383.xml><?xml version="1.0" encoding="utf-8"?>
<p:tagLst xmlns:a="http://schemas.openxmlformats.org/drawingml/2006/main" xmlns:r="http://schemas.openxmlformats.org/officeDocument/2006/relationships" xmlns:p="http://schemas.openxmlformats.org/presentationml/2006/main">
  <p:tag name="NUM" val="52"/>
</p:tagLst>
</file>

<file path=ppt/tags/tag384.xml><?xml version="1.0" encoding="utf-8"?>
<p:tagLst xmlns:a="http://schemas.openxmlformats.org/drawingml/2006/main" xmlns:r="http://schemas.openxmlformats.org/officeDocument/2006/relationships" xmlns:p="http://schemas.openxmlformats.org/presentationml/2006/main">
  <p:tag name="NUM" val="53"/>
</p:tagLst>
</file>

<file path=ppt/tags/tag385.xml><?xml version="1.0" encoding="utf-8"?>
<p:tagLst xmlns:a="http://schemas.openxmlformats.org/drawingml/2006/main" xmlns:r="http://schemas.openxmlformats.org/officeDocument/2006/relationships" xmlns:p="http://schemas.openxmlformats.org/presentationml/2006/main">
  <p:tag name="NUM" val="54"/>
</p:tagLst>
</file>

<file path=ppt/tags/tag386.xml><?xml version="1.0" encoding="utf-8"?>
<p:tagLst xmlns:a="http://schemas.openxmlformats.org/drawingml/2006/main" xmlns:r="http://schemas.openxmlformats.org/officeDocument/2006/relationships" xmlns:p="http://schemas.openxmlformats.org/presentationml/2006/main">
  <p:tag name="NUM" val="55"/>
</p:tagLst>
</file>

<file path=ppt/tags/tag387.xml><?xml version="1.0" encoding="utf-8"?>
<p:tagLst xmlns:a="http://schemas.openxmlformats.org/drawingml/2006/main" xmlns:r="http://schemas.openxmlformats.org/officeDocument/2006/relationships" xmlns:p="http://schemas.openxmlformats.org/presentationml/2006/main">
  <p:tag name="NUM" val="56"/>
</p:tagLst>
</file>

<file path=ppt/tags/tag388.xml><?xml version="1.0" encoding="utf-8"?>
<p:tagLst xmlns:a="http://schemas.openxmlformats.org/drawingml/2006/main" xmlns:r="http://schemas.openxmlformats.org/officeDocument/2006/relationships" xmlns:p="http://schemas.openxmlformats.org/presentationml/2006/main">
  <p:tag name="NUM" val="57"/>
</p:tagLst>
</file>

<file path=ppt/tags/tag389.xml><?xml version="1.0" encoding="utf-8"?>
<p:tagLst xmlns:a="http://schemas.openxmlformats.org/drawingml/2006/main" xmlns:r="http://schemas.openxmlformats.org/officeDocument/2006/relationships" xmlns:p="http://schemas.openxmlformats.org/presentationml/2006/main">
  <p:tag name="NUM" val="58"/>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390.xml><?xml version="1.0" encoding="utf-8"?>
<p:tagLst xmlns:a="http://schemas.openxmlformats.org/drawingml/2006/main" xmlns:r="http://schemas.openxmlformats.org/officeDocument/2006/relationships" xmlns:p="http://schemas.openxmlformats.org/presentationml/2006/main">
  <p:tag name="NUM" val="59"/>
</p:tagLst>
</file>

<file path=ppt/tags/tag391.xml><?xml version="1.0" encoding="utf-8"?>
<p:tagLst xmlns:a="http://schemas.openxmlformats.org/drawingml/2006/main" xmlns:r="http://schemas.openxmlformats.org/officeDocument/2006/relationships" xmlns:p="http://schemas.openxmlformats.org/presentationml/2006/main">
  <p:tag name="NUM" val="1"/>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3"/>
</p:tagLst>
</file>

<file path=ppt/tags/tag394.xml><?xml version="1.0" encoding="utf-8"?>
<p:tagLst xmlns:a="http://schemas.openxmlformats.org/drawingml/2006/main" xmlns:r="http://schemas.openxmlformats.org/officeDocument/2006/relationships" xmlns:p="http://schemas.openxmlformats.org/presentationml/2006/main">
  <p:tag name="NUM" val="4"/>
</p:tagLst>
</file>

<file path=ppt/tags/tag395.xml><?xml version="1.0" encoding="utf-8"?>
<p:tagLst xmlns:a="http://schemas.openxmlformats.org/drawingml/2006/main" xmlns:r="http://schemas.openxmlformats.org/officeDocument/2006/relationships" xmlns:p="http://schemas.openxmlformats.org/presentationml/2006/main">
  <p:tag name="NUM" val="5"/>
</p:tagLst>
</file>

<file path=ppt/tags/tag396.xml><?xml version="1.0" encoding="utf-8"?>
<p:tagLst xmlns:a="http://schemas.openxmlformats.org/drawingml/2006/main" xmlns:r="http://schemas.openxmlformats.org/officeDocument/2006/relationships" xmlns:p="http://schemas.openxmlformats.org/presentationml/2006/main">
  <p:tag name="NUM" val="6"/>
</p:tagLst>
</file>

<file path=ppt/tags/tag397.xml><?xml version="1.0" encoding="utf-8"?>
<p:tagLst xmlns:a="http://schemas.openxmlformats.org/drawingml/2006/main" xmlns:r="http://schemas.openxmlformats.org/officeDocument/2006/relationships" xmlns:p="http://schemas.openxmlformats.org/presentationml/2006/main">
  <p:tag name="NUM" val="7"/>
</p:tagLst>
</file>

<file path=ppt/tags/tag398.xml><?xml version="1.0" encoding="utf-8"?>
<p:tagLst xmlns:a="http://schemas.openxmlformats.org/drawingml/2006/main" xmlns:r="http://schemas.openxmlformats.org/officeDocument/2006/relationships" xmlns:p="http://schemas.openxmlformats.org/presentationml/2006/main">
  <p:tag name="NUM" val="8"/>
</p:tagLst>
</file>

<file path=ppt/tags/tag399.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10"/>
</p:tagLst>
</file>

<file path=ppt/tags/tag401.xml><?xml version="1.0" encoding="utf-8"?>
<p:tagLst xmlns:a="http://schemas.openxmlformats.org/drawingml/2006/main" xmlns:r="http://schemas.openxmlformats.org/officeDocument/2006/relationships" xmlns:p="http://schemas.openxmlformats.org/presentationml/2006/main">
  <p:tag name="NUM" val="11"/>
</p:tagLst>
</file>

<file path=ppt/tags/tag402.xml><?xml version="1.0" encoding="utf-8"?>
<p:tagLst xmlns:a="http://schemas.openxmlformats.org/drawingml/2006/main" xmlns:r="http://schemas.openxmlformats.org/officeDocument/2006/relationships" xmlns:p="http://schemas.openxmlformats.org/presentationml/2006/main">
  <p:tag name="NUM" val="12"/>
</p:tagLst>
</file>

<file path=ppt/tags/tag403.xml><?xml version="1.0" encoding="utf-8"?>
<p:tagLst xmlns:a="http://schemas.openxmlformats.org/drawingml/2006/main" xmlns:r="http://schemas.openxmlformats.org/officeDocument/2006/relationships" xmlns:p="http://schemas.openxmlformats.org/presentationml/2006/main">
  <p:tag name="NUM" val="13"/>
</p:tagLst>
</file>

<file path=ppt/tags/tag404.xml><?xml version="1.0" encoding="utf-8"?>
<p:tagLst xmlns:a="http://schemas.openxmlformats.org/drawingml/2006/main" xmlns:r="http://schemas.openxmlformats.org/officeDocument/2006/relationships" xmlns:p="http://schemas.openxmlformats.org/presentationml/2006/main">
  <p:tag name="NUM" val="14"/>
</p:tagLst>
</file>

<file path=ppt/tags/tag405.xml><?xml version="1.0" encoding="utf-8"?>
<p:tagLst xmlns:a="http://schemas.openxmlformats.org/drawingml/2006/main" xmlns:r="http://schemas.openxmlformats.org/officeDocument/2006/relationships" xmlns:p="http://schemas.openxmlformats.org/presentationml/2006/main">
  <p:tag name="NUM" val="15"/>
</p:tagLst>
</file>

<file path=ppt/tags/tag406.xml><?xml version="1.0" encoding="utf-8"?>
<p:tagLst xmlns:a="http://schemas.openxmlformats.org/drawingml/2006/main" xmlns:r="http://schemas.openxmlformats.org/officeDocument/2006/relationships" xmlns:p="http://schemas.openxmlformats.org/presentationml/2006/main">
  <p:tag name="NUM" val="16"/>
</p:tagLst>
</file>

<file path=ppt/tags/tag407.xml><?xml version="1.0" encoding="utf-8"?>
<p:tagLst xmlns:a="http://schemas.openxmlformats.org/drawingml/2006/main" xmlns:r="http://schemas.openxmlformats.org/officeDocument/2006/relationships" xmlns:p="http://schemas.openxmlformats.org/presentationml/2006/main">
  <p:tag name="NUM" val="17"/>
</p:tagLst>
</file>

<file path=ppt/tags/tag408.xml><?xml version="1.0" encoding="utf-8"?>
<p:tagLst xmlns:a="http://schemas.openxmlformats.org/drawingml/2006/main" xmlns:r="http://schemas.openxmlformats.org/officeDocument/2006/relationships" xmlns:p="http://schemas.openxmlformats.org/presentationml/2006/main">
  <p:tag name="NUM" val="18"/>
</p:tagLst>
</file>

<file path=ppt/tags/tag409.xml><?xml version="1.0" encoding="utf-8"?>
<p:tagLst xmlns:a="http://schemas.openxmlformats.org/drawingml/2006/main" xmlns:r="http://schemas.openxmlformats.org/officeDocument/2006/relationships" xmlns:p="http://schemas.openxmlformats.org/presentationml/2006/main">
  <p:tag name="NUM" val="19"/>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20"/>
</p:tagLst>
</file>

<file path=ppt/tags/tag411.xml><?xml version="1.0" encoding="utf-8"?>
<p:tagLst xmlns:a="http://schemas.openxmlformats.org/drawingml/2006/main" xmlns:r="http://schemas.openxmlformats.org/officeDocument/2006/relationships" xmlns:p="http://schemas.openxmlformats.org/presentationml/2006/main">
  <p:tag name="NUM" val="21"/>
</p:tagLst>
</file>

<file path=ppt/tags/tag412.xml><?xml version="1.0" encoding="utf-8"?>
<p:tagLst xmlns:a="http://schemas.openxmlformats.org/drawingml/2006/main" xmlns:r="http://schemas.openxmlformats.org/officeDocument/2006/relationships" xmlns:p="http://schemas.openxmlformats.org/presentationml/2006/main">
  <p:tag name="NUM" val="22"/>
</p:tagLst>
</file>

<file path=ppt/tags/tag413.xml><?xml version="1.0" encoding="utf-8"?>
<p:tagLst xmlns:a="http://schemas.openxmlformats.org/drawingml/2006/main" xmlns:r="http://schemas.openxmlformats.org/officeDocument/2006/relationships" xmlns:p="http://schemas.openxmlformats.org/presentationml/2006/main">
  <p:tag name="NUM" val="23"/>
</p:tagLst>
</file>

<file path=ppt/tags/tag414.xml><?xml version="1.0" encoding="utf-8"?>
<p:tagLst xmlns:a="http://schemas.openxmlformats.org/drawingml/2006/main" xmlns:r="http://schemas.openxmlformats.org/officeDocument/2006/relationships" xmlns:p="http://schemas.openxmlformats.org/presentationml/2006/main">
  <p:tag name="NUM" val="24"/>
</p:tagLst>
</file>

<file path=ppt/tags/tag415.xml><?xml version="1.0" encoding="utf-8"?>
<p:tagLst xmlns:a="http://schemas.openxmlformats.org/drawingml/2006/main" xmlns:r="http://schemas.openxmlformats.org/officeDocument/2006/relationships" xmlns:p="http://schemas.openxmlformats.org/presentationml/2006/main">
  <p:tag name="NUM" val="25"/>
</p:tagLst>
</file>

<file path=ppt/tags/tag416.xml><?xml version="1.0" encoding="utf-8"?>
<p:tagLst xmlns:a="http://schemas.openxmlformats.org/drawingml/2006/main" xmlns:r="http://schemas.openxmlformats.org/officeDocument/2006/relationships" xmlns:p="http://schemas.openxmlformats.org/presentationml/2006/main">
  <p:tag name="NUM" val="26"/>
</p:tagLst>
</file>

<file path=ppt/tags/tag417.xml><?xml version="1.0" encoding="utf-8"?>
<p:tagLst xmlns:a="http://schemas.openxmlformats.org/drawingml/2006/main" xmlns:r="http://schemas.openxmlformats.org/officeDocument/2006/relationships" xmlns:p="http://schemas.openxmlformats.org/presentationml/2006/main">
  <p:tag name="NUM" val="27"/>
</p:tagLst>
</file>

<file path=ppt/tags/tag418.xml><?xml version="1.0" encoding="utf-8"?>
<p:tagLst xmlns:a="http://schemas.openxmlformats.org/drawingml/2006/main" xmlns:r="http://schemas.openxmlformats.org/officeDocument/2006/relationships" xmlns:p="http://schemas.openxmlformats.org/presentationml/2006/main">
  <p:tag name="NUM" val="28"/>
</p:tagLst>
</file>

<file path=ppt/tags/tag419.xml><?xml version="1.0" encoding="utf-8"?>
<p:tagLst xmlns:a="http://schemas.openxmlformats.org/drawingml/2006/main" xmlns:r="http://schemas.openxmlformats.org/officeDocument/2006/relationships" xmlns:p="http://schemas.openxmlformats.org/presentationml/2006/main">
  <p:tag name="NUM" val="29"/>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20.xml><?xml version="1.0" encoding="utf-8"?>
<p:tagLst xmlns:a="http://schemas.openxmlformats.org/drawingml/2006/main" xmlns:r="http://schemas.openxmlformats.org/officeDocument/2006/relationships" xmlns:p="http://schemas.openxmlformats.org/presentationml/2006/main">
  <p:tag name="NUM" val="30"/>
</p:tagLst>
</file>

<file path=ppt/tags/tag421.xml><?xml version="1.0" encoding="utf-8"?>
<p:tagLst xmlns:a="http://schemas.openxmlformats.org/drawingml/2006/main" xmlns:r="http://schemas.openxmlformats.org/officeDocument/2006/relationships" xmlns:p="http://schemas.openxmlformats.org/presentationml/2006/main">
  <p:tag name="NUM" val="31"/>
</p:tagLst>
</file>

<file path=ppt/tags/tag422.xml><?xml version="1.0" encoding="utf-8"?>
<p:tagLst xmlns:a="http://schemas.openxmlformats.org/drawingml/2006/main" xmlns:r="http://schemas.openxmlformats.org/officeDocument/2006/relationships" xmlns:p="http://schemas.openxmlformats.org/presentationml/2006/main">
  <p:tag name="NUM" val="32"/>
</p:tagLst>
</file>

<file path=ppt/tags/tag423.xml><?xml version="1.0" encoding="utf-8"?>
<p:tagLst xmlns:a="http://schemas.openxmlformats.org/drawingml/2006/main" xmlns:r="http://schemas.openxmlformats.org/officeDocument/2006/relationships" xmlns:p="http://schemas.openxmlformats.org/presentationml/2006/main">
  <p:tag name="NUM" val="33"/>
</p:tagLst>
</file>

<file path=ppt/tags/tag424.xml><?xml version="1.0" encoding="utf-8"?>
<p:tagLst xmlns:a="http://schemas.openxmlformats.org/drawingml/2006/main" xmlns:r="http://schemas.openxmlformats.org/officeDocument/2006/relationships" xmlns:p="http://schemas.openxmlformats.org/presentationml/2006/main">
  <p:tag name="NUM" val="34"/>
</p:tagLst>
</file>

<file path=ppt/tags/tag425.xml><?xml version="1.0" encoding="utf-8"?>
<p:tagLst xmlns:a="http://schemas.openxmlformats.org/drawingml/2006/main" xmlns:r="http://schemas.openxmlformats.org/officeDocument/2006/relationships" xmlns:p="http://schemas.openxmlformats.org/presentationml/2006/main">
  <p:tag name="NUM" val="35"/>
</p:tagLst>
</file>

<file path=ppt/tags/tag426.xml><?xml version="1.0" encoding="utf-8"?>
<p:tagLst xmlns:a="http://schemas.openxmlformats.org/drawingml/2006/main" xmlns:r="http://schemas.openxmlformats.org/officeDocument/2006/relationships" xmlns:p="http://schemas.openxmlformats.org/presentationml/2006/main">
  <p:tag name="NUM" val="36"/>
</p:tagLst>
</file>

<file path=ppt/tags/tag427.xml><?xml version="1.0" encoding="utf-8"?>
<p:tagLst xmlns:a="http://schemas.openxmlformats.org/drawingml/2006/main" xmlns:r="http://schemas.openxmlformats.org/officeDocument/2006/relationships" xmlns:p="http://schemas.openxmlformats.org/presentationml/2006/main">
  <p:tag name="NUM" val="37"/>
</p:tagLst>
</file>

<file path=ppt/tags/tag428.xml><?xml version="1.0" encoding="utf-8"?>
<p:tagLst xmlns:a="http://schemas.openxmlformats.org/drawingml/2006/main" xmlns:r="http://schemas.openxmlformats.org/officeDocument/2006/relationships" xmlns:p="http://schemas.openxmlformats.org/presentationml/2006/main">
  <p:tag name="NUM" val="38"/>
</p:tagLst>
</file>

<file path=ppt/tags/tag429.xml><?xml version="1.0" encoding="utf-8"?>
<p:tagLst xmlns:a="http://schemas.openxmlformats.org/drawingml/2006/main" xmlns:r="http://schemas.openxmlformats.org/officeDocument/2006/relationships" xmlns:p="http://schemas.openxmlformats.org/presentationml/2006/main">
  <p:tag name="NUM" val="39"/>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30.xml><?xml version="1.0" encoding="utf-8"?>
<p:tagLst xmlns:a="http://schemas.openxmlformats.org/drawingml/2006/main" xmlns:r="http://schemas.openxmlformats.org/officeDocument/2006/relationships" xmlns:p="http://schemas.openxmlformats.org/presentationml/2006/main">
  <p:tag name="NUM" val="40"/>
</p:tagLst>
</file>

<file path=ppt/tags/tag431.xml><?xml version="1.0" encoding="utf-8"?>
<p:tagLst xmlns:a="http://schemas.openxmlformats.org/drawingml/2006/main" xmlns:r="http://schemas.openxmlformats.org/officeDocument/2006/relationships" xmlns:p="http://schemas.openxmlformats.org/presentationml/2006/main">
  <p:tag name="NUM" val="41"/>
</p:tagLst>
</file>

<file path=ppt/tags/tag432.xml><?xml version="1.0" encoding="utf-8"?>
<p:tagLst xmlns:a="http://schemas.openxmlformats.org/drawingml/2006/main" xmlns:r="http://schemas.openxmlformats.org/officeDocument/2006/relationships" xmlns:p="http://schemas.openxmlformats.org/presentationml/2006/main">
  <p:tag name="NUM" val="42"/>
</p:tagLst>
</file>

<file path=ppt/tags/tag433.xml><?xml version="1.0" encoding="utf-8"?>
<p:tagLst xmlns:a="http://schemas.openxmlformats.org/drawingml/2006/main" xmlns:r="http://schemas.openxmlformats.org/officeDocument/2006/relationships" xmlns:p="http://schemas.openxmlformats.org/presentationml/2006/main">
  <p:tag name="NUM" val="43"/>
</p:tagLst>
</file>

<file path=ppt/tags/tag434.xml><?xml version="1.0" encoding="utf-8"?>
<p:tagLst xmlns:a="http://schemas.openxmlformats.org/drawingml/2006/main" xmlns:r="http://schemas.openxmlformats.org/officeDocument/2006/relationships" xmlns:p="http://schemas.openxmlformats.org/presentationml/2006/main">
  <p:tag name="NUM" val="44"/>
</p:tagLst>
</file>

<file path=ppt/tags/tag435.xml><?xml version="1.0" encoding="utf-8"?>
<p:tagLst xmlns:a="http://schemas.openxmlformats.org/drawingml/2006/main" xmlns:r="http://schemas.openxmlformats.org/officeDocument/2006/relationships" xmlns:p="http://schemas.openxmlformats.org/presentationml/2006/main">
  <p:tag name="NUM" val="45"/>
</p:tagLst>
</file>

<file path=ppt/tags/tag436.xml><?xml version="1.0" encoding="utf-8"?>
<p:tagLst xmlns:a="http://schemas.openxmlformats.org/drawingml/2006/main" xmlns:r="http://schemas.openxmlformats.org/officeDocument/2006/relationships" xmlns:p="http://schemas.openxmlformats.org/presentationml/2006/main">
  <p:tag name="NUM" val="46"/>
</p:tagLst>
</file>

<file path=ppt/tags/tag437.xml><?xml version="1.0" encoding="utf-8"?>
<p:tagLst xmlns:a="http://schemas.openxmlformats.org/drawingml/2006/main" xmlns:r="http://schemas.openxmlformats.org/officeDocument/2006/relationships" xmlns:p="http://schemas.openxmlformats.org/presentationml/2006/main">
  <p:tag name="NUM" val="47"/>
</p:tagLst>
</file>

<file path=ppt/tags/tag438.xml><?xml version="1.0" encoding="utf-8"?>
<p:tagLst xmlns:a="http://schemas.openxmlformats.org/drawingml/2006/main" xmlns:r="http://schemas.openxmlformats.org/officeDocument/2006/relationships" xmlns:p="http://schemas.openxmlformats.org/presentationml/2006/main">
  <p:tag name="NUM" val="48"/>
</p:tagLst>
</file>

<file path=ppt/tags/tag439.xml><?xml version="1.0" encoding="utf-8"?>
<p:tagLst xmlns:a="http://schemas.openxmlformats.org/drawingml/2006/main" xmlns:r="http://schemas.openxmlformats.org/officeDocument/2006/relationships" xmlns:p="http://schemas.openxmlformats.org/presentationml/2006/main">
  <p:tag name="NUM" val="49"/>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40.xml><?xml version="1.0" encoding="utf-8"?>
<p:tagLst xmlns:a="http://schemas.openxmlformats.org/drawingml/2006/main" xmlns:r="http://schemas.openxmlformats.org/officeDocument/2006/relationships" xmlns:p="http://schemas.openxmlformats.org/presentationml/2006/main">
  <p:tag name="NUM" val="50"/>
</p:tagLst>
</file>

<file path=ppt/tags/tag441.xml><?xml version="1.0" encoding="utf-8"?>
<p:tagLst xmlns:a="http://schemas.openxmlformats.org/drawingml/2006/main" xmlns:r="http://schemas.openxmlformats.org/officeDocument/2006/relationships" xmlns:p="http://schemas.openxmlformats.org/presentationml/2006/main">
  <p:tag name="NUM" val="51"/>
</p:tagLst>
</file>

<file path=ppt/tags/tag442.xml><?xml version="1.0" encoding="utf-8"?>
<p:tagLst xmlns:a="http://schemas.openxmlformats.org/drawingml/2006/main" xmlns:r="http://schemas.openxmlformats.org/officeDocument/2006/relationships" xmlns:p="http://schemas.openxmlformats.org/presentationml/2006/main">
  <p:tag name="NUM" val="52"/>
</p:tagLst>
</file>

<file path=ppt/tags/tag443.xml><?xml version="1.0" encoding="utf-8"?>
<p:tagLst xmlns:a="http://schemas.openxmlformats.org/drawingml/2006/main" xmlns:r="http://schemas.openxmlformats.org/officeDocument/2006/relationships" xmlns:p="http://schemas.openxmlformats.org/presentationml/2006/main">
  <p:tag name="NUM" val="53"/>
</p:tagLst>
</file>

<file path=ppt/tags/tag444.xml><?xml version="1.0" encoding="utf-8"?>
<p:tagLst xmlns:a="http://schemas.openxmlformats.org/drawingml/2006/main" xmlns:r="http://schemas.openxmlformats.org/officeDocument/2006/relationships" xmlns:p="http://schemas.openxmlformats.org/presentationml/2006/main">
  <p:tag name="NUM" val="54"/>
</p:tagLst>
</file>

<file path=ppt/tags/tag445.xml><?xml version="1.0" encoding="utf-8"?>
<p:tagLst xmlns:a="http://schemas.openxmlformats.org/drawingml/2006/main" xmlns:r="http://schemas.openxmlformats.org/officeDocument/2006/relationships" xmlns:p="http://schemas.openxmlformats.org/presentationml/2006/main">
  <p:tag name="NUM" val="55"/>
</p:tagLst>
</file>

<file path=ppt/tags/tag446.xml><?xml version="1.0" encoding="utf-8"?>
<p:tagLst xmlns:a="http://schemas.openxmlformats.org/drawingml/2006/main" xmlns:r="http://schemas.openxmlformats.org/officeDocument/2006/relationships" xmlns:p="http://schemas.openxmlformats.org/presentationml/2006/main">
  <p:tag name="NUM" val="56"/>
</p:tagLst>
</file>

<file path=ppt/tags/tag447.xml><?xml version="1.0" encoding="utf-8"?>
<p:tagLst xmlns:a="http://schemas.openxmlformats.org/drawingml/2006/main" xmlns:r="http://schemas.openxmlformats.org/officeDocument/2006/relationships" xmlns:p="http://schemas.openxmlformats.org/presentationml/2006/main">
  <p:tag name="NUM" val="57"/>
</p:tagLst>
</file>

<file path=ppt/tags/tag448.xml><?xml version="1.0" encoding="utf-8"?>
<p:tagLst xmlns:a="http://schemas.openxmlformats.org/drawingml/2006/main" xmlns:r="http://schemas.openxmlformats.org/officeDocument/2006/relationships" xmlns:p="http://schemas.openxmlformats.org/presentationml/2006/main">
  <p:tag name="NUM" val="58"/>
</p:tagLst>
</file>

<file path=ppt/tags/tag449.xml><?xml version="1.0" encoding="utf-8"?>
<p:tagLst xmlns:a="http://schemas.openxmlformats.org/drawingml/2006/main" xmlns:r="http://schemas.openxmlformats.org/officeDocument/2006/relationships" xmlns:p="http://schemas.openxmlformats.org/presentationml/2006/main">
  <p:tag name="NUM" val="59"/>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50.xml><?xml version="1.0" encoding="utf-8"?>
<p:tagLst xmlns:a="http://schemas.openxmlformats.org/drawingml/2006/main" xmlns:r="http://schemas.openxmlformats.org/officeDocument/2006/relationships" xmlns:p="http://schemas.openxmlformats.org/presentationml/2006/main">
  <p:tag name="NUM" val="60"/>
</p:tagLst>
</file>

<file path=ppt/tags/tag451.xml><?xml version="1.0" encoding="utf-8"?>
<p:tagLst xmlns:a="http://schemas.openxmlformats.org/drawingml/2006/main" xmlns:r="http://schemas.openxmlformats.org/officeDocument/2006/relationships" xmlns:p="http://schemas.openxmlformats.org/presentationml/2006/main">
  <p:tag name="NUM" val="61"/>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3"/>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5"/>
</p:tagLst>
</file>

<file path=ppt/tags/tag457.xml><?xml version="1.0" encoding="utf-8"?>
<p:tagLst xmlns:a="http://schemas.openxmlformats.org/drawingml/2006/main" xmlns:r="http://schemas.openxmlformats.org/officeDocument/2006/relationships" xmlns:p="http://schemas.openxmlformats.org/presentationml/2006/main">
  <p:tag name="NUM" val="6"/>
</p:tagLst>
</file>

<file path=ppt/tags/tag458.xml><?xml version="1.0" encoding="utf-8"?>
<p:tagLst xmlns:a="http://schemas.openxmlformats.org/drawingml/2006/main" xmlns:r="http://schemas.openxmlformats.org/officeDocument/2006/relationships" xmlns:p="http://schemas.openxmlformats.org/presentationml/2006/main">
  <p:tag name="NUM" val="7"/>
</p:tagLst>
</file>

<file path=ppt/tags/tag459.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60.xml><?xml version="1.0" encoding="utf-8"?>
<p:tagLst xmlns:a="http://schemas.openxmlformats.org/drawingml/2006/main" xmlns:r="http://schemas.openxmlformats.org/officeDocument/2006/relationships" xmlns:p="http://schemas.openxmlformats.org/presentationml/2006/main">
  <p:tag name="NUM" val="9"/>
</p:tagLst>
</file>

<file path=ppt/tags/tag461.xml><?xml version="1.0" encoding="utf-8"?>
<p:tagLst xmlns:a="http://schemas.openxmlformats.org/drawingml/2006/main" xmlns:r="http://schemas.openxmlformats.org/officeDocument/2006/relationships" xmlns:p="http://schemas.openxmlformats.org/presentationml/2006/main">
  <p:tag name="NUM" val="10"/>
</p:tagLst>
</file>

<file path=ppt/tags/tag462.xml><?xml version="1.0" encoding="utf-8"?>
<p:tagLst xmlns:a="http://schemas.openxmlformats.org/drawingml/2006/main" xmlns:r="http://schemas.openxmlformats.org/officeDocument/2006/relationships" xmlns:p="http://schemas.openxmlformats.org/presentationml/2006/main">
  <p:tag name="NUM" val="11"/>
</p:tagLst>
</file>

<file path=ppt/tags/tag463.xml><?xml version="1.0" encoding="utf-8"?>
<p:tagLst xmlns:a="http://schemas.openxmlformats.org/drawingml/2006/main" xmlns:r="http://schemas.openxmlformats.org/officeDocument/2006/relationships" xmlns:p="http://schemas.openxmlformats.org/presentationml/2006/main">
  <p:tag name="NUM" val="12"/>
</p:tagLst>
</file>

<file path=ppt/tags/tag464.xml><?xml version="1.0" encoding="utf-8"?>
<p:tagLst xmlns:a="http://schemas.openxmlformats.org/drawingml/2006/main" xmlns:r="http://schemas.openxmlformats.org/officeDocument/2006/relationships" xmlns:p="http://schemas.openxmlformats.org/presentationml/2006/main">
  <p:tag name="NUM" val="13"/>
</p:tagLst>
</file>

<file path=ppt/tags/tag465.xml><?xml version="1.0" encoding="utf-8"?>
<p:tagLst xmlns:a="http://schemas.openxmlformats.org/drawingml/2006/main" xmlns:r="http://schemas.openxmlformats.org/officeDocument/2006/relationships" xmlns:p="http://schemas.openxmlformats.org/presentationml/2006/main">
  <p:tag name="NUM" val="14"/>
</p:tagLst>
</file>

<file path=ppt/tags/tag466.xml><?xml version="1.0" encoding="utf-8"?>
<p:tagLst xmlns:a="http://schemas.openxmlformats.org/drawingml/2006/main" xmlns:r="http://schemas.openxmlformats.org/officeDocument/2006/relationships" xmlns:p="http://schemas.openxmlformats.org/presentationml/2006/main">
  <p:tag name="NUM" val="15"/>
</p:tagLst>
</file>

<file path=ppt/tags/tag467.xml><?xml version="1.0" encoding="utf-8"?>
<p:tagLst xmlns:a="http://schemas.openxmlformats.org/drawingml/2006/main" xmlns:r="http://schemas.openxmlformats.org/officeDocument/2006/relationships" xmlns:p="http://schemas.openxmlformats.org/presentationml/2006/main">
  <p:tag name="NUM" val="16"/>
</p:tagLst>
</file>

<file path=ppt/tags/tag468.xml><?xml version="1.0" encoding="utf-8"?>
<p:tagLst xmlns:a="http://schemas.openxmlformats.org/drawingml/2006/main" xmlns:r="http://schemas.openxmlformats.org/officeDocument/2006/relationships" xmlns:p="http://schemas.openxmlformats.org/presentationml/2006/main">
  <p:tag name="NUM" val="17"/>
</p:tagLst>
</file>

<file path=ppt/tags/tag469.xml><?xml version="1.0" encoding="utf-8"?>
<p:tagLst xmlns:a="http://schemas.openxmlformats.org/drawingml/2006/main" xmlns:r="http://schemas.openxmlformats.org/officeDocument/2006/relationships" xmlns:p="http://schemas.openxmlformats.org/presentationml/2006/main">
  <p:tag name="NUM" val="18"/>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70.xml><?xml version="1.0" encoding="utf-8"?>
<p:tagLst xmlns:a="http://schemas.openxmlformats.org/drawingml/2006/main" xmlns:r="http://schemas.openxmlformats.org/officeDocument/2006/relationships" xmlns:p="http://schemas.openxmlformats.org/presentationml/2006/main">
  <p:tag name="NUM" val="19"/>
</p:tagLst>
</file>

<file path=ppt/tags/tag471.xml><?xml version="1.0" encoding="utf-8"?>
<p:tagLst xmlns:a="http://schemas.openxmlformats.org/drawingml/2006/main" xmlns:r="http://schemas.openxmlformats.org/officeDocument/2006/relationships" xmlns:p="http://schemas.openxmlformats.org/presentationml/2006/main">
  <p:tag name="NUM" val="20"/>
</p:tagLst>
</file>

<file path=ppt/tags/tag472.xml><?xml version="1.0" encoding="utf-8"?>
<p:tagLst xmlns:a="http://schemas.openxmlformats.org/drawingml/2006/main" xmlns:r="http://schemas.openxmlformats.org/officeDocument/2006/relationships" xmlns:p="http://schemas.openxmlformats.org/presentationml/2006/main">
  <p:tag name="NUM" val="21"/>
</p:tagLst>
</file>

<file path=ppt/tags/tag473.xml><?xml version="1.0" encoding="utf-8"?>
<p:tagLst xmlns:a="http://schemas.openxmlformats.org/drawingml/2006/main" xmlns:r="http://schemas.openxmlformats.org/officeDocument/2006/relationships" xmlns:p="http://schemas.openxmlformats.org/presentationml/2006/main">
  <p:tag name="NUM" val="22"/>
</p:tagLst>
</file>

<file path=ppt/tags/tag474.xml><?xml version="1.0" encoding="utf-8"?>
<p:tagLst xmlns:a="http://schemas.openxmlformats.org/drawingml/2006/main" xmlns:r="http://schemas.openxmlformats.org/officeDocument/2006/relationships" xmlns:p="http://schemas.openxmlformats.org/presentationml/2006/main">
  <p:tag name="NUM" val="23"/>
</p:tagLst>
</file>

<file path=ppt/tags/tag475.xml><?xml version="1.0" encoding="utf-8"?>
<p:tagLst xmlns:a="http://schemas.openxmlformats.org/drawingml/2006/main" xmlns:r="http://schemas.openxmlformats.org/officeDocument/2006/relationships" xmlns:p="http://schemas.openxmlformats.org/presentationml/2006/main">
  <p:tag name="NUM" val="24"/>
</p:tagLst>
</file>

<file path=ppt/tags/tag476.xml><?xml version="1.0" encoding="utf-8"?>
<p:tagLst xmlns:a="http://schemas.openxmlformats.org/drawingml/2006/main" xmlns:r="http://schemas.openxmlformats.org/officeDocument/2006/relationships" xmlns:p="http://schemas.openxmlformats.org/presentationml/2006/main">
  <p:tag name="NUM" val="25"/>
</p:tagLst>
</file>

<file path=ppt/tags/tag477.xml><?xml version="1.0" encoding="utf-8"?>
<p:tagLst xmlns:a="http://schemas.openxmlformats.org/drawingml/2006/main" xmlns:r="http://schemas.openxmlformats.org/officeDocument/2006/relationships" xmlns:p="http://schemas.openxmlformats.org/presentationml/2006/main">
  <p:tag name="NUM" val="26"/>
</p:tagLst>
</file>

<file path=ppt/tags/tag478.xml><?xml version="1.0" encoding="utf-8"?>
<p:tagLst xmlns:a="http://schemas.openxmlformats.org/drawingml/2006/main" xmlns:r="http://schemas.openxmlformats.org/officeDocument/2006/relationships" xmlns:p="http://schemas.openxmlformats.org/presentationml/2006/main">
  <p:tag name="NUM" val="27"/>
</p:tagLst>
</file>

<file path=ppt/tags/tag479.xml><?xml version="1.0" encoding="utf-8"?>
<p:tagLst xmlns:a="http://schemas.openxmlformats.org/drawingml/2006/main" xmlns:r="http://schemas.openxmlformats.org/officeDocument/2006/relationships" xmlns:p="http://schemas.openxmlformats.org/presentationml/2006/main">
  <p:tag name="NUM" val="28"/>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80.xml><?xml version="1.0" encoding="utf-8"?>
<p:tagLst xmlns:a="http://schemas.openxmlformats.org/drawingml/2006/main" xmlns:r="http://schemas.openxmlformats.org/officeDocument/2006/relationships" xmlns:p="http://schemas.openxmlformats.org/presentationml/2006/main">
  <p:tag name="NUM" val="29"/>
</p:tagLst>
</file>

<file path=ppt/tags/tag481.xml><?xml version="1.0" encoding="utf-8"?>
<p:tagLst xmlns:a="http://schemas.openxmlformats.org/drawingml/2006/main" xmlns:r="http://schemas.openxmlformats.org/officeDocument/2006/relationships" xmlns:p="http://schemas.openxmlformats.org/presentationml/2006/main">
  <p:tag name="NUM" val="30"/>
</p:tagLst>
</file>

<file path=ppt/tags/tag482.xml><?xml version="1.0" encoding="utf-8"?>
<p:tagLst xmlns:a="http://schemas.openxmlformats.org/drawingml/2006/main" xmlns:r="http://schemas.openxmlformats.org/officeDocument/2006/relationships" xmlns:p="http://schemas.openxmlformats.org/presentationml/2006/main">
  <p:tag name="NUM" val="31"/>
</p:tagLst>
</file>

<file path=ppt/tags/tag483.xml><?xml version="1.0" encoding="utf-8"?>
<p:tagLst xmlns:a="http://schemas.openxmlformats.org/drawingml/2006/main" xmlns:r="http://schemas.openxmlformats.org/officeDocument/2006/relationships" xmlns:p="http://schemas.openxmlformats.org/presentationml/2006/main">
  <p:tag name="NUM" val="32"/>
</p:tagLst>
</file>

<file path=ppt/tags/tag484.xml><?xml version="1.0" encoding="utf-8"?>
<p:tagLst xmlns:a="http://schemas.openxmlformats.org/drawingml/2006/main" xmlns:r="http://schemas.openxmlformats.org/officeDocument/2006/relationships" xmlns:p="http://schemas.openxmlformats.org/presentationml/2006/main">
  <p:tag name="NUM" val="33"/>
</p:tagLst>
</file>

<file path=ppt/tags/tag485.xml><?xml version="1.0" encoding="utf-8"?>
<p:tagLst xmlns:a="http://schemas.openxmlformats.org/drawingml/2006/main" xmlns:r="http://schemas.openxmlformats.org/officeDocument/2006/relationships" xmlns:p="http://schemas.openxmlformats.org/presentationml/2006/main">
  <p:tag name="NUM" val="34"/>
</p:tagLst>
</file>

<file path=ppt/tags/tag486.xml><?xml version="1.0" encoding="utf-8"?>
<p:tagLst xmlns:a="http://schemas.openxmlformats.org/drawingml/2006/main" xmlns:r="http://schemas.openxmlformats.org/officeDocument/2006/relationships" xmlns:p="http://schemas.openxmlformats.org/presentationml/2006/main">
  <p:tag name="NUM" val="35"/>
</p:tagLst>
</file>

<file path=ppt/tags/tag487.xml><?xml version="1.0" encoding="utf-8"?>
<p:tagLst xmlns:a="http://schemas.openxmlformats.org/drawingml/2006/main" xmlns:r="http://schemas.openxmlformats.org/officeDocument/2006/relationships" xmlns:p="http://schemas.openxmlformats.org/presentationml/2006/main">
  <p:tag name="NUM" val="36"/>
</p:tagLst>
</file>

<file path=ppt/tags/tag488.xml><?xml version="1.0" encoding="utf-8"?>
<p:tagLst xmlns:a="http://schemas.openxmlformats.org/drawingml/2006/main" xmlns:r="http://schemas.openxmlformats.org/officeDocument/2006/relationships" xmlns:p="http://schemas.openxmlformats.org/presentationml/2006/main">
  <p:tag name="NUM" val="37"/>
</p:tagLst>
</file>

<file path=ppt/tags/tag489.xml><?xml version="1.0" encoding="utf-8"?>
<p:tagLst xmlns:a="http://schemas.openxmlformats.org/drawingml/2006/main" xmlns:r="http://schemas.openxmlformats.org/officeDocument/2006/relationships" xmlns:p="http://schemas.openxmlformats.org/presentationml/2006/main">
  <p:tag name="NUM" val="38"/>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490.xml><?xml version="1.0" encoding="utf-8"?>
<p:tagLst xmlns:a="http://schemas.openxmlformats.org/drawingml/2006/main" xmlns:r="http://schemas.openxmlformats.org/officeDocument/2006/relationships" xmlns:p="http://schemas.openxmlformats.org/presentationml/2006/main">
  <p:tag name="NUM" val="39"/>
</p:tagLst>
</file>

<file path=ppt/tags/tag491.xml><?xml version="1.0" encoding="utf-8"?>
<p:tagLst xmlns:a="http://schemas.openxmlformats.org/drawingml/2006/main" xmlns:r="http://schemas.openxmlformats.org/officeDocument/2006/relationships" xmlns:p="http://schemas.openxmlformats.org/presentationml/2006/main">
  <p:tag name="NUM" val="40"/>
</p:tagLst>
</file>

<file path=ppt/tags/tag492.xml><?xml version="1.0" encoding="utf-8"?>
<p:tagLst xmlns:a="http://schemas.openxmlformats.org/drawingml/2006/main" xmlns:r="http://schemas.openxmlformats.org/officeDocument/2006/relationships" xmlns:p="http://schemas.openxmlformats.org/presentationml/2006/main">
  <p:tag name="NUM" val="41"/>
</p:tagLst>
</file>

<file path=ppt/tags/tag493.xml><?xml version="1.0" encoding="utf-8"?>
<p:tagLst xmlns:a="http://schemas.openxmlformats.org/drawingml/2006/main" xmlns:r="http://schemas.openxmlformats.org/officeDocument/2006/relationships" xmlns:p="http://schemas.openxmlformats.org/presentationml/2006/main">
  <p:tag name="NUM" val="42"/>
</p:tagLst>
</file>

<file path=ppt/tags/tag494.xml><?xml version="1.0" encoding="utf-8"?>
<p:tagLst xmlns:a="http://schemas.openxmlformats.org/drawingml/2006/main" xmlns:r="http://schemas.openxmlformats.org/officeDocument/2006/relationships" xmlns:p="http://schemas.openxmlformats.org/presentationml/2006/main">
  <p:tag name="NUM" val="43"/>
</p:tagLst>
</file>

<file path=ppt/tags/tag495.xml><?xml version="1.0" encoding="utf-8"?>
<p:tagLst xmlns:a="http://schemas.openxmlformats.org/drawingml/2006/main" xmlns:r="http://schemas.openxmlformats.org/officeDocument/2006/relationships" xmlns:p="http://schemas.openxmlformats.org/presentationml/2006/main">
  <p:tag name="NUM" val="44"/>
</p:tagLst>
</file>

<file path=ppt/tags/tag496.xml><?xml version="1.0" encoding="utf-8"?>
<p:tagLst xmlns:a="http://schemas.openxmlformats.org/drawingml/2006/main" xmlns:r="http://schemas.openxmlformats.org/officeDocument/2006/relationships" xmlns:p="http://schemas.openxmlformats.org/presentationml/2006/main">
  <p:tag name="NUM" val="45"/>
</p:tagLst>
</file>

<file path=ppt/tags/tag497.xml><?xml version="1.0" encoding="utf-8"?>
<p:tagLst xmlns:a="http://schemas.openxmlformats.org/drawingml/2006/main" xmlns:r="http://schemas.openxmlformats.org/officeDocument/2006/relationships" xmlns:p="http://schemas.openxmlformats.org/presentationml/2006/main">
  <p:tag name="NUM" val="46"/>
</p:tagLst>
</file>

<file path=ppt/tags/tag498.xml><?xml version="1.0" encoding="utf-8"?>
<p:tagLst xmlns:a="http://schemas.openxmlformats.org/drawingml/2006/main" xmlns:r="http://schemas.openxmlformats.org/officeDocument/2006/relationships" xmlns:p="http://schemas.openxmlformats.org/presentationml/2006/main">
  <p:tag name="NUM" val="47"/>
</p:tagLst>
</file>

<file path=ppt/tags/tag499.xml><?xml version="1.0" encoding="utf-8"?>
<p:tagLst xmlns:a="http://schemas.openxmlformats.org/drawingml/2006/main" xmlns:r="http://schemas.openxmlformats.org/officeDocument/2006/relationships" xmlns:p="http://schemas.openxmlformats.org/presentationml/2006/main">
  <p:tag name="NUM" val="48"/>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00.xml><?xml version="1.0" encoding="utf-8"?>
<p:tagLst xmlns:a="http://schemas.openxmlformats.org/drawingml/2006/main" xmlns:r="http://schemas.openxmlformats.org/officeDocument/2006/relationships" xmlns:p="http://schemas.openxmlformats.org/presentationml/2006/main">
  <p:tag name="NUM" val="49"/>
</p:tagLst>
</file>

<file path=ppt/tags/tag501.xml><?xml version="1.0" encoding="utf-8"?>
<p:tagLst xmlns:a="http://schemas.openxmlformats.org/drawingml/2006/main" xmlns:r="http://schemas.openxmlformats.org/officeDocument/2006/relationships" xmlns:p="http://schemas.openxmlformats.org/presentationml/2006/main">
  <p:tag name="NUM" val="50"/>
</p:tagLst>
</file>

<file path=ppt/tags/tag502.xml><?xml version="1.0" encoding="utf-8"?>
<p:tagLst xmlns:a="http://schemas.openxmlformats.org/drawingml/2006/main" xmlns:r="http://schemas.openxmlformats.org/officeDocument/2006/relationships" xmlns:p="http://schemas.openxmlformats.org/presentationml/2006/main">
  <p:tag name="NUM" val="51"/>
</p:tagLst>
</file>

<file path=ppt/tags/tag503.xml><?xml version="1.0" encoding="utf-8"?>
<p:tagLst xmlns:a="http://schemas.openxmlformats.org/drawingml/2006/main" xmlns:r="http://schemas.openxmlformats.org/officeDocument/2006/relationships" xmlns:p="http://schemas.openxmlformats.org/presentationml/2006/main">
  <p:tag name="NUM" val="52"/>
</p:tagLst>
</file>

<file path=ppt/tags/tag504.xml><?xml version="1.0" encoding="utf-8"?>
<p:tagLst xmlns:a="http://schemas.openxmlformats.org/drawingml/2006/main" xmlns:r="http://schemas.openxmlformats.org/officeDocument/2006/relationships" xmlns:p="http://schemas.openxmlformats.org/presentationml/2006/main">
  <p:tag name="NUM" val="53"/>
</p:tagLst>
</file>

<file path=ppt/tags/tag505.xml><?xml version="1.0" encoding="utf-8"?>
<p:tagLst xmlns:a="http://schemas.openxmlformats.org/drawingml/2006/main" xmlns:r="http://schemas.openxmlformats.org/officeDocument/2006/relationships" xmlns:p="http://schemas.openxmlformats.org/presentationml/2006/main">
  <p:tag name="NUM" val="54"/>
</p:tagLst>
</file>

<file path=ppt/tags/tag506.xml><?xml version="1.0" encoding="utf-8"?>
<p:tagLst xmlns:a="http://schemas.openxmlformats.org/drawingml/2006/main" xmlns:r="http://schemas.openxmlformats.org/officeDocument/2006/relationships" xmlns:p="http://schemas.openxmlformats.org/presentationml/2006/main">
  <p:tag name="NUM" val="55"/>
</p:tagLst>
</file>

<file path=ppt/tags/tag507.xml><?xml version="1.0" encoding="utf-8"?>
<p:tagLst xmlns:a="http://schemas.openxmlformats.org/drawingml/2006/main" xmlns:r="http://schemas.openxmlformats.org/officeDocument/2006/relationships" xmlns:p="http://schemas.openxmlformats.org/presentationml/2006/main">
  <p:tag name="NUM" val="56"/>
</p:tagLst>
</file>

<file path=ppt/tags/tag508.xml><?xml version="1.0" encoding="utf-8"?>
<p:tagLst xmlns:a="http://schemas.openxmlformats.org/drawingml/2006/main" xmlns:r="http://schemas.openxmlformats.org/officeDocument/2006/relationships" xmlns:p="http://schemas.openxmlformats.org/presentationml/2006/main">
  <p:tag name="NUM" val="57"/>
</p:tagLst>
</file>

<file path=ppt/tags/tag509.xml><?xml version="1.0" encoding="utf-8"?>
<p:tagLst xmlns:a="http://schemas.openxmlformats.org/drawingml/2006/main" xmlns:r="http://schemas.openxmlformats.org/officeDocument/2006/relationships" xmlns:p="http://schemas.openxmlformats.org/presentationml/2006/main">
  <p:tag name="NUM" val="58"/>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10.xml><?xml version="1.0" encoding="utf-8"?>
<p:tagLst xmlns:a="http://schemas.openxmlformats.org/drawingml/2006/main" xmlns:r="http://schemas.openxmlformats.org/officeDocument/2006/relationships" xmlns:p="http://schemas.openxmlformats.org/presentationml/2006/main">
  <p:tag name="NUM" val="59"/>
</p:tagLst>
</file>

<file path=ppt/tags/tag511.xml><?xml version="1.0" encoding="utf-8"?>
<p:tagLst xmlns:a="http://schemas.openxmlformats.org/drawingml/2006/main" xmlns:r="http://schemas.openxmlformats.org/officeDocument/2006/relationships" xmlns:p="http://schemas.openxmlformats.org/presentationml/2006/main">
  <p:tag name="NUM" val="60"/>
</p:tagLst>
</file>

<file path=ppt/tags/tag512.xml><?xml version="1.0" encoding="utf-8"?>
<p:tagLst xmlns:a="http://schemas.openxmlformats.org/drawingml/2006/main" xmlns:r="http://schemas.openxmlformats.org/officeDocument/2006/relationships" xmlns:p="http://schemas.openxmlformats.org/presentationml/2006/main">
  <p:tag name="NUM" val="61"/>
</p:tagLst>
</file>

<file path=ppt/tags/tag513.xml><?xml version="1.0" encoding="utf-8"?>
<p:tagLst xmlns:a="http://schemas.openxmlformats.org/drawingml/2006/main" xmlns:r="http://schemas.openxmlformats.org/officeDocument/2006/relationships" xmlns:p="http://schemas.openxmlformats.org/presentationml/2006/main">
  <p:tag name="NUM" val="62"/>
</p:tagLst>
</file>

<file path=ppt/tags/tag514.xml><?xml version="1.0" encoding="utf-8"?>
<p:tagLst xmlns:a="http://schemas.openxmlformats.org/drawingml/2006/main" xmlns:r="http://schemas.openxmlformats.org/officeDocument/2006/relationships" xmlns:p="http://schemas.openxmlformats.org/presentationml/2006/main">
  <p:tag name="NUM" val="63"/>
</p:tagLst>
</file>

<file path=ppt/tags/tag515.xml><?xml version="1.0" encoding="utf-8"?>
<p:tagLst xmlns:a="http://schemas.openxmlformats.org/drawingml/2006/main" xmlns:r="http://schemas.openxmlformats.org/officeDocument/2006/relationships" xmlns:p="http://schemas.openxmlformats.org/presentationml/2006/main">
  <p:tag name="NUM" val="64"/>
</p:tagLst>
</file>

<file path=ppt/tags/tag516.xml><?xml version="1.0" encoding="utf-8"?>
<p:tagLst xmlns:a="http://schemas.openxmlformats.org/drawingml/2006/main" xmlns:r="http://schemas.openxmlformats.org/officeDocument/2006/relationships" xmlns:p="http://schemas.openxmlformats.org/presentationml/2006/main">
  <p:tag name="NUM" val="65"/>
</p:tagLst>
</file>

<file path=ppt/tags/tag517.xml><?xml version="1.0" encoding="utf-8"?>
<p:tagLst xmlns:a="http://schemas.openxmlformats.org/drawingml/2006/main" xmlns:r="http://schemas.openxmlformats.org/officeDocument/2006/relationships" xmlns:p="http://schemas.openxmlformats.org/presentationml/2006/main">
  <p:tag name="NUM" val="66"/>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1"/>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3"/>
</p:tagLst>
</file>

<file path=ppt/tags/tag525.xml><?xml version="1.0" encoding="utf-8"?>
<p:tagLst xmlns:a="http://schemas.openxmlformats.org/drawingml/2006/main" xmlns:r="http://schemas.openxmlformats.org/officeDocument/2006/relationships" xmlns:p="http://schemas.openxmlformats.org/presentationml/2006/main">
  <p:tag name="NUM" val="4"/>
</p:tagLst>
</file>

<file path=ppt/tags/tag526.xml><?xml version="1.0" encoding="utf-8"?>
<p:tagLst xmlns:a="http://schemas.openxmlformats.org/drawingml/2006/main" xmlns:r="http://schemas.openxmlformats.org/officeDocument/2006/relationships" xmlns:p="http://schemas.openxmlformats.org/presentationml/2006/main">
  <p:tag name="NUM" val="5"/>
</p:tagLst>
</file>

<file path=ppt/tags/tag527.xml><?xml version="1.0" encoding="utf-8"?>
<p:tagLst xmlns:a="http://schemas.openxmlformats.org/drawingml/2006/main" xmlns:r="http://schemas.openxmlformats.org/officeDocument/2006/relationships" xmlns:p="http://schemas.openxmlformats.org/presentationml/2006/main">
  <p:tag name="NUM" val="6"/>
</p:tagLst>
</file>

<file path=ppt/tags/tag528.xml><?xml version="1.0" encoding="utf-8"?>
<p:tagLst xmlns:a="http://schemas.openxmlformats.org/drawingml/2006/main" xmlns:r="http://schemas.openxmlformats.org/officeDocument/2006/relationships" xmlns:p="http://schemas.openxmlformats.org/presentationml/2006/main">
  <p:tag name="NUM" val="7"/>
</p:tagLst>
</file>

<file path=ppt/tags/tag529.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30.xml><?xml version="1.0" encoding="utf-8"?>
<p:tagLst xmlns:a="http://schemas.openxmlformats.org/drawingml/2006/main" xmlns:r="http://schemas.openxmlformats.org/officeDocument/2006/relationships" xmlns:p="http://schemas.openxmlformats.org/presentationml/2006/main">
  <p:tag name="NUM" val="9"/>
</p:tagLst>
</file>

<file path=ppt/tags/tag531.xml><?xml version="1.0" encoding="utf-8"?>
<p:tagLst xmlns:a="http://schemas.openxmlformats.org/drawingml/2006/main" xmlns:r="http://schemas.openxmlformats.org/officeDocument/2006/relationships" xmlns:p="http://schemas.openxmlformats.org/presentationml/2006/main">
  <p:tag name="NUM" val="10"/>
</p:tagLst>
</file>

<file path=ppt/tags/tag532.xml><?xml version="1.0" encoding="utf-8"?>
<p:tagLst xmlns:a="http://schemas.openxmlformats.org/drawingml/2006/main" xmlns:r="http://schemas.openxmlformats.org/officeDocument/2006/relationships" xmlns:p="http://schemas.openxmlformats.org/presentationml/2006/main">
  <p:tag name="NUM" val="11"/>
</p:tagLst>
</file>

<file path=ppt/tags/tag533.xml><?xml version="1.0" encoding="utf-8"?>
<p:tagLst xmlns:a="http://schemas.openxmlformats.org/drawingml/2006/main" xmlns:r="http://schemas.openxmlformats.org/officeDocument/2006/relationships" xmlns:p="http://schemas.openxmlformats.org/presentationml/2006/main">
  <p:tag name="NUM" val="12"/>
</p:tagLst>
</file>

<file path=ppt/tags/tag534.xml><?xml version="1.0" encoding="utf-8"?>
<p:tagLst xmlns:a="http://schemas.openxmlformats.org/drawingml/2006/main" xmlns:r="http://schemas.openxmlformats.org/officeDocument/2006/relationships" xmlns:p="http://schemas.openxmlformats.org/presentationml/2006/main">
  <p:tag name="NUM" val="13"/>
</p:tagLst>
</file>

<file path=ppt/tags/tag535.xml><?xml version="1.0" encoding="utf-8"?>
<p:tagLst xmlns:a="http://schemas.openxmlformats.org/drawingml/2006/main" xmlns:r="http://schemas.openxmlformats.org/officeDocument/2006/relationships" xmlns:p="http://schemas.openxmlformats.org/presentationml/2006/main">
  <p:tag name="NUM" val="14"/>
</p:tagLst>
</file>

<file path=ppt/tags/tag536.xml><?xml version="1.0" encoding="utf-8"?>
<p:tagLst xmlns:a="http://schemas.openxmlformats.org/drawingml/2006/main" xmlns:r="http://schemas.openxmlformats.org/officeDocument/2006/relationships" xmlns:p="http://schemas.openxmlformats.org/presentationml/2006/main">
  <p:tag name="NUM" val="15"/>
</p:tagLst>
</file>

<file path=ppt/tags/tag537.xml><?xml version="1.0" encoding="utf-8"?>
<p:tagLst xmlns:a="http://schemas.openxmlformats.org/drawingml/2006/main" xmlns:r="http://schemas.openxmlformats.org/officeDocument/2006/relationships" xmlns:p="http://schemas.openxmlformats.org/presentationml/2006/main">
  <p:tag name="NUM" val="16"/>
</p:tagLst>
</file>

<file path=ppt/tags/tag538.xml><?xml version="1.0" encoding="utf-8"?>
<p:tagLst xmlns:a="http://schemas.openxmlformats.org/drawingml/2006/main" xmlns:r="http://schemas.openxmlformats.org/officeDocument/2006/relationships" xmlns:p="http://schemas.openxmlformats.org/presentationml/2006/main">
  <p:tag name="NUM" val="17"/>
</p:tagLst>
</file>

<file path=ppt/tags/tag539.xml><?xml version="1.0" encoding="utf-8"?>
<p:tagLst xmlns:a="http://schemas.openxmlformats.org/drawingml/2006/main" xmlns:r="http://schemas.openxmlformats.org/officeDocument/2006/relationships" xmlns:p="http://schemas.openxmlformats.org/presentationml/2006/main">
  <p:tag name="NUM" val="18"/>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40.xml><?xml version="1.0" encoding="utf-8"?>
<p:tagLst xmlns:a="http://schemas.openxmlformats.org/drawingml/2006/main" xmlns:r="http://schemas.openxmlformats.org/officeDocument/2006/relationships" xmlns:p="http://schemas.openxmlformats.org/presentationml/2006/main">
  <p:tag name="NUM" val="19"/>
</p:tagLst>
</file>

<file path=ppt/tags/tag541.xml><?xml version="1.0" encoding="utf-8"?>
<p:tagLst xmlns:a="http://schemas.openxmlformats.org/drawingml/2006/main" xmlns:r="http://schemas.openxmlformats.org/officeDocument/2006/relationships" xmlns:p="http://schemas.openxmlformats.org/presentationml/2006/main">
  <p:tag name="NUM" val="20"/>
</p:tagLst>
</file>

<file path=ppt/tags/tag542.xml><?xml version="1.0" encoding="utf-8"?>
<p:tagLst xmlns:a="http://schemas.openxmlformats.org/drawingml/2006/main" xmlns:r="http://schemas.openxmlformats.org/officeDocument/2006/relationships" xmlns:p="http://schemas.openxmlformats.org/presentationml/2006/main">
  <p:tag name="NUM" val="21"/>
</p:tagLst>
</file>

<file path=ppt/tags/tag543.xml><?xml version="1.0" encoding="utf-8"?>
<p:tagLst xmlns:a="http://schemas.openxmlformats.org/drawingml/2006/main" xmlns:r="http://schemas.openxmlformats.org/officeDocument/2006/relationships" xmlns:p="http://schemas.openxmlformats.org/presentationml/2006/main">
  <p:tag name="NUM" val="22"/>
</p:tagLst>
</file>

<file path=ppt/tags/tag544.xml><?xml version="1.0" encoding="utf-8"?>
<p:tagLst xmlns:a="http://schemas.openxmlformats.org/drawingml/2006/main" xmlns:r="http://schemas.openxmlformats.org/officeDocument/2006/relationships" xmlns:p="http://schemas.openxmlformats.org/presentationml/2006/main">
  <p:tag name="NUM" val="23"/>
</p:tagLst>
</file>

<file path=ppt/tags/tag545.xml><?xml version="1.0" encoding="utf-8"?>
<p:tagLst xmlns:a="http://schemas.openxmlformats.org/drawingml/2006/main" xmlns:r="http://schemas.openxmlformats.org/officeDocument/2006/relationships" xmlns:p="http://schemas.openxmlformats.org/presentationml/2006/main">
  <p:tag name="NUM" val="24"/>
</p:tagLst>
</file>

<file path=ppt/tags/tag546.xml><?xml version="1.0" encoding="utf-8"?>
<p:tagLst xmlns:a="http://schemas.openxmlformats.org/drawingml/2006/main" xmlns:r="http://schemas.openxmlformats.org/officeDocument/2006/relationships" xmlns:p="http://schemas.openxmlformats.org/presentationml/2006/main">
  <p:tag name="NUM" val="25"/>
</p:tagLst>
</file>

<file path=ppt/tags/tag547.xml><?xml version="1.0" encoding="utf-8"?>
<p:tagLst xmlns:a="http://schemas.openxmlformats.org/drawingml/2006/main" xmlns:r="http://schemas.openxmlformats.org/officeDocument/2006/relationships" xmlns:p="http://schemas.openxmlformats.org/presentationml/2006/main">
  <p:tag name="NUM" val="26"/>
</p:tagLst>
</file>

<file path=ppt/tags/tag548.xml><?xml version="1.0" encoding="utf-8"?>
<p:tagLst xmlns:a="http://schemas.openxmlformats.org/drawingml/2006/main" xmlns:r="http://schemas.openxmlformats.org/officeDocument/2006/relationships" xmlns:p="http://schemas.openxmlformats.org/presentationml/2006/main">
  <p:tag name="NUM" val="27"/>
</p:tagLst>
</file>

<file path=ppt/tags/tag549.xml><?xml version="1.0" encoding="utf-8"?>
<p:tagLst xmlns:a="http://schemas.openxmlformats.org/drawingml/2006/main" xmlns:r="http://schemas.openxmlformats.org/officeDocument/2006/relationships" xmlns:p="http://schemas.openxmlformats.org/presentationml/2006/main">
  <p:tag name="NUM" val="28"/>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50.xml><?xml version="1.0" encoding="utf-8"?>
<p:tagLst xmlns:a="http://schemas.openxmlformats.org/drawingml/2006/main" xmlns:r="http://schemas.openxmlformats.org/officeDocument/2006/relationships" xmlns:p="http://schemas.openxmlformats.org/presentationml/2006/main">
  <p:tag name="NUM" val="29"/>
</p:tagLst>
</file>

<file path=ppt/tags/tag551.xml><?xml version="1.0" encoding="utf-8"?>
<p:tagLst xmlns:a="http://schemas.openxmlformats.org/drawingml/2006/main" xmlns:r="http://schemas.openxmlformats.org/officeDocument/2006/relationships" xmlns:p="http://schemas.openxmlformats.org/presentationml/2006/main">
  <p:tag name="NUM" val="30"/>
</p:tagLst>
</file>

<file path=ppt/tags/tag552.xml><?xml version="1.0" encoding="utf-8"?>
<p:tagLst xmlns:a="http://schemas.openxmlformats.org/drawingml/2006/main" xmlns:r="http://schemas.openxmlformats.org/officeDocument/2006/relationships" xmlns:p="http://schemas.openxmlformats.org/presentationml/2006/main">
  <p:tag name="NUM" val="31"/>
</p:tagLst>
</file>

<file path=ppt/tags/tag553.xml><?xml version="1.0" encoding="utf-8"?>
<p:tagLst xmlns:a="http://schemas.openxmlformats.org/drawingml/2006/main" xmlns:r="http://schemas.openxmlformats.org/officeDocument/2006/relationships" xmlns:p="http://schemas.openxmlformats.org/presentationml/2006/main">
  <p:tag name="NUM" val="32"/>
</p:tagLst>
</file>

<file path=ppt/tags/tag554.xml><?xml version="1.0" encoding="utf-8"?>
<p:tagLst xmlns:a="http://schemas.openxmlformats.org/drawingml/2006/main" xmlns:r="http://schemas.openxmlformats.org/officeDocument/2006/relationships" xmlns:p="http://schemas.openxmlformats.org/presentationml/2006/main">
  <p:tag name="NUM" val="33"/>
</p:tagLst>
</file>

<file path=ppt/tags/tag555.xml><?xml version="1.0" encoding="utf-8"?>
<p:tagLst xmlns:a="http://schemas.openxmlformats.org/drawingml/2006/main" xmlns:r="http://schemas.openxmlformats.org/officeDocument/2006/relationships" xmlns:p="http://schemas.openxmlformats.org/presentationml/2006/main">
  <p:tag name="NUM" val="34"/>
</p:tagLst>
</file>

<file path=ppt/tags/tag556.xml><?xml version="1.0" encoding="utf-8"?>
<p:tagLst xmlns:a="http://schemas.openxmlformats.org/drawingml/2006/main" xmlns:r="http://schemas.openxmlformats.org/officeDocument/2006/relationships" xmlns:p="http://schemas.openxmlformats.org/presentationml/2006/main">
  <p:tag name="NUM" val="35"/>
</p:tagLst>
</file>

<file path=ppt/tags/tag557.xml><?xml version="1.0" encoding="utf-8"?>
<p:tagLst xmlns:a="http://schemas.openxmlformats.org/drawingml/2006/main" xmlns:r="http://schemas.openxmlformats.org/officeDocument/2006/relationships" xmlns:p="http://schemas.openxmlformats.org/presentationml/2006/main">
  <p:tag name="NUM" val="1"/>
</p:tagLst>
</file>

<file path=ppt/tags/tag558.xml><?xml version="1.0" encoding="utf-8"?>
<p:tagLst xmlns:a="http://schemas.openxmlformats.org/drawingml/2006/main" xmlns:r="http://schemas.openxmlformats.org/officeDocument/2006/relationships" xmlns:p="http://schemas.openxmlformats.org/presentationml/2006/main">
  <p:tag name="NUM" val="2"/>
</p:tagLst>
</file>

<file path=ppt/tags/tag559.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60.xml><?xml version="1.0" encoding="utf-8"?>
<p:tagLst xmlns:a="http://schemas.openxmlformats.org/drawingml/2006/main" xmlns:r="http://schemas.openxmlformats.org/officeDocument/2006/relationships" xmlns:p="http://schemas.openxmlformats.org/presentationml/2006/main">
  <p:tag name="NUM" val="4"/>
</p:tagLst>
</file>

<file path=ppt/tags/tag561.xml><?xml version="1.0" encoding="utf-8"?>
<p:tagLst xmlns:a="http://schemas.openxmlformats.org/drawingml/2006/main" xmlns:r="http://schemas.openxmlformats.org/officeDocument/2006/relationships" xmlns:p="http://schemas.openxmlformats.org/presentationml/2006/main">
  <p:tag name="NUM" val="5"/>
</p:tagLst>
</file>

<file path=ppt/tags/tag562.xml><?xml version="1.0" encoding="utf-8"?>
<p:tagLst xmlns:a="http://schemas.openxmlformats.org/drawingml/2006/main" xmlns:r="http://schemas.openxmlformats.org/officeDocument/2006/relationships" xmlns:p="http://schemas.openxmlformats.org/presentationml/2006/main">
  <p:tag name="NUM" val="6"/>
</p:tagLst>
</file>

<file path=ppt/tags/tag563.xml><?xml version="1.0" encoding="utf-8"?>
<p:tagLst xmlns:a="http://schemas.openxmlformats.org/drawingml/2006/main" xmlns:r="http://schemas.openxmlformats.org/officeDocument/2006/relationships" xmlns:p="http://schemas.openxmlformats.org/presentationml/2006/main">
  <p:tag name="NUM" val="7"/>
</p:tagLst>
</file>

<file path=ppt/tags/tag564.xml><?xml version="1.0" encoding="utf-8"?>
<p:tagLst xmlns:a="http://schemas.openxmlformats.org/drawingml/2006/main" xmlns:r="http://schemas.openxmlformats.org/officeDocument/2006/relationships" xmlns:p="http://schemas.openxmlformats.org/presentationml/2006/main">
  <p:tag name="NUM" val="8"/>
</p:tagLst>
</file>

<file path=ppt/tags/tag565.xml><?xml version="1.0" encoding="utf-8"?>
<p:tagLst xmlns:a="http://schemas.openxmlformats.org/drawingml/2006/main" xmlns:r="http://schemas.openxmlformats.org/officeDocument/2006/relationships" xmlns:p="http://schemas.openxmlformats.org/presentationml/2006/main">
  <p:tag name="NUM" val="9"/>
</p:tagLst>
</file>

<file path=ppt/tags/tag566.xml><?xml version="1.0" encoding="utf-8"?>
<p:tagLst xmlns:a="http://schemas.openxmlformats.org/drawingml/2006/main" xmlns:r="http://schemas.openxmlformats.org/officeDocument/2006/relationships" xmlns:p="http://schemas.openxmlformats.org/presentationml/2006/main">
  <p:tag name="NUM" val="10"/>
</p:tagLst>
</file>

<file path=ppt/tags/tag567.xml><?xml version="1.0" encoding="utf-8"?>
<p:tagLst xmlns:a="http://schemas.openxmlformats.org/drawingml/2006/main" xmlns:r="http://schemas.openxmlformats.org/officeDocument/2006/relationships" xmlns:p="http://schemas.openxmlformats.org/presentationml/2006/main">
  <p:tag name="NUM" val="11"/>
</p:tagLst>
</file>

<file path=ppt/tags/tag568.xml><?xml version="1.0" encoding="utf-8"?>
<p:tagLst xmlns:a="http://schemas.openxmlformats.org/drawingml/2006/main" xmlns:r="http://schemas.openxmlformats.org/officeDocument/2006/relationships" xmlns:p="http://schemas.openxmlformats.org/presentationml/2006/main">
  <p:tag name="NUM" val="12"/>
</p:tagLst>
</file>

<file path=ppt/tags/tag569.xml><?xml version="1.0" encoding="utf-8"?>
<p:tagLst xmlns:a="http://schemas.openxmlformats.org/drawingml/2006/main" xmlns:r="http://schemas.openxmlformats.org/officeDocument/2006/relationships" xmlns:p="http://schemas.openxmlformats.org/presentationml/2006/main">
  <p:tag name="NUM" val="1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70.xml><?xml version="1.0" encoding="utf-8"?>
<p:tagLst xmlns:a="http://schemas.openxmlformats.org/drawingml/2006/main" xmlns:r="http://schemas.openxmlformats.org/officeDocument/2006/relationships" xmlns:p="http://schemas.openxmlformats.org/presentationml/2006/main">
  <p:tag name="NUM" val="14"/>
</p:tagLst>
</file>

<file path=ppt/tags/tag571.xml><?xml version="1.0" encoding="utf-8"?>
<p:tagLst xmlns:a="http://schemas.openxmlformats.org/drawingml/2006/main" xmlns:r="http://schemas.openxmlformats.org/officeDocument/2006/relationships" xmlns:p="http://schemas.openxmlformats.org/presentationml/2006/main">
  <p:tag name="NUM" val="15"/>
</p:tagLst>
</file>

<file path=ppt/tags/tag572.xml><?xml version="1.0" encoding="utf-8"?>
<p:tagLst xmlns:a="http://schemas.openxmlformats.org/drawingml/2006/main" xmlns:r="http://schemas.openxmlformats.org/officeDocument/2006/relationships" xmlns:p="http://schemas.openxmlformats.org/presentationml/2006/main">
  <p:tag name="NUM" val="16"/>
</p:tagLst>
</file>

<file path=ppt/tags/tag573.xml><?xml version="1.0" encoding="utf-8"?>
<p:tagLst xmlns:a="http://schemas.openxmlformats.org/drawingml/2006/main" xmlns:r="http://schemas.openxmlformats.org/officeDocument/2006/relationships" xmlns:p="http://schemas.openxmlformats.org/presentationml/2006/main">
  <p:tag name="NUM" val="17"/>
</p:tagLst>
</file>

<file path=ppt/tags/tag574.xml><?xml version="1.0" encoding="utf-8"?>
<p:tagLst xmlns:a="http://schemas.openxmlformats.org/drawingml/2006/main" xmlns:r="http://schemas.openxmlformats.org/officeDocument/2006/relationships" xmlns:p="http://schemas.openxmlformats.org/presentationml/2006/main">
  <p:tag name="NUM" val="18"/>
</p:tagLst>
</file>

<file path=ppt/tags/tag575.xml><?xml version="1.0" encoding="utf-8"?>
<p:tagLst xmlns:a="http://schemas.openxmlformats.org/drawingml/2006/main" xmlns:r="http://schemas.openxmlformats.org/officeDocument/2006/relationships" xmlns:p="http://schemas.openxmlformats.org/presentationml/2006/main">
  <p:tag name="NUM" val="19"/>
</p:tagLst>
</file>

<file path=ppt/tags/tag576.xml><?xml version="1.0" encoding="utf-8"?>
<p:tagLst xmlns:a="http://schemas.openxmlformats.org/drawingml/2006/main" xmlns:r="http://schemas.openxmlformats.org/officeDocument/2006/relationships" xmlns:p="http://schemas.openxmlformats.org/presentationml/2006/main">
  <p:tag name="NUM" val="20"/>
</p:tagLst>
</file>

<file path=ppt/tags/tag577.xml><?xml version="1.0" encoding="utf-8"?>
<p:tagLst xmlns:a="http://schemas.openxmlformats.org/drawingml/2006/main" xmlns:r="http://schemas.openxmlformats.org/officeDocument/2006/relationships" xmlns:p="http://schemas.openxmlformats.org/presentationml/2006/main">
  <p:tag name="NUM" val="21"/>
</p:tagLst>
</file>

<file path=ppt/tags/tag578.xml><?xml version="1.0" encoding="utf-8"?>
<p:tagLst xmlns:a="http://schemas.openxmlformats.org/drawingml/2006/main" xmlns:r="http://schemas.openxmlformats.org/officeDocument/2006/relationships" xmlns:p="http://schemas.openxmlformats.org/presentationml/2006/main">
  <p:tag name="NUM" val="22"/>
</p:tagLst>
</file>

<file path=ppt/tags/tag579.xml><?xml version="1.0" encoding="utf-8"?>
<p:tagLst xmlns:a="http://schemas.openxmlformats.org/drawingml/2006/main" xmlns:r="http://schemas.openxmlformats.org/officeDocument/2006/relationships" xmlns:p="http://schemas.openxmlformats.org/presentationml/2006/main">
  <p:tag name="NUM" val="23"/>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80.xml><?xml version="1.0" encoding="utf-8"?>
<p:tagLst xmlns:a="http://schemas.openxmlformats.org/drawingml/2006/main" xmlns:r="http://schemas.openxmlformats.org/officeDocument/2006/relationships" xmlns:p="http://schemas.openxmlformats.org/presentationml/2006/main">
  <p:tag name="NUM" val="24"/>
</p:tagLst>
</file>

<file path=ppt/tags/tag581.xml><?xml version="1.0" encoding="utf-8"?>
<p:tagLst xmlns:a="http://schemas.openxmlformats.org/drawingml/2006/main" xmlns:r="http://schemas.openxmlformats.org/officeDocument/2006/relationships" xmlns:p="http://schemas.openxmlformats.org/presentationml/2006/main">
  <p:tag name="NUM" val="25"/>
</p:tagLst>
</file>

<file path=ppt/tags/tag582.xml><?xml version="1.0" encoding="utf-8"?>
<p:tagLst xmlns:a="http://schemas.openxmlformats.org/drawingml/2006/main" xmlns:r="http://schemas.openxmlformats.org/officeDocument/2006/relationships" xmlns:p="http://schemas.openxmlformats.org/presentationml/2006/main">
  <p:tag name="NUM" val="26"/>
</p:tagLst>
</file>

<file path=ppt/tags/tag583.xml><?xml version="1.0" encoding="utf-8"?>
<p:tagLst xmlns:a="http://schemas.openxmlformats.org/drawingml/2006/main" xmlns:r="http://schemas.openxmlformats.org/officeDocument/2006/relationships" xmlns:p="http://schemas.openxmlformats.org/presentationml/2006/main">
  <p:tag name="NUM" val="27"/>
</p:tagLst>
</file>

<file path=ppt/tags/tag584.xml><?xml version="1.0" encoding="utf-8"?>
<p:tagLst xmlns:a="http://schemas.openxmlformats.org/drawingml/2006/main" xmlns:r="http://schemas.openxmlformats.org/officeDocument/2006/relationships" xmlns:p="http://schemas.openxmlformats.org/presentationml/2006/main">
  <p:tag name="NUM" val="28"/>
</p:tagLst>
</file>

<file path=ppt/tags/tag585.xml><?xml version="1.0" encoding="utf-8"?>
<p:tagLst xmlns:a="http://schemas.openxmlformats.org/drawingml/2006/main" xmlns:r="http://schemas.openxmlformats.org/officeDocument/2006/relationships" xmlns:p="http://schemas.openxmlformats.org/presentationml/2006/main">
  <p:tag name="NUM" val="29"/>
</p:tagLst>
</file>

<file path=ppt/tags/tag586.xml><?xml version="1.0" encoding="utf-8"?>
<p:tagLst xmlns:a="http://schemas.openxmlformats.org/drawingml/2006/main" xmlns:r="http://schemas.openxmlformats.org/officeDocument/2006/relationships" xmlns:p="http://schemas.openxmlformats.org/presentationml/2006/main">
  <p:tag name="NUM" val="1"/>
</p:tagLst>
</file>

<file path=ppt/tags/tag587.xml><?xml version="1.0" encoding="utf-8"?>
<p:tagLst xmlns:a="http://schemas.openxmlformats.org/drawingml/2006/main" xmlns:r="http://schemas.openxmlformats.org/officeDocument/2006/relationships" xmlns:p="http://schemas.openxmlformats.org/presentationml/2006/main">
  <p:tag name="NUM" val="2"/>
</p:tagLst>
</file>

<file path=ppt/tags/tag588.xml><?xml version="1.0" encoding="utf-8"?>
<p:tagLst xmlns:a="http://schemas.openxmlformats.org/drawingml/2006/main" xmlns:r="http://schemas.openxmlformats.org/officeDocument/2006/relationships" xmlns:p="http://schemas.openxmlformats.org/presentationml/2006/main">
  <p:tag name="NUM" val="3"/>
</p:tagLst>
</file>

<file path=ppt/tags/tag589.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590.xml><?xml version="1.0" encoding="utf-8"?>
<p:tagLst xmlns:a="http://schemas.openxmlformats.org/drawingml/2006/main" xmlns:r="http://schemas.openxmlformats.org/officeDocument/2006/relationships" xmlns:p="http://schemas.openxmlformats.org/presentationml/2006/main">
  <p:tag name="NUM" val="5"/>
</p:tagLst>
</file>

<file path=ppt/tags/tag591.xml><?xml version="1.0" encoding="utf-8"?>
<p:tagLst xmlns:a="http://schemas.openxmlformats.org/drawingml/2006/main" xmlns:r="http://schemas.openxmlformats.org/officeDocument/2006/relationships" xmlns:p="http://schemas.openxmlformats.org/presentationml/2006/main">
  <p:tag name="NUM" val="6"/>
</p:tagLst>
</file>

<file path=ppt/tags/tag592.xml><?xml version="1.0" encoding="utf-8"?>
<p:tagLst xmlns:a="http://schemas.openxmlformats.org/drawingml/2006/main" xmlns:r="http://schemas.openxmlformats.org/officeDocument/2006/relationships" xmlns:p="http://schemas.openxmlformats.org/presentationml/2006/main">
  <p:tag name="NUM" val="7"/>
</p:tagLst>
</file>

<file path=ppt/tags/tag593.xml><?xml version="1.0" encoding="utf-8"?>
<p:tagLst xmlns:a="http://schemas.openxmlformats.org/drawingml/2006/main" xmlns:r="http://schemas.openxmlformats.org/officeDocument/2006/relationships" xmlns:p="http://schemas.openxmlformats.org/presentationml/2006/main">
  <p:tag name="NUM" val="8"/>
</p:tagLst>
</file>

<file path=ppt/tags/tag594.xml><?xml version="1.0" encoding="utf-8"?>
<p:tagLst xmlns:a="http://schemas.openxmlformats.org/drawingml/2006/main" xmlns:r="http://schemas.openxmlformats.org/officeDocument/2006/relationships" xmlns:p="http://schemas.openxmlformats.org/presentationml/2006/main">
  <p:tag name="NUM" val="9"/>
</p:tagLst>
</file>

<file path=ppt/tags/tag595.xml><?xml version="1.0" encoding="utf-8"?>
<p:tagLst xmlns:a="http://schemas.openxmlformats.org/drawingml/2006/main" xmlns:r="http://schemas.openxmlformats.org/officeDocument/2006/relationships" xmlns:p="http://schemas.openxmlformats.org/presentationml/2006/main">
  <p:tag name="NUM" val="10"/>
</p:tagLst>
</file>

<file path=ppt/tags/tag596.xml><?xml version="1.0" encoding="utf-8"?>
<p:tagLst xmlns:a="http://schemas.openxmlformats.org/drawingml/2006/main" xmlns:r="http://schemas.openxmlformats.org/officeDocument/2006/relationships" xmlns:p="http://schemas.openxmlformats.org/presentationml/2006/main">
  <p:tag name="NUM" val="11"/>
</p:tagLst>
</file>

<file path=ppt/tags/tag597.xml><?xml version="1.0" encoding="utf-8"?>
<p:tagLst xmlns:a="http://schemas.openxmlformats.org/drawingml/2006/main" xmlns:r="http://schemas.openxmlformats.org/officeDocument/2006/relationships" xmlns:p="http://schemas.openxmlformats.org/presentationml/2006/main">
  <p:tag name="NUM" val="12"/>
</p:tagLst>
</file>

<file path=ppt/tags/tag598.xml><?xml version="1.0" encoding="utf-8"?>
<p:tagLst xmlns:a="http://schemas.openxmlformats.org/drawingml/2006/main" xmlns:r="http://schemas.openxmlformats.org/officeDocument/2006/relationships" xmlns:p="http://schemas.openxmlformats.org/presentationml/2006/main">
  <p:tag name="NUM" val="13"/>
</p:tagLst>
</file>

<file path=ppt/tags/tag599.xml><?xml version="1.0" encoding="utf-8"?>
<p:tagLst xmlns:a="http://schemas.openxmlformats.org/drawingml/2006/main" xmlns:r="http://schemas.openxmlformats.org/officeDocument/2006/relationships" xmlns:p="http://schemas.openxmlformats.org/presentationml/2006/main">
  <p:tag name="NUM" val="1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00.xml><?xml version="1.0" encoding="utf-8"?>
<p:tagLst xmlns:a="http://schemas.openxmlformats.org/drawingml/2006/main" xmlns:r="http://schemas.openxmlformats.org/officeDocument/2006/relationships" xmlns:p="http://schemas.openxmlformats.org/presentationml/2006/main">
  <p:tag name="NUM" val="15"/>
</p:tagLst>
</file>

<file path=ppt/tags/tag601.xml><?xml version="1.0" encoding="utf-8"?>
<p:tagLst xmlns:a="http://schemas.openxmlformats.org/drawingml/2006/main" xmlns:r="http://schemas.openxmlformats.org/officeDocument/2006/relationships" xmlns:p="http://schemas.openxmlformats.org/presentationml/2006/main">
  <p:tag name="NUM" val="16"/>
</p:tagLst>
</file>

<file path=ppt/tags/tag602.xml><?xml version="1.0" encoding="utf-8"?>
<p:tagLst xmlns:a="http://schemas.openxmlformats.org/drawingml/2006/main" xmlns:r="http://schemas.openxmlformats.org/officeDocument/2006/relationships" xmlns:p="http://schemas.openxmlformats.org/presentationml/2006/main">
  <p:tag name="NUM" val="17"/>
</p:tagLst>
</file>

<file path=ppt/tags/tag603.xml><?xml version="1.0" encoding="utf-8"?>
<p:tagLst xmlns:a="http://schemas.openxmlformats.org/drawingml/2006/main" xmlns:r="http://schemas.openxmlformats.org/officeDocument/2006/relationships" xmlns:p="http://schemas.openxmlformats.org/presentationml/2006/main">
  <p:tag name="NUM" val="18"/>
</p:tagLst>
</file>

<file path=ppt/tags/tag604.xml><?xml version="1.0" encoding="utf-8"?>
<p:tagLst xmlns:a="http://schemas.openxmlformats.org/drawingml/2006/main" xmlns:r="http://schemas.openxmlformats.org/officeDocument/2006/relationships" xmlns:p="http://schemas.openxmlformats.org/presentationml/2006/main">
  <p:tag name="NUM" val="19"/>
</p:tagLst>
</file>

<file path=ppt/tags/tag605.xml><?xml version="1.0" encoding="utf-8"?>
<p:tagLst xmlns:a="http://schemas.openxmlformats.org/drawingml/2006/main" xmlns:r="http://schemas.openxmlformats.org/officeDocument/2006/relationships" xmlns:p="http://schemas.openxmlformats.org/presentationml/2006/main">
  <p:tag name="NUM" val="20"/>
</p:tagLst>
</file>

<file path=ppt/tags/tag606.xml><?xml version="1.0" encoding="utf-8"?>
<p:tagLst xmlns:a="http://schemas.openxmlformats.org/drawingml/2006/main" xmlns:r="http://schemas.openxmlformats.org/officeDocument/2006/relationships" xmlns:p="http://schemas.openxmlformats.org/presentationml/2006/main">
  <p:tag name="NUM" val="21"/>
</p:tagLst>
</file>

<file path=ppt/tags/tag607.xml><?xml version="1.0" encoding="utf-8"?>
<p:tagLst xmlns:a="http://schemas.openxmlformats.org/drawingml/2006/main" xmlns:r="http://schemas.openxmlformats.org/officeDocument/2006/relationships" xmlns:p="http://schemas.openxmlformats.org/presentationml/2006/main">
  <p:tag name="NUM" val="22"/>
</p:tagLst>
</file>

<file path=ppt/tags/tag608.xml><?xml version="1.0" encoding="utf-8"?>
<p:tagLst xmlns:a="http://schemas.openxmlformats.org/drawingml/2006/main" xmlns:r="http://schemas.openxmlformats.org/officeDocument/2006/relationships" xmlns:p="http://schemas.openxmlformats.org/presentationml/2006/main">
  <p:tag name="NUM" val="23"/>
</p:tagLst>
</file>

<file path=ppt/tags/tag609.xml><?xml version="1.0" encoding="utf-8"?>
<p:tagLst xmlns:a="http://schemas.openxmlformats.org/drawingml/2006/main" xmlns:r="http://schemas.openxmlformats.org/officeDocument/2006/relationships" xmlns:p="http://schemas.openxmlformats.org/presentationml/2006/main">
  <p:tag name="NUM" val="2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10.xml><?xml version="1.0" encoding="utf-8"?>
<p:tagLst xmlns:a="http://schemas.openxmlformats.org/drawingml/2006/main" xmlns:r="http://schemas.openxmlformats.org/officeDocument/2006/relationships" xmlns:p="http://schemas.openxmlformats.org/presentationml/2006/main">
  <p:tag name="NUM" val="25"/>
</p:tagLst>
</file>

<file path=ppt/tags/tag611.xml><?xml version="1.0" encoding="utf-8"?>
<p:tagLst xmlns:a="http://schemas.openxmlformats.org/drawingml/2006/main" xmlns:r="http://schemas.openxmlformats.org/officeDocument/2006/relationships" xmlns:p="http://schemas.openxmlformats.org/presentationml/2006/main">
  <p:tag name="NUM" val="26"/>
</p:tagLst>
</file>

<file path=ppt/tags/tag612.xml><?xml version="1.0" encoding="utf-8"?>
<p:tagLst xmlns:a="http://schemas.openxmlformats.org/drawingml/2006/main" xmlns:r="http://schemas.openxmlformats.org/officeDocument/2006/relationships" xmlns:p="http://schemas.openxmlformats.org/presentationml/2006/main">
  <p:tag name="NUM" val="27"/>
</p:tagLst>
</file>

<file path=ppt/tags/tag613.xml><?xml version="1.0" encoding="utf-8"?>
<p:tagLst xmlns:a="http://schemas.openxmlformats.org/drawingml/2006/main" xmlns:r="http://schemas.openxmlformats.org/officeDocument/2006/relationships" xmlns:p="http://schemas.openxmlformats.org/presentationml/2006/main">
  <p:tag name="NUM" val="28"/>
</p:tagLst>
</file>

<file path=ppt/tags/tag614.xml><?xml version="1.0" encoding="utf-8"?>
<p:tagLst xmlns:a="http://schemas.openxmlformats.org/drawingml/2006/main" xmlns:r="http://schemas.openxmlformats.org/officeDocument/2006/relationships" xmlns:p="http://schemas.openxmlformats.org/presentationml/2006/main">
  <p:tag name="NUM" val="29"/>
</p:tagLst>
</file>

<file path=ppt/tags/tag615.xml><?xml version="1.0" encoding="utf-8"?>
<p:tagLst xmlns:a="http://schemas.openxmlformats.org/drawingml/2006/main" xmlns:r="http://schemas.openxmlformats.org/officeDocument/2006/relationships" xmlns:p="http://schemas.openxmlformats.org/presentationml/2006/main">
  <p:tag name="NUM" val="30"/>
</p:tagLst>
</file>

<file path=ppt/tags/tag616.xml><?xml version="1.0" encoding="utf-8"?>
<p:tagLst xmlns:a="http://schemas.openxmlformats.org/drawingml/2006/main" xmlns:r="http://schemas.openxmlformats.org/officeDocument/2006/relationships" xmlns:p="http://schemas.openxmlformats.org/presentationml/2006/main">
  <p:tag name="NUM" val="31"/>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20.xml><?xml version="1.0" encoding="utf-8"?>
<p:tagLst xmlns:a="http://schemas.openxmlformats.org/drawingml/2006/main" xmlns:r="http://schemas.openxmlformats.org/officeDocument/2006/relationships" xmlns:p="http://schemas.openxmlformats.org/presentationml/2006/main">
  <p:tag name="NUM" val="4"/>
</p:tagLst>
</file>

<file path=ppt/tags/tag621.xml><?xml version="1.0" encoding="utf-8"?>
<p:tagLst xmlns:a="http://schemas.openxmlformats.org/drawingml/2006/main" xmlns:r="http://schemas.openxmlformats.org/officeDocument/2006/relationships" xmlns:p="http://schemas.openxmlformats.org/presentationml/2006/main">
  <p:tag name="NUM" val="5"/>
</p:tagLst>
</file>

<file path=ppt/tags/tag622.xml><?xml version="1.0" encoding="utf-8"?>
<p:tagLst xmlns:a="http://schemas.openxmlformats.org/drawingml/2006/main" xmlns:r="http://schemas.openxmlformats.org/officeDocument/2006/relationships" xmlns:p="http://schemas.openxmlformats.org/presentationml/2006/main">
  <p:tag name="NUM" val="6"/>
</p:tagLst>
</file>

<file path=ppt/tags/tag623.xml><?xml version="1.0" encoding="utf-8"?>
<p:tagLst xmlns:a="http://schemas.openxmlformats.org/drawingml/2006/main" xmlns:r="http://schemas.openxmlformats.org/officeDocument/2006/relationships" xmlns:p="http://schemas.openxmlformats.org/presentationml/2006/main">
  <p:tag name="NUM" val="7"/>
</p:tagLst>
</file>

<file path=ppt/tags/tag624.xml><?xml version="1.0" encoding="utf-8"?>
<p:tagLst xmlns:a="http://schemas.openxmlformats.org/drawingml/2006/main" xmlns:r="http://schemas.openxmlformats.org/officeDocument/2006/relationships" xmlns:p="http://schemas.openxmlformats.org/presentationml/2006/main">
  <p:tag name="NUM" val="8"/>
</p:tagLst>
</file>

<file path=ppt/tags/tag625.xml><?xml version="1.0" encoding="utf-8"?>
<p:tagLst xmlns:a="http://schemas.openxmlformats.org/drawingml/2006/main" xmlns:r="http://schemas.openxmlformats.org/officeDocument/2006/relationships" xmlns:p="http://schemas.openxmlformats.org/presentationml/2006/main">
  <p:tag name="NUM" val="9"/>
</p:tagLst>
</file>

<file path=ppt/tags/tag626.xml><?xml version="1.0" encoding="utf-8"?>
<p:tagLst xmlns:a="http://schemas.openxmlformats.org/drawingml/2006/main" xmlns:r="http://schemas.openxmlformats.org/officeDocument/2006/relationships" xmlns:p="http://schemas.openxmlformats.org/presentationml/2006/main">
  <p:tag name="NUM" val="10"/>
</p:tagLst>
</file>

<file path=ppt/tags/tag627.xml><?xml version="1.0" encoding="utf-8"?>
<p:tagLst xmlns:a="http://schemas.openxmlformats.org/drawingml/2006/main" xmlns:r="http://schemas.openxmlformats.org/officeDocument/2006/relationships" xmlns:p="http://schemas.openxmlformats.org/presentationml/2006/main">
  <p:tag name="NUM" val="11"/>
</p:tagLst>
</file>

<file path=ppt/tags/tag628.xml><?xml version="1.0" encoding="utf-8"?>
<p:tagLst xmlns:a="http://schemas.openxmlformats.org/drawingml/2006/main" xmlns:r="http://schemas.openxmlformats.org/officeDocument/2006/relationships" xmlns:p="http://schemas.openxmlformats.org/presentationml/2006/main">
  <p:tag name="NUM" val="12"/>
</p:tagLst>
</file>

<file path=ppt/tags/tag629.xml><?xml version="1.0" encoding="utf-8"?>
<p:tagLst xmlns:a="http://schemas.openxmlformats.org/drawingml/2006/main" xmlns:r="http://schemas.openxmlformats.org/officeDocument/2006/relationships" xmlns:p="http://schemas.openxmlformats.org/presentationml/2006/main">
  <p:tag name="NUM" val="13"/>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30.xml><?xml version="1.0" encoding="utf-8"?>
<p:tagLst xmlns:a="http://schemas.openxmlformats.org/drawingml/2006/main" xmlns:r="http://schemas.openxmlformats.org/officeDocument/2006/relationships" xmlns:p="http://schemas.openxmlformats.org/presentationml/2006/main">
  <p:tag name="NUM" val="14"/>
</p:tagLst>
</file>

<file path=ppt/tags/tag631.xml><?xml version="1.0" encoding="utf-8"?>
<p:tagLst xmlns:a="http://schemas.openxmlformats.org/drawingml/2006/main" xmlns:r="http://schemas.openxmlformats.org/officeDocument/2006/relationships" xmlns:p="http://schemas.openxmlformats.org/presentationml/2006/main">
  <p:tag name="NUM" val="15"/>
</p:tagLst>
</file>

<file path=ppt/tags/tag632.xml><?xml version="1.0" encoding="utf-8"?>
<p:tagLst xmlns:a="http://schemas.openxmlformats.org/drawingml/2006/main" xmlns:r="http://schemas.openxmlformats.org/officeDocument/2006/relationships" xmlns:p="http://schemas.openxmlformats.org/presentationml/2006/main">
  <p:tag name="NUM" val="16"/>
</p:tagLst>
</file>

<file path=ppt/tags/tag633.xml><?xml version="1.0" encoding="utf-8"?>
<p:tagLst xmlns:a="http://schemas.openxmlformats.org/drawingml/2006/main" xmlns:r="http://schemas.openxmlformats.org/officeDocument/2006/relationships" xmlns:p="http://schemas.openxmlformats.org/presentationml/2006/main">
  <p:tag name="NUM" val="17"/>
</p:tagLst>
</file>

<file path=ppt/tags/tag634.xml><?xml version="1.0" encoding="utf-8"?>
<p:tagLst xmlns:a="http://schemas.openxmlformats.org/drawingml/2006/main" xmlns:r="http://schemas.openxmlformats.org/officeDocument/2006/relationships" xmlns:p="http://schemas.openxmlformats.org/presentationml/2006/main">
  <p:tag name="NUM" val="18"/>
</p:tagLst>
</file>

<file path=ppt/tags/tag635.xml><?xml version="1.0" encoding="utf-8"?>
<p:tagLst xmlns:a="http://schemas.openxmlformats.org/drawingml/2006/main" xmlns:r="http://schemas.openxmlformats.org/officeDocument/2006/relationships" xmlns:p="http://schemas.openxmlformats.org/presentationml/2006/main">
  <p:tag name="NUM" val="19"/>
</p:tagLst>
</file>

<file path=ppt/tags/tag636.xml><?xml version="1.0" encoding="utf-8"?>
<p:tagLst xmlns:a="http://schemas.openxmlformats.org/drawingml/2006/main" xmlns:r="http://schemas.openxmlformats.org/officeDocument/2006/relationships" xmlns:p="http://schemas.openxmlformats.org/presentationml/2006/main">
  <p:tag name="NUM" val="20"/>
</p:tagLst>
</file>

<file path=ppt/tags/tag637.xml><?xml version="1.0" encoding="utf-8"?>
<p:tagLst xmlns:a="http://schemas.openxmlformats.org/drawingml/2006/main" xmlns:r="http://schemas.openxmlformats.org/officeDocument/2006/relationships" xmlns:p="http://schemas.openxmlformats.org/presentationml/2006/main">
  <p:tag name="NUM" val="21"/>
</p:tagLst>
</file>

<file path=ppt/tags/tag638.xml><?xml version="1.0" encoding="utf-8"?>
<p:tagLst xmlns:a="http://schemas.openxmlformats.org/drawingml/2006/main" xmlns:r="http://schemas.openxmlformats.org/officeDocument/2006/relationships" xmlns:p="http://schemas.openxmlformats.org/presentationml/2006/main">
  <p:tag name="NUM" val="22"/>
</p:tagLst>
</file>

<file path=ppt/tags/tag639.xml><?xml version="1.0" encoding="utf-8"?>
<p:tagLst xmlns:a="http://schemas.openxmlformats.org/drawingml/2006/main" xmlns:r="http://schemas.openxmlformats.org/officeDocument/2006/relationships" xmlns:p="http://schemas.openxmlformats.org/presentationml/2006/main">
  <p:tag name="NUM" val="2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40.xml><?xml version="1.0" encoding="utf-8"?>
<p:tagLst xmlns:a="http://schemas.openxmlformats.org/drawingml/2006/main" xmlns:r="http://schemas.openxmlformats.org/officeDocument/2006/relationships" xmlns:p="http://schemas.openxmlformats.org/presentationml/2006/main">
  <p:tag name="NUM" val="24"/>
</p:tagLst>
</file>

<file path=ppt/tags/tag641.xml><?xml version="1.0" encoding="utf-8"?>
<p:tagLst xmlns:a="http://schemas.openxmlformats.org/drawingml/2006/main" xmlns:r="http://schemas.openxmlformats.org/officeDocument/2006/relationships" xmlns:p="http://schemas.openxmlformats.org/presentationml/2006/main">
  <p:tag name="NUM" val="25"/>
</p:tagLst>
</file>

<file path=ppt/tags/tag642.xml><?xml version="1.0" encoding="utf-8"?>
<p:tagLst xmlns:a="http://schemas.openxmlformats.org/drawingml/2006/main" xmlns:r="http://schemas.openxmlformats.org/officeDocument/2006/relationships" xmlns:p="http://schemas.openxmlformats.org/presentationml/2006/main">
  <p:tag name="NUM" val="26"/>
</p:tagLst>
</file>

<file path=ppt/tags/tag643.xml><?xml version="1.0" encoding="utf-8"?>
<p:tagLst xmlns:a="http://schemas.openxmlformats.org/drawingml/2006/main" xmlns:r="http://schemas.openxmlformats.org/officeDocument/2006/relationships" xmlns:p="http://schemas.openxmlformats.org/presentationml/2006/main">
  <p:tag name="NUM" val="27"/>
</p:tagLst>
</file>

<file path=ppt/tags/tag644.xml><?xml version="1.0" encoding="utf-8"?>
<p:tagLst xmlns:a="http://schemas.openxmlformats.org/drawingml/2006/main" xmlns:r="http://schemas.openxmlformats.org/officeDocument/2006/relationships" xmlns:p="http://schemas.openxmlformats.org/presentationml/2006/main">
  <p:tag name="NUM" val="28"/>
</p:tagLst>
</file>

<file path=ppt/tags/tag645.xml><?xml version="1.0" encoding="utf-8"?>
<p:tagLst xmlns:a="http://schemas.openxmlformats.org/drawingml/2006/main" xmlns:r="http://schemas.openxmlformats.org/officeDocument/2006/relationships" xmlns:p="http://schemas.openxmlformats.org/presentationml/2006/main">
  <p:tag name="NUM" val="29"/>
</p:tagLst>
</file>

<file path=ppt/tags/tag646.xml><?xml version="1.0" encoding="utf-8"?>
<p:tagLst xmlns:a="http://schemas.openxmlformats.org/drawingml/2006/main" xmlns:r="http://schemas.openxmlformats.org/officeDocument/2006/relationships" xmlns:p="http://schemas.openxmlformats.org/presentationml/2006/main">
  <p:tag name="NUM" val="30"/>
</p:tagLst>
</file>

<file path=ppt/tags/tag647.xml><?xml version="1.0" encoding="utf-8"?>
<p:tagLst xmlns:a="http://schemas.openxmlformats.org/drawingml/2006/main" xmlns:r="http://schemas.openxmlformats.org/officeDocument/2006/relationships" xmlns:p="http://schemas.openxmlformats.org/presentationml/2006/main">
  <p:tag name="NUM" val="31"/>
</p:tagLst>
</file>

<file path=ppt/tags/tag648.xml><?xml version="1.0" encoding="utf-8"?>
<p:tagLst xmlns:a="http://schemas.openxmlformats.org/drawingml/2006/main" xmlns:r="http://schemas.openxmlformats.org/officeDocument/2006/relationships" xmlns:p="http://schemas.openxmlformats.org/presentationml/2006/main">
  <p:tag name="NUM" val="32"/>
</p:tagLst>
</file>

<file path=ppt/tags/tag649.xml><?xml version="1.0" encoding="utf-8"?>
<p:tagLst xmlns:a="http://schemas.openxmlformats.org/drawingml/2006/main" xmlns:r="http://schemas.openxmlformats.org/officeDocument/2006/relationships" xmlns:p="http://schemas.openxmlformats.org/presentationml/2006/main">
  <p:tag name="NUM" val="33"/>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50.xml><?xml version="1.0" encoding="utf-8"?>
<p:tagLst xmlns:a="http://schemas.openxmlformats.org/drawingml/2006/main" xmlns:r="http://schemas.openxmlformats.org/officeDocument/2006/relationships" xmlns:p="http://schemas.openxmlformats.org/presentationml/2006/main">
  <p:tag name="NUM" val="1"/>
</p:tagLst>
</file>

<file path=ppt/tags/tag651.xml><?xml version="1.0" encoding="utf-8"?>
<p:tagLst xmlns:a="http://schemas.openxmlformats.org/drawingml/2006/main" xmlns:r="http://schemas.openxmlformats.org/officeDocument/2006/relationships" xmlns:p="http://schemas.openxmlformats.org/presentationml/2006/main">
  <p:tag name="NUM" val="2"/>
</p:tagLst>
</file>

<file path=ppt/tags/tag652.xml><?xml version="1.0" encoding="utf-8"?>
<p:tagLst xmlns:a="http://schemas.openxmlformats.org/drawingml/2006/main" xmlns:r="http://schemas.openxmlformats.org/officeDocument/2006/relationships" xmlns:p="http://schemas.openxmlformats.org/presentationml/2006/main">
  <p:tag name="NUM" val="3"/>
</p:tagLst>
</file>

<file path=ppt/tags/tag653.xml><?xml version="1.0" encoding="utf-8"?>
<p:tagLst xmlns:a="http://schemas.openxmlformats.org/drawingml/2006/main" xmlns:r="http://schemas.openxmlformats.org/officeDocument/2006/relationships" xmlns:p="http://schemas.openxmlformats.org/presentationml/2006/main">
  <p:tag name="NUM" val="4"/>
</p:tagLst>
</file>

<file path=ppt/tags/tag654.xml><?xml version="1.0" encoding="utf-8"?>
<p:tagLst xmlns:a="http://schemas.openxmlformats.org/drawingml/2006/main" xmlns:r="http://schemas.openxmlformats.org/officeDocument/2006/relationships" xmlns:p="http://schemas.openxmlformats.org/presentationml/2006/main">
  <p:tag name="NUM" val="5"/>
</p:tagLst>
</file>

<file path=ppt/tags/tag655.xml><?xml version="1.0" encoding="utf-8"?>
<p:tagLst xmlns:a="http://schemas.openxmlformats.org/drawingml/2006/main" xmlns:r="http://schemas.openxmlformats.org/officeDocument/2006/relationships" xmlns:p="http://schemas.openxmlformats.org/presentationml/2006/main">
  <p:tag name="NUM" val="6"/>
</p:tagLst>
</file>

<file path=ppt/tags/tag656.xml><?xml version="1.0" encoding="utf-8"?>
<p:tagLst xmlns:a="http://schemas.openxmlformats.org/drawingml/2006/main" xmlns:r="http://schemas.openxmlformats.org/officeDocument/2006/relationships" xmlns:p="http://schemas.openxmlformats.org/presentationml/2006/main">
  <p:tag name="NUM" val="7"/>
</p:tagLst>
</file>

<file path=ppt/tags/tag657.xml><?xml version="1.0" encoding="utf-8"?>
<p:tagLst xmlns:a="http://schemas.openxmlformats.org/drawingml/2006/main" xmlns:r="http://schemas.openxmlformats.org/officeDocument/2006/relationships" xmlns:p="http://schemas.openxmlformats.org/presentationml/2006/main">
  <p:tag name="NUM" val="8"/>
</p:tagLst>
</file>

<file path=ppt/tags/tag658.xml><?xml version="1.0" encoding="utf-8"?>
<p:tagLst xmlns:a="http://schemas.openxmlformats.org/drawingml/2006/main" xmlns:r="http://schemas.openxmlformats.org/officeDocument/2006/relationships" xmlns:p="http://schemas.openxmlformats.org/presentationml/2006/main">
  <p:tag name="NUM" val="9"/>
</p:tagLst>
</file>

<file path=ppt/tags/tag659.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60.xml><?xml version="1.0" encoding="utf-8"?>
<p:tagLst xmlns:a="http://schemas.openxmlformats.org/drawingml/2006/main" xmlns:r="http://schemas.openxmlformats.org/officeDocument/2006/relationships" xmlns:p="http://schemas.openxmlformats.org/presentationml/2006/main">
  <p:tag name="NUM" val="11"/>
</p:tagLst>
</file>

<file path=ppt/tags/tag661.xml><?xml version="1.0" encoding="utf-8"?>
<p:tagLst xmlns:a="http://schemas.openxmlformats.org/drawingml/2006/main" xmlns:r="http://schemas.openxmlformats.org/officeDocument/2006/relationships" xmlns:p="http://schemas.openxmlformats.org/presentationml/2006/main">
  <p:tag name="NUM" val="12"/>
</p:tagLst>
</file>

<file path=ppt/tags/tag662.xml><?xml version="1.0" encoding="utf-8"?>
<p:tagLst xmlns:a="http://schemas.openxmlformats.org/drawingml/2006/main" xmlns:r="http://schemas.openxmlformats.org/officeDocument/2006/relationships" xmlns:p="http://schemas.openxmlformats.org/presentationml/2006/main">
  <p:tag name="NUM" val="13"/>
</p:tagLst>
</file>

<file path=ppt/tags/tag663.xml><?xml version="1.0" encoding="utf-8"?>
<p:tagLst xmlns:a="http://schemas.openxmlformats.org/drawingml/2006/main" xmlns:r="http://schemas.openxmlformats.org/officeDocument/2006/relationships" xmlns:p="http://schemas.openxmlformats.org/presentationml/2006/main">
  <p:tag name="NUM" val="14"/>
</p:tagLst>
</file>

<file path=ppt/tags/tag664.xml><?xml version="1.0" encoding="utf-8"?>
<p:tagLst xmlns:a="http://schemas.openxmlformats.org/drawingml/2006/main" xmlns:r="http://schemas.openxmlformats.org/officeDocument/2006/relationships" xmlns:p="http://schemas.openxmlformats.org/presentationml/2006/main">
  <p:tag name="NUM" val="15"/>
</p:tagLst>
</file>

<file path=ppt/tags/tag665.xml><?xml version="1.0" encoding="utf-8"?>
<p:tagLst xmlns:a="http://schemas.openxmlformats.org/drawingml/2006/main" xmlns:r="http://schemas.openxmlformats.org/officeDocument/2006/relationships" xmlns:p="http://schemas.openxmlformats.org/presentationml/2006/main">
  <p:tag name="NUM" val="16"/>
</p:tagLst>
</file>

<file path=ppt/tags/tag666.xml><?xml version="1.0" encoding="utf-8"?>
<p:tagLst xmlns:a="http://schemas.openxmlformats.org/drawingml/2006/main" xmlns:r="http://schemas.openxmlformats.org/officeDocument/2006/relationships" xmlns:p="http://schemas.openxmlformats.org/presentationml/2006/main">
  <p:tag name="NUM" val="17"/>
</p:tagLst>
</file>

<file path=ppt/tags/tag667.xml><?xml version="1.0" encoding="utf-8"?>
<p:tagLst xmlns:a="http://schemas.openxmlformats.org/drawingml/2006/main" xmlns:r="http://schemas.openxmlformats.org/officeDocument/2006/relationships" xmlns:p="http://schemas.openxmlformats.org/presentationml/2006/main">
  <p:tag name="NUM" val="18"/>
</p:tagLst>
</file>

<file path=ppt/tags/tag668.xml><?xml version="1.0" encoding="utf-8"?>
<p:tagLst xmlns:a="http://schemas.openxmlformats.org/drawingml/2006/main" xmlns:r="http://schemas.openxmlformats.org/officeDocument/2006/relationships" xmlns:p="http://schemas.openxmlformats.org/presentationml/2006/main">
  <p:tag name="NUM" val="19"/>
</p:tagLst>
</file>

<file path=ppt/tags/tag669.xml><?xml version="1.0" encoding="utf-8"?>
<p:tagLst xmlns:a="http://schemas.openxmlformats.org/drawingml/2006/main" xmlns:r="http://schemas.openxmlformats.org/officeDocument/2006/relationships" xmlns:p="http://schemas.openxmlformats.org/presentationml/2006/main">
  <p:tag name="NUM" val="20"/>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70.xml><?xml version="1.0" encoding="utf-8"?>
<p:tagLst xmlns:a="http://schemas.openxmlformats.org/drawingml/2006/main" xmlns:r="http://schemas.openxmlformats.org/officeDocument/2006/relationships" xmlns:p="http://schemas.openxmlformats.org/presentationml/2006/main">
  <p:tag name="NUM" val="21"/>
</p:tagLst>
</file>

<file path=ppt/tags/tag671.xml><?xml version="1.0" encoding="utf-8"?>
<p:tagLst xmlns:a="http://schemas.openxmlformats.org/drawingml/2006/main" xmlns:r="http://schemas.openxmlformats.org/officeDocument/2006/relationships" xmlns:p="http://schemas.openxmlformats.org/presentationml/2006/main">
  <p:tag name="NUM" val="22"/>
</p:tagLst>
</file>

<file path=ppt/tags/tag672.xml><?xml version="1.0" encoding="utf-8"?>
<p:tagLst xmlns:a="http://schemas.openxmlformats.org/drawingml/2006/main" xmlns:r="http://schemas.openxmlformats.org/officeDocument/2006/relationships" xmlns:p="http://schemas.openxmlformats.org/presentationml/2006/main">
  <p:tag name="NUM" val="23"/>
</p:tagLst>
</file>

<file path=ppt/tags/tag673.xml><?xml version="1.0" encoding="utf-8"?>
<p:tagLst xmlns:a="http://schemas.openxmlformats.org/drawingml/2006/main" xmlns:r="http://schemas.openxmlformats.org/officeDocument/2006/relationships" xmlns:p="http://schemas.openxmlformats.org/presentationml/2006/main">
  <p:tag name="NUM" val="24"/>
</p:tagLst>
</file>

<file path=ppt/tags/tag674.xml><?xml version="1.0" encoding="utf-8"?>
<p:tagLst xmlns:a="http://schemas.openxmlformats.org/drawingml/2006/main" xmlns:r="http://schemas.openxmlformats.org/officeDocument/2006/relationships" xmlns:p="http://schemas.openxmlformats.org/presentationml/2006/main">
  <p:tag name="NUM" val="25"/>
</p:tagLst>
</file>

<file path=ppt/tags/tag675.xml><?xml version="1.0" encoding="utf-8"?>
<p:tagLst xmlns:a="http://schemas.openxmlformats.org/drawingml/2006/main" xmlns:r="http://schemas.openxmlformats.org/officeDocument/2006/relationships" xmlns:p="http://schemas.openxmlformats.org/presentationml/2006/main">
  <p:tag name="NUM" val="26"/>
</p:tagLst>
</file>

<file path=ppt/tags/tag676.xml><?xml version="1.0" encoding="utf-8"?>
<p:tagLst xmlns:a="http://schemas.openxmlformats.org/drawingml/2006/main" xmlns:r="http://schemas.openxmlformats.org/officeDocument/2006/relationships" xmlns:p="http://schemas.openxmlformats.org/presentationml/2006/main">
  <p:tag name="NUM" val="27"/>
</p:tagLst>
</file>

<file path=ppt/tags/tag677.xml><?xml version="1.0" encoding="utf-8"?>
<p:tagLst xmlns:a="http://schemas.openxmlformats.org/drawingml/2006/main" xmlns:r="http://schemas.openxmlformats.org/officeDocument/2006/relationships" xmlns:p="http://schemas.openxmlformats.org/presentationml/2006/main">
  <p:tag name="NUM" val="28"/>
</p:tagLst>
</file>

<file path=ppt/tags/tag678.xml><?xml version="1.0" encoding="utf-8"?>
<p:tagLst xmlns:a="http://schemas.openxmlformats.org/drawingml/2006/main" xmlns:r="http://schemas.openxmlformats.org/officeDocument/2006/relationships" xmlns:p="http://schemas.openxmlformats.org/presentationml/2006/main">
  <p:tag name="NUM" val="29"/>
</p:tagLst>
</file>

<file path=ppt/tags/tag679.xml><?xml version="1.0" encoding="utf-8"?>
<p:tagLst xmlns:a="http://schemas.openxmlformats.org/drawingml/2006/main" xmlns:r="http://schemas.openxmlformats.org/officeDocument/2006/relationships" xmlns:p="http://schemas.openxmlformats.org/presentationml/2006/main">
  <p:tag name="NUM" val="30"/>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80.xml><?xml version="1.0" encoding="utf-8"?>
<p:tagLst xmlns:a="http://schemas.openxmlformats.org/drawingml/2006/main" xmlns:r="http://schemas.openxmlformats.org/officeDocument/2006/relationships" xmlns:p="http://schemas.openxmlformats.org/presentationml/2006/main">
  <p:tag name="NUM" val="31"/>
</p:tagLst>
</file>

<file path=ppt/tags/tag681.xml><?xml version="1.0" encoding="utf-8"?>
<p:tagLst xmlns:a="http://schemas.openxmlformats.org/drawingml/2006/main" xmlns:r="http://schemas.openxmlformats.org/officeDocument/2006/relationships" xmlns:p="http://schemas.openxmlformats.org/presentationml/2006/main">
  <p:tag name="NUM" val="32"/>
</p:tagLst>
</file>

<file path=ppt/tags/tag682.xml><?xml version="1.0" encoding="utf-8"?>
<p:tagLst xmlns:a="http://schemas.openxmlformats.org/drawingml/2006/main" xmlns:r="http://schemas.openxmlformats.org/officeDocument/2006/relationships" xmlns:p="http://schemas.openxmlformats.org/presentationml/2006/main">
  <p:tag name="NUM" val="33"/>
</p:tagLst>
</file>

<file path=ppt/tags/tag683.xml><?xml version="1.0" encoding="utf-8"?>
<p:tagLst xmlns:a="http://schemas.openxmlformats.org/drawingml/2006/main" xmlns:r="http://schemas.openxmlformats.org/officeDocument/2006/relationships" xmlns:p="http://schemas.openxmlformats.org/presentationml/2006/main">
  <p:tag name="NUM" val="34"/>
</p:tagLst>
</file>

<file path=ppt/tags/tag684.xml><?xml version="1.0" encoding="utf-8"?>
<p:tagLst xmlns:a="http://schemas.openxmlformats.org/drawingml/2006/main" xmlns:r="http://schemas.openxmlformats.org/officeDocument/2006/relationships" xmlns:p="http://schemas.openxmlformats.org/presentationml/2006/main">
  <p:tag name="NUM" val="35"/>
</p:tagLst>
</file>

<file path=ppt/tags/tag685.xml><?xml version="1.0" encoding="utf-8"?>
<p:tagLst xmlns:a="http://schemas.openxmlformats.org/drawingml/2006/main" xmlns:r="http://schemas.openxmlformats.org/officeDocument/2006/relationships" xmlns:p="http://schemas.openxmlformats.org/presentationml/2006/main">
  <p:tag name="NUM" val="36"/>
</p:tagLst>
</file>

<file path=ppt/tags/tag686.xml><?xml version="1.0" encoding="utf-8"?>
<p:tagLst xmlns:a="http://schemas.openxmlformats.org/drawingml/2006/main" xmlns:r="http://schemas.openxmlformats.org/officeDocument/2006/relationships" xmlns:p="http://schemas.openxmlformats.org/presentationml/2006/main">
  <p:tag name="NUM" val="37"/>
</p:tagLst>
</file>

<file path=ppt/tags/tag687.xml><?xml version="1.0" encoding="utf-8"?>
<p:tagLst xmlns:a="http://schemas.openxmlformats.org/drawingml/2006/main" xmlns:r="http://schemas.openxmlformats.org/officeDocument/2006/relationships" xmlns:p="http://schemas.openxmlformats.org/presentationml/2006/main">
  <p:tag name="NUM" val="1"/>
</p:tagLst>
</file>

<file path=ppt/tags/tag688.xml><?xml version="1.0" encoding="utf-8"?>
<p:tagLst xmlns:a="http://schemas.openxmlformats.org/drawingml/2006/main" xmlns:r="http://schemas.openxmlformats.org/officeDocument/2006/relationships" xmlns:p="http://schemas.openxmlformats.org/presentationml/2006/main">
  <p:tag name="NUM" val="2"/>
</p:tagLst>
</file>

<file path=ppt/tags/tag689.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690.xml><?xml version="1.0" encoding="utf-8"?>
<p:tagLst xmlns:a="http://schemas.openxmlformats.org/drawingml/2006/main" xmlns:r="http://schemas.openxmlformats.org/officeDocument/2006/relationships" xmlns:p="http://schemas.openxmlformats.org/presentationml/2006/main">
  <p:tag name="NUM" val="4"/>
</p:tagLst>
</file>

<file path=ppt/tags/tag691.xml><?xml version="1.0" encoding="utf-8"?>
<p:tagLst xmlns:a="http://schemas.openxmlformats.org/drawingml/2006/main" xmlns:r="http://schemas.openxmlformats.org/officeDocument/2006/relationships" xmlns:p="http://schemas.openxmlformats.org/presentationml/2006/main">
  <p:tag name="NUM" val="5"/>
</p:tagLst>
</file>

<file path=ppt/tags/tag692.xml><?xml version="1.0" encoding="utf-8"?>
<p:tagLst xmlns:a="http://schemas.openxmlformats.org/drawingml/2006/main" xmlns:r="http://schemas.openxmlformats.org/officeDocument/2006/relationships" xmlns:p="http://schemas.openxmlformats.org/presentationml/2006/main">
  <p:tag name="NUM" val="6"/>
</p:tagLst>
</file>

<file path=ppt/tags/tag693.xml><?xml version="1.0" encoding="utf-8"?>
<p:tagLst xmlns:a="http://schemas.openxmlformats.org/drawingml/2006/main" xmlns:r="http://schemas.openxmlformats.org/officeDocument/2006/relationships" xmlns:p="http://schemas.openxmlformats.org/presentationml/2006/main">
  <p:tag name="NUM" val="7"/>
</p:tagLst>
</file>

<file path=ppt/tags/tag694.xml><?xml version="1.0" encoding="utf-8"?>
<p:tagLst xmlns:a="http://schemas.openxmlformats.org/drawingml/2006/main" xmlns:r="http://schemas.openxmlformats.org/officeDocument/2006/relationships" xmlns:p="http://schemas.openxmlformats.org/presentationml/2006/main">
  <p:tag name="NUM" val="8"/>
</p:tagLst>
</file>

<file path=ppt/tags/tag695.xml><?xml version="1.0" encoding="utf-8"?>
<p:tagLst xmlns:a="http://schemas.openxmlformats.org/drawingml/2006/main" xmlns:r="http://schemas.openxmlformats.org/officeDocument/2006/relationships" xmlns:p="http://schemas.openxmlformats.org/presentationml/2006/main">
  <p:tag name="NUM" val="9"/>
</p:tagLst>
</file>

<file path=ppt/tags/tag696.xml><?xml version="1.0" encoding="utf-8"?>
<p:tagLst xmlns:a="http://schemas.openxmlformats.org/drawingml/2006/main" xmlns:r="http://schemas.openxmlformats.org/officeDocument/2006/relationships" xmlns:p="http://schemas.openxmlformats.org/presentationml/2006/main">
  <p:tag name="NUM" val="10"/>
</p:tagLst>
</file>

<file path=ppt/tags/tag697.xml><?xml version="1.0" encoding="utf-8"?>
<p:tagLst xmlns:a="http://schemas.openxmlformats.org/drawingml/2006/main" xmlns:r="http://schemas.openxmlformats.org/officeDocument/2006/relationships" xmlns:p="http://schemas.openxmlformats.org/presentationml/2006/main">
  <p:tag name="NUM" val="11"/>
</p:tagLst>
</file>

<file path=ppt/tags/tag698.xml><?xml version="1.0" encoding="utf-8"?>
<p:tagLst xmlns:a="http://schemas.openxmlformats.org/drawingml/2006/main" xmlns:r="http://schemas.openxmlformats.org/officeDocument/2006/relationships" xmlns:p="http://schemas.openxmlformats.org/presentationml/2006/main">
  <p:tag name="NUM" val="12"/>
</p:tagLst>
</file>

<file path=ppt/tags/tag69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00.xml><?xml version="1.0" encoding="utf-8"?>
<p:tagLst xmlns:a="http://schemas.openxmlformats.org/drawingml/2006/main" xmlns:r="http://schemas.openxmlformats.org/officeDocument/2006/relationships" xmlns:p="http://schemas.openxmlformats.org/presentationml/2006/main">
  <p:tag name="NUM" val="14"/>
</p:tagLst>
</file>

<file path=ppt/tags/tag701.xml><?xml version="1.0" encoding="utf-8"?>
<p:tagLst xmlns:a="http://schemas.openxmlformats.org/drawingml/2006/main" xmlns:r="http://schemas.openxmlformats.org/officeDocument/2006/relationships" xmlns:p="http://schemas.openxmlformats.org/presentationml/2006/main">
  <p:tag name="NUM" val="15"/>
</p:tagLst>
</file>

<file path=ppt/tags/tag702.xml><?xml version="1.0" encoding="utf-8"?>
<p:tagLst xmlns:a="http://schemas.openxmlformats.org/drawingml/2006/main" xmlns:r="http://schemas.openxmlformats.org/officeDocument/2006/relationships" xmlns:p="http://schemas.openxmlformats.org/presentationml/2006/main">
  <p:tag name="NUM" val="16"/>
</p:tagLst>
</file>

<file path=ppt/tags/tag703.xml><?xml version="1.0" encoding="utf-8"?>
<p:tagLst xmlns:a="http://schemas.openxmlformats.org/drawingml/2006/main" xmlns:r="http://schemas.openxmlformats.org/officeDocument/2006/relationships" xmlns:p="http://schemas.openxmlformats.org/presentationml/2006/main">
  <p:tag name="NUM" val="17"/>
</p:tagLst>
</file>

<file path=ppt/tags/tag704.xml><?xml version="1.0" encoding="utf-8"?>
<p:tagLst xmlns:a="http://schemas.openxmlformats.org/drawingml/2006/main" xmlns:r="http://schemas.openxmlformats.org/officeDocument/2006/relationships" xmlns:p="http://schemas.openxmlformats.org/presentationml/2006/main">
  <p:tag name="NUM" val="18"/>
</p:tagLst>
</file>

<file path=ppt/tags/tag705.xml><?xml version="1.0" encoding="utf-8"?>
<p:tagLst xmlns:a="http://schemas.openxmlformats.org/drawingml/2006/main" xmlns:r="http://schemas.openxmlformats.org/officeDocument/2006/relationships" xmlns:p="http://schemas.openxmlformats.org/presentationml/2006/main">
  <p:tag name="NUM" val="19"/>
</p:tagLst>
</file>

<file path=ppt/tags/tag706.xml><?xml version="1.0" encoding="utf-8"?>
<p:tagLst xmlns:a="http://schemas.openxmlformats.org/drawingml/2006/main" xmlns:r="http://schemas.openxmlformats.org/officeDocument/2006/relationships" xmlns:p="http://schemas.openxmlformats.org/presentationml/2006/main">
  <p:tag name="NUM" val="20"/>
</p:tagLst>
</file>

<file path=ppt/tags/tag707.xml><?xml version="1.0" encoding="utf-8"?>
<p:tagLst xmlns:a="http://schemas.openxmlformats.org/drawingml/2006/main" xmlns:r="http://schemas.openxmlformats.org/officeDocument/2006/relationships" xmlns:p="http://schemas.openxmlformats.org/presentationml/2006/main">
  <p:tag name="NUM" val="21"/>
</p:tagLst>
</file>

<file path=ppt/tags/tag708.xml><?xml version="1.0" encoding="utf-8"?>
<p:tagLst xmlns:a="http://schemas.openxmlformats.org/drawingml/2006/main" xmlns:r="http://schemas.openxmlformats.org/officeDocument/2006/relationships" xmlns:p="http://schemas.openxmlformats.org/presentationml/2006/main">
  <p:tag name="NUM" val="22"/>
</p:tagLst>
</file>

<file path=ppt/tags/tag709.xml><?xml version="1.0" encoding="utf-8"?>
<p:tagLst xmlns:a="http://schemas.openxmlformats.org/drawingml/2006/main" xmlns:r="http://schemas.openxmlformats.org/officeDocument/2006/relationships" xmlns:p="http://schemas.openxmlformats.org/presentationml/2006/main">
  <p:tag name="NUM" val="23"/>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10.xml><?xml version="1.0" encoding="utf-8"?>
<p:tagLst xmlns:a="http://schemas.openxmlformats.org/drawingml/2006/main" xmlns:r="http://schemas.openxmlformats.org/officeDocument/2006/relationships" xmlns:p="http://schemas.openxmlformats.org/presentationml/2006/main">
  <p:tag name="NUM" val="24"/>
</p:tagLst>
</file>

<file path=ppt/tags/tag711.xml><?xml version="1.0" encoding="utf-8"?>
<p:tagLst xmlns:a="http://schemas.openxmlformats.org/drawingml/2006/main" xmlns:r="http://schemas.openxmlformats.org/officeDocument/2006/relationships" xmlns:p="http://schemas.openxmlformats.org/presentationml/2006/main">
  <p:tag name="NUM" val="25"/>
</p:tagLst>
</file>

<file path=ppt/tags/tag712.xml><?xml version="1.0" encoding="utf-8"?>
<p:tagLst xmlns:a="http://schemas.openxmlformats.org/drawingml/2006/main" xmlns:r="http://schemas.openxmlformats.org/officeDocument/2006/relationships" xmlns:p="http://schemas.openxmlformats.org/presentationml/2006/main">
  <p:tag name="NUM" val="26"/>
</p:tagLst>
</file>

<file path=ppt/tags/tag713.xml><?xml version="1.0" encoding="utf-8"?>
<p:tagLst xmlns:a="http://schemas.openxmlformats.org/drawingml/2006/main" xmlns:r="http://schemas.openxmlformats.org/officeDocument/2006/relationships" xmlns:p="http://schemas.openxmlformats.org/presentationml/2006/main">
  <p:tag name="NUM" val="27"/>
</p:tagLst>
</file>

<file path=ppt/tags/tag714.xml><?xml version="1.0" encoding="utf-8"?>
<p:tagLst xmlns:a="http://schemas.openxmlformats.org/drawingml/2006/main" xmlns:r="http://schemas.openxmlformats.org/officeDocument/2006/relationships" xmlns:p="http://schemas.openxmlformats.org/presentationml/2006/main">
  <p:tag name="NUM" val="28"/>
</p:tagLst>
</file>

<file path=ppt/tags/tag715.xml><?xml version="1.0" encoding="utf-8"?>
<p:tagLst xmlns:a="http://schemas.openxmlformats.org/drawingml/2006/main" xmlns:r="http://schemas.openxmlformats.org/officeDocument/2006/relationships" xmlns:p="http://schemas.openxmlformats.org/presentationml/2006/main">
  <p:tag name="NUM" val="29"/>
</p:tagLst>
</file>

<file path=ppt/tags/tag716.xml><?xml version="1.0" encoding="utf-8"?>
<p:tagLst xmlns:a="http://schemas.openxmlformats.org/drawingml/2006/main" xmlns:r="http://schemas.openxmlformats.org/officeDocument/2006/relationships" xmlns:p="http://schemas.openxmlformats.org/presentationml/2006/main">
  <p:tag name="NUM" val="30"/>
</p:tagLst>
</file>

<file path=ppt/tags/tag717.xml><?xml version="1.0" encoding="utf-8"?>
<p:tagLst xmlns:a="http://schemas.openxmlformats.org/drawingml/2006/main" xmlns:r="http://schemas.openxmlformats.org/officeDocument/2006/relationships" xmlns:p="http://schemas.openxmlformats.org/presentationml/2006/main">
  <p:tag name="NUM" val="31"/>
</p:tagLst>
</file>

<file path=ppt/tags/tag718.xml><?xml version="1.0" encoding="utf-8"?>
<p:tagLst xmlns:a="http://schemas.openxmlformats.org/drawingml/2006/main" xmlns:r="http://schemas.openxmlformats.org/officeDocument/2006/relationships" xmlns:p="http://schemas.openxmlformats.org/presentationml/2006/main">
  <p:tag name="NUM" val="32"/>
</p:tagLst>
</file>

<file path=ppt/tags/tag719.xml><?xml version="1.0" encoding="utf-8"?>
<p:tagLst xmlns:a="http://schemas.openxmlformats.org/drawingml/2006/main" xmlns:r="http://schemas.openxmlformats.org/officeDocument/2006/relationships" xmlns:p="http://schemas.openxmlformats.org/presentationml/2006/main">
  <p:tag name="NUM" val="3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20.xml><?xml version="1.0" encoding="utf-8"?>
<p:tagLst xmlns:a="http://schemas.openxmlformats.org/drawingml/2006/main" xmlns:r="http://schemas.openxmlformats.org/officeDocument/2006/relationships" xmlns:p="http://schemas.openxmlformats.org/presentationml/2006/main">
  <p:tag name="NUM" val="34"/>
</p:tagLst>
</file>

<file path=ppt/tags/tag721.xml><?xml version="1.0" encoding="utf-8"?>
<p:tagLst xmlns:a="http://schemas.openxmlformats.org/drawingml/2006/main" xmlns:r="http://schemas.openxmlformats.org/officeDocument/2006/relationships" xmlns:p="http://schemas.openxmlformats.org/presentationml/2006/main">
  <p:tag name="NUM" val="35"/>
</p:tagLst>
</file>

<file path=ppt/tags/tag722.xml><?xml version="1.0" encoding="utf-8"?>
<p:tagLst xmlns:a="http://schemas.openxmlformats.org/drawingml/2006/main" xmlns:r="http://schemas.openxmlformats.org/officeDocument/2006/relationships" xmlns:p="http://schemas.openxmlformats.org/presentationml/2006/main">
  <p:tag name="NUM" val="36"/>
</p:tagLst>
</file>

<file path=ppt/tags/tag723.xml><?xml version="1.0" encoding="utf-8"?>
<p:tagLst xmlns:a="http://schemas.openxmlformats.org/drawingml/2006/main" xmlns:r="http://schemas.openxmlformats.org/officeDocument/2006/relationships" xmlns:p="http://schemas.openxmlformats.org/presentationml/2006/main">
  <p:tag name="NUM" val="37"/>
</p:tagLst>
</file>

<file path=ppt/tags/tag724.xml><?xml version="1.0" encoding="utf-8"?>
<p:tagLst xmlns:a="http://schemas.openxmlformats.org/drawingml/2006/main" xmlns:r="http://schemas.openxmlformats.org/officeDocument/2006/relationships" xmlns:p="http://schemas.openxmlformats.org/presentationml/2006/main">
  <p:tag name="NUM" val="38"/>
</p:tagLst>
</file>

<file path=ppt/tags/tag725.xml><?xml version="1.0" encoding="utf-8"?>
<p:tagLst xmlns:a="http://schemas.openxmlformats.org/drawingml/2006/main" xmlns:r="http://schemas.openxmlformats.org/officeDocument/2006/relationships" xmlns:p="http://schemas.openxmlformats.org/presentationml/2006/main">
  <p:tag name="NUM" val="39"/>
</p:tagLst>
</file>

<file path=ppt/tags/tag726.xml><?xml version="1.0" encoding="utf-8"?>
<p:tagLst xmlns:a="http://schemas.openxmlformats.org/drawingml/2006/main" xmlns:r="http://schemas.openxmlformats.org/officeDocument/2006/relationships" xmlns:p="http://schemas.openxmlformats.org/presentationml/2006/main">
  <p:tag name="NUM" val="40"/>
</p:tagLst>
</file>

<file path=ppt/tags/tag727.xml><?xml version="1.0" encoding="utf-8"?>
<p:tagLst xmlns:a="http://schemas.openxmlformats.org/drawingml/2006/main" xmlns:r="http://schemas.openxmlformats.org/officeDocument/2006/relationships" xmlns:p="http://schemas.openxmlformats.org/presentationml/2006/main">
  <p:tag name="NUM" val="41"/>
</p:tagLst>
</file>

<file path=ppt/tags/tag728.xml><?xml version="1.0" encoding="utf-8"?>
<p:tagLst xmlns:a="http://schemas.openxmlformats.org/drawingml/2006/main" xmlns:r="http://schemas.openxmlformats.org/officeDocument/2006/relationships" xmlns:p="http://schemas.openxmlformats.org/presentationml/2006/main">
  <p:tag name="NUM" val="1"/>
</p:tagLst>
</file>

<file path=ppt/tags/tag729.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1"/>
</p:tagLst>
</file>

<file path=ppt/tags/tag731.xml><?xml version="1.0" encoding="utf-8"?>
<p:tagLst xmlns:a="http://schemas.openxmlformats.org/drawingml/2006/main" xmlns:r="http://schemas.openxmlformats.org/officeDocument/2006/relationships" xmlns:p="http://schemas.openxmlformats.org/presentationml/2006/main">
  <p:tag name="NUM" val="2"/>
</p:tagLst>
</file>

<file path=ppt/tags/tag732.xml><?xml version="1.0" encoding="utf-8"?>
<p:tagLst xmlns:a="http://schemas.openxmlformats.org/drawingml/2006/main" xmlns:r="http://schemas.openxmlformats.org/officeDocument/2006/relationships" xmlns:p="http://schemas.openxmlformats.org/presentationml/2006/main">
  <p:tag name="NUM" val="1"/>
</p:tagLst>
</file>

<file path=ppt/tags/tag733.xml><?xml version="1.0" encoding="utf-8"?>
<p:tagLst xmlns:a="http://schemas.openxmlformats.org/drawingml/2006/main" xmlns:r="http://schemas.openxmlformats.org/officeDocument/2006/relationships" xmlns:p="http://schemas.openxmlformats.org/presentationml/2006/main">
  <p:tag name="NUM" val="1"/>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1"/>
</p:tagLst>
</file>

<file path=ppt/tags/tag736.xml><?xml version="1.0" encoding="utf-8"?>
<p:tagLst xmlns:a="http://schemas.openxmlformats.org/drawingml/2006/main" xmlns:r="http://schemas.openxmlformats.org/officeDocument/2006/relationships" xmlns:p="http://schemas.openxmlformats.org/presentationml/2006/main">
  <p:tag name="NUM" val="2"/>
</p:tagLst>
</file>

<file path=ppt/tags/tag737.xml><?xml version="1.0" encoding="utf-8"?>
<p:tagLst xmlns:a="http://schemas.openxmlformats.org/drawingml/2006/main" xmlns:r="http://schemas.openxmlformats.org/officeDocument/2006/relationships" xmlns:p="http://schemas.openxmlformats.org/presentationml/2006/main">
  <p:tag name="NUM" val="1"/>
</p:tagLst>
</file>

<file path=ppt/tags/tag738.xml><?xml version="1.0" encoding="utf-8"?>
<p:tagLst xmlns:a="http://schemas.openxmlformats.org/drawingml/2006/main" xmlns:r="http://schemas.openxmlformats.org/officeDocument/2006/relationships" xmlns:p="http://schemas.openxmlformats.org/presentationml/2006/main">
  <p:tag name="NUM" val="1"/>
</p:tagLst>
</file>

<file path=ppt/tags/tag739.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40.xml><?xml version="1.0" encoding="utf-8"?>
<p:tagLst xmlns:a="http://schemas.openxmlformats.org/drawingml/2006/main" xmlns:r="http://schemas.openxmlformats.org/officeDocument/2006/relationships" xmlns:p="http://schemas.openxmlformats.org/presentationml/2006/main">
  <p:tag name="NUM" val="3"/>
</p:tagLst>
</file>

<file path=ppt/tags/tag741.xml><?xml version="1.0" encoding="utf-8"?>
<p:tagLst xmlns:a="http://schemas.openxmlformats.org/drawingml/2006/main" xmlns:r="http://schemas.openxmlformats.org/officeDocument/2006/relationships" xmlns:p="http://schemas.openxmlformats.org/presentationml/2006/main">
  <p:tag name="NUM" val="1"/>
</p:tagLst>
</file>

<file path=ppt/tags/tag742.xml><?xml version="1.0" encoding="utf-8"?>
<p:tagLst xmlns:a="http://schemas.openxmlformats.org/drawingml/2006/main" xmlns:r="http://schemas.openxmlformats.org/officeDocument/2006/relationships" xmlns:p="http://schemas.openxmlformats.org/presentationml/2006/main">
  <p:tag name="NUM" val="2"/>
</p:tagLst>
</file>

<file path=ppt/tags/tag743.xml><?xml version="1.0" encoding="utf-8"?>
<p:tagLst xmlns:a="http://schemas.openxmlformats.org/drawingml/2006/main" xmlns:r="http://schemas.openxmlformats.org/officeDocument/2006/relationships" xmlns:p="http://schemas.openxmlformats.org/presentationml/2006/main">
  <p:tag name="NUM" val="3"/>
</p:tagLst>
</file>

<file path=ppt/tags/tag744.xml><?xml version="1.0" encoding="utf-8"?>
<p:tagLst xmlns:a="http://schemas.openxmlformats.org/drawingml/2006/main" xmlns:r="http://schemas.openxmlformats.org/officeDocument/2006/relationships" xmlns:p="http://schemas.openxmlformats.org/presentationml/2006/main">
  <p:tag name="NUM" val="4"/>
</p:tagLst>
</file>

<file path=ppt/tags/tag745.xml><?xml version="1.0" encoding="utf-8"?>
<p:tagLst xmlns:a="http://schemas.openxmlformats.org/drawingml/2006/main" xmlns:r="http://schemas.openxmlformats.org/officeDocument/2006/relationships" xmlns:p="http://schemas.openxmlformats.org/presentationml/2006/main">
  <p:tag name="NUM" val="5"/>
</p:tagLst>
</file>

<file path=ppt/tags/tag746.xml><?xml version="1.0" encoding="utf-8"?>
<p:tagLst xmlns:a="http://schemas.openxmlformats.org/drawingml/2006/main" xmlns:r="http://schemas.openxmlformats.org/officeDocument/2006/relationships" xmlns:p="http://schemas.openxmlformats.org/presentationml/2006/main">
  <p:tag name="NUM" val="6"/>
</p:tagLst>
</file>

<file path=ppt/tags/tag747.xml><?xml version="1.0" encoding="utf-8"?>
<p:tagLst xmlns:a="http://schemas.openxmlformats.org/drawingml/2006/main" xmlns:r="http://schemas.openxmlformats.org/officeDocument/2006/relationships" xmlns:p="http://schemas.openxmlformats.org/presentationml/2006/main">
  <p:tag name="NUM" val="7"/>
</p:tagLst>
</file>

<file path=ppt/tags/tag748.xml><?xml version="1.0" encoding="utf-8"?>
<p:tagLst xmlns:a="http://schemas.openxmlformats.org/drawingml/2006/main" xmlns:r="http://schemas.openxmlformats.org/officeDocument/2006/relationships" xmlns:p="http://schemas.openxmlformats.org/presentationml/2006/main">
  <p:tag name="NUM" val="8"/>
</p:tagLst>
</file>

<file path=ppt/tags/tag749.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50.xml><?xml version="1.0" encoding="utf-8"?>
<p:tagLst xmlns:a="http://schemas.openxmlformats.org/drawingml/2006/main" xmlns:r="http://schemas.openxmlformats.org/officeDocument/2006/relationships" xmlns:p="http://schemas.openxmlformats.org/presentationml/2006/main">
  <p:tag name="NUM" val="2"/>
</p:tagLst>
</file>

<file path=ppt/tags/tag751.xml><?xml version="1.0" encoding="utf-8"?>
<p:tagLst xmlns:a="http://schemas.openxmlformats.org/drawingml/2006/main" xmlns:r="http://schemas.openxmlformats.org/officeDocument/2006/relationships" xmlns:p="http://schemas.openxmlformats.org/presentationml/2006/main">
  <p:tag name="NUM" val="3"/>
</p:tagLst>
</file>

<file path=ppt/tags/tag752.xml><?xml version="1.0" encoding="utf-8"?>
<p:tagLst xmlns:a="http://schemas.openxmlformats.org/drawingml/2006/main" xmlns:r="http://schemas.openxmlformats.org/officeDocument/2006/relationships" xmlns:p="http://schemas.openxmlformats.org/presentationml/2006/main">
  <p:tag name="NUM" val="4"/>
</p:tagLst>
</file>

<file path=ppt/tags/tag753.xml><?xml version="1.0" encoding="utf-8"?>
<p:tagLst xmlns:a="http://schemas.openxmlformats.org/drawingml/2006/main" xmlns:r="http://schemas.openxmlformats.org/officeDocument/2006/relationships" xmlns:p="http://schemas.openxmlformats.org/presentationml/2006/main">
  <p:tag name="NUM" val="5"/>
</p:tagLst>
</file>

<file path=ppt/tags/tag754.xml><?xml version="1.0" encoding="utf-8"?>
<p:tagLst xmlns:a="http://schemas.openxmlformats.org/drawingml/2006/main" xmlns:r="http://schemas.openxmlformats.org/officeDocument/2006/relationships" xmlns:p="http://schemas.openxmlformats.org/presentationml/2006/main">
  <p:tag name="NUM" val="6"/>
</p:tagLst>
</file>

<file path=ppt/tags/tag755.xml><?xml version="1.0" encoding="utf-8"?>
<p:tagLst xmlns:a="http://schemas.openxmlformats.org/drawingml/2006/main" xmlns:r="http://schemas.openxmlformats.org/officeDocument/2006/relationships" xmlns:p="http://schemas.openxmlformats.org/presentationml/2006/main">
  <p:tag name="NUM" val="7"/>
</p:tagLst>
</file>

<file path=ppt/tags/tag756.xml><?xml version="1.0" encoding="utf-8"?>
<p:tagLst xmlns:a="http://schemas.openxmlformats.org/drawingml/2006/main" xmlns:r="http://schemas.openxmlformats.org/officeDocument/2006/relationships" xmlns:p="http://schemas.openxmlformats.org/presentationml/2006/main">
  <p:tag name="NUM" val="1"/>
</p:tagLst>
</file>

<file path=ppt/tags/tag757.xml><?xml version="1.0" encoding="utf-8"?>
<p:tagLst xmlns:a="http://schemas.openxmlformats.org/drawingml/2006/main" xmlns:r="http://schemas.openxmlformats.org/officeDocument/2006/relationships" xmlns:p="http://schemas.openxmlformats.org/presentationml/2006/main">
  <p:tag name="NUM" val="2"/>
</p:tagLst>
</file>

<file path=ppt/tags/tag758.xml><?xml version="1.0" encoding="utf-8"?>
<p:tagLst xmlns:a="http://schemas.openxmlformats.org/drawingml/2006/main" xmlns:r="http://schemas.openxmlformats.org/officeDocument/2006/relationships" xmlns:p="http://schemas.openxmlformats.org/presentationml/2006/main">
  <p:tag name="NUM" val="3"/>
</p:tagLst>
</file>

<file path=ppt/tags/tag759.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60.xml><?xml version="1.0" encoding="utf-8"?>
<p:tagLst xmlns:a="http://schemas.openxmlformats.org/drawingml/2006/main" xmlns:r="http://schemas.openxmlformats.org/officeDocument/2006/relationships" xmlns:p="http://schemas.openxmlformats.org/presentationml/2006/main">
  <p:tag name="NUM" val="5"/>
</p:tagLst>
</file>

<file path=ppt/tags/tag761.xml><?xml version="1.0" encoding="utf-8"?>
<p:tagLst xmlns:a="http://schemas.openxmlformats.org/drawingml/2006/main" xmlns:r="http://schemas.openxmlformats.org/officeDocument/2006/relationships" xmlns:p="http://schemas.openxmlformats.org/presentationml/2006/main">
  <p:tag name="NUM" val="6"/>
</p:tagLst>
</file>

<file path=ppt/tags/tag762.xml><?xml version="1.0" encoding="utf-8"?>
<p:tagLst xmlns:a="http://schemas.openxmlformats.org/drawingml/2006/main" xmlns:r="http://schemas.openxmlformats.org/officeDocument/2006/relationships" xmlns:p="http://schemas.openxmlformats.org/presentationml/2006/main">
  <p:tag name="NUM" val="1"/>
</p:tagLst>
</file>

<file path=ppt/tags/tag763.xml><?xml version="1.0" encoding="utf-8"?>
<p:tagLst xmlns:a="http://schemas.openxmlformats.org/drawingml/2006/main" xmlns:r="http://schemas.openxmlformats.org/officeDocument/2006/relationships" xmlns:p="http://schemas.openxmlformats.org/presentationml/2006/main">
  <p:tag name="NUM" val="2"/>
</p:tagLst>
</file>

<file path=ppt/tags/tag764.xml><?xml version="1.0" encoding="utf-8"?>
<p:tagLst xmlns:a="http://schemas.openxmlformats.org/drawingml/2006/main" xmlns:r="http://schemas.openxmlformats.org/officeDocument/2006/relationships" xmlns:p="http://schemas.openxmlformats.org/presentationml/2006/main">
  <p:tag name="NUM" val="3"/>
</p:tagLst>
</file>

<file path=ppt/tags/tag765.xml><?xml version="1.0" encoding="utf-8"?>
<p:tagLst xmlns:a="http://schemas.openxmlformats.org/drawingml/2006/main" xmlns:r="http://schemas.openxmlformats.org/officeDocument/2006/relationships" xmlns:p="http://schemas.openxmlformats.org/presentationml/2006/main">
  <p:tag name="NUM" val="4"/>
</p:tagLst>
</file>

<file path=ppt/tags/tag766.xml><?xml version="1.0" encoding="utf-8"?>
<p:tagLst xmlns:a="http://schemas.openxmlformats.org/drawingml/2006/main" xmlns:r="http://schemas.openxmlformats.org/officeDocument/2006/relationships" xmlns:p="http://schemas.openxmlformats.org/presentationml/2006/main">
  <p:tag name="NUM" val="5"/>
</p:tagLst>
</file>

<file path=ppt/tags/tag767.xml><?xml version="1.0" encoding="utf-8"?>
<p:tagLst xmlns:a="http://schemas.openxmlformats.org/drawingml/2006/main" xmlns:r="http://schemas.openxmlformats.org/officeDocument/2006/relationships" xmlns:p="http://schemas.openxmlformats.org/presentationml/2006/main">
  <p:tag name="NUM" val="1"/>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72.xml><?xml version="1.0" encoding="utf-8"?>
<p:tagLst xmlns:a="http://schemas.openxmlformats.org/drawingml/2006/main" xmlns:r="http://schemas.openxmlformats.org/officeDocument/2006/relationships" xmlns:p="http://schemas.openxmlformats.org/presentationml/2006/main">
  <p:tag name="NUM" val="1"/>
</p:tagLst>
</file>

<file path=ppt/tags/tag773.xml><?xml version="1.0" encoding="utf-8"?>
<p:tagLst xmlns:a="http://schemas.openxmlformats.org/drawingml/2006/main" xmlns:r="http://schemas.openxmlformats.org/officeDocument/2006/relationships" xmlns:p="http://schemas.openxmlformats.org/presentationml/2006/main">
  <p:tag name="NUM" val="2"/>
</p:tagLst>
</file>

<file path=ppt/tags/tag774.xml><?xml version="1.0" encoding="utf-8"?>
<p:tagLst xmlns:a="http://schemas.openxmlformats.org/drawingml/2006/main" xmlns:r="http://schemas.openxmlformats.org/officeDocument/2006/relationships" xmlns:p="http://schemas.openxmlformats.org/presentationml/2006/main">
  <p:tag name="NUM" val="1"/>
</p:tagLst>
</file>

<file path=ppt/tags/tag775.xml><?xml version="1.0" encoding="utf-8"?>
<p:tagLst xmlns:a="http://schemas.openxmlformats.org/drawingml/2006/main" xmlns:r="http://schemas.openxmlformats.org/officeDocument/2006/relationships" xmlns:p="http://schemas.openxmlformats.org/presentationml/2006/main">
  <p:tag name="NUM" val="2"/>
</p:tagLst>
</file>

<file path=ppt/tags/tag776.xml><?xml version="1.0" encoding="utf-8"?>
<p:tagLst xmlns:a="http://schemas.openxmlformats.org/drawingml/2006/main" xmlns:r="http://schemas.openxmlformats.org/officeDocument/2006/relationships" xmlns:p="http://schemas.openxmlformats.org/presentationml/2006/main">
  <p:tag name="NUM" val="3"/>
</p:tagLst>
</file>

<file path=ppt/tags/tag777.xml><?xml version="1.0" encoding="utf-8"?>
<p:tagLst xmlns:a="http://schemas.openxmlformats.org/drawingml/2006/main" xmlns:r="http://schemas.openxmlformats.org/officeDocument/2006/relationships" xmlns:p="http://schemas.openxmlformats.org/presentationml/2006/main">
  <p:tag name="NUM" val="1"/>
</p:tagLst>
</file>

<file path=ppt/tags/tag778.xml><?xml version="1.0" encoding="utf-8"?>
<p:tagLst xmlns:a="http://schemas.openxmlformats.org/drawingml/2006/main" xmlns:r="http://schemas.openxmlformats.org/officeDocument/2006/relationships" xmlns:p="http://schemas.openxmlformats.org/presentationml/2006/main">
  <p:tag name="NUM" val="2"/>
</p:tagLst>
</file>

<file path=ppt/tags/tag779.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80.xml><?xml version="1.0" encoding="utf-8"?>
<p:tagLst xmlns:a="http://schemas.openxmlformats.org/drawingml/2006/main" xmlns:r="http://schemas.openxmlformats.org/officeDocument/2006/relationships" xmlns:p="http://schemas.openxmlformats.org/presentationml/2006/main">
  <p:tag name="NUM" val="1"/>
</p:tagLst>
</file>

<file path=ppt/tags/tag781.xml><?xml version="1.0" encoding="utf-8"?>
<p:tagLst xmlns:a="http://schemas.openxmlformats.org/drawingml/2006/main" xmlns:r="http://schemas.openxmlformats.org/officeDocument/2006/relationships" xmlns:p="http://schemas.openxmlformats.org/presentationml/2006/main">
  <p:tag name="NUM" val="2"/>
</p:tagLst>
</file>

<file path=ppt/tags/tag782.xml><?xml version="1.0" encoding="utf-8"?>
<p:tagLst xmlns:a="http://schemas.openxmlformats.org/drawingml/2006/main" xmlns:r="http://schemas.openxmlformats.org/officeDocument/2006/relationships" xmlns:p="http://schemas.openxmlformats.org/presentationml/2006/main">
  <p:tag name="NUM" val="1"/>
</p:tagLst>
</file>

<file path=ppt/tags/tag783.xml><?xml version="1.0" encoding="utf-8"?>
<p:tagLst xmlns:a="http://schemas.openxmlformats.org/drawingml/2006/main" xmlns:r="http://schemas.openxmlformats.org/officeDocument/2006/relationships" xmlns:p="http://schemas.openxmlformats.org/presentationml/2006/main">
  <p:tag name="NUM" val="2"/>
</p:tagLst>
</file>

<file path=ppt/tags/tag784.xml><?xml version="1.0" encoding="utf-8"?>
<p:tagLst xmlns:a="http://schemas.openxmlformats.org/drawingml/2006/main" xmlns:r="http://schemas.openxmlformats.org/officeDocument/2006/relationships" xmlns:p="http://schemas.openxmlformats.org/presentationml/2006/main">
  <p:tag name="NUM" val="1"/>
</p:tagLst>
</file>

<file path=ppt/tags/tag785.xml><?xml version="1.0" encoding="utf-8"?>
<p:tagLst xmlns:a="http://schemas.openxmlformats.org/drawingml/2006/main" xmlns:r="http://schemas.openxmlformats.org/officeDocument/2006/relationships" xmlns:p="http://schemas.openxmlformats.org/presentationml/2006/main">
  <p:tag name="NUM" val="2"/>
</p:tagLst>
</file>

<file path=ppt/tags/tag786.xml><?xml version="1.0" encoding="utf-8"?>
<p:tagLst xmlns:a="http://schemas.openxmlformats.org/drawingml/2006/main" xmlns:r="http://schemas.openxmlformats.org/officeDocument/2006/relationships" xmlns:p="http://schemas.openxmlformats.org/presentationml/2006/main">
  <p:tag name="NUM" val="3"/>
</p:tagLst>
</file>

<file path=ppt/tags/tag787.xml><?xml version="1.0" encoding="utf-8"?>
<p:tagLst xmlns:a="http://schemas.openxmlformats.org/drawingml/2006/main" xmlns:r="http://schemas.openxmlformats.org/officeDocument/2006/relationships" xmlns:p="http://schemas.openxmlformats.org/presentationml/2006/main">
  <p:tag name="NUM" val="4"/>
</p:tagLst>
</file>

<file path=ppt/tags/tag788.xml><?xml version="1.0" encoding="utf-8"?>
<p:tagLst xmlns:a="http://schemas.openxmlformats.org/drawingml/2006/main" xmlns:r="http://schemas.openxmlformats.org/officeDocument/2006/relationships" xmlns:p="http://schemas.openxmlformats.org/presentationml/2006/main">
  <p:tag name="NUM" val="5"/>
</p:tagLst>
</file>

<file path=ppt/tags/tag789.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790.xml><?xml version="1.0" encoding="utf-8"?>
<p:tagLst xmlns:a="http://schemas.openxmlformats.org/drawingml/2006/main" xmlns:r="http://schemas.openxmlformats.org/officeDocument/2006/relationships" xmlns:p="http://schemas.openxmlformats.org/presentationml/2006/main">
  <p:tag name="NUM" val="7"/>
</p:tagLst>
</file>

<file path=ppt/tags/tag791.xml><?xml version="1.0" encoding="utf-8"?>
<p:tagLst xmlns:a="http://schemas.openxmlformats.org/drawingml/2006/main" xmlns:r="http://schemas.openxmlformats.org/officeDocument/2006/relationships" xmlns:p="http://schemas.openxmlformats.org/presentationml/2006/main">
  <p:tag name="NUM" val="8"/>
</p:tagLst>
</file>

<file path=ppt/tags/tag792.xml><?xml version="1.0" encoding="utf-8"?>
<p:tagLst xmlns:a="http://schemas.openxmlformats.org/drawingml/2006/main" xmlns:r="http://schemas.openxmlformats.org/officeDocument/2006/relationships" xmlns:p="http://schemas.openxmlformats.org/presentationml/2006/main">
  <p:tag name="NUM" val="1"/>
</p:tagLst>
</file>

<file path=ppt/tags/tag793.xml><?xml version="1.0" encoding="utf-8"?>
<p:tagLst xmlns:a="http://schemas.openxmlformats.org/drawingml/2006/main" xmlns:r="http://schemas.openxmlformats.org/officeDocument/2006/relationships" xmlns:p="http://schemas.openxmlformats.org/presentationml/2006/main">
  <p:tag name="NUM" val="2"/>
</p:tagLst>
</file>

<file path=ppt/tags/tag794.xml><?xml version="1.0" encoding="utf-8"?>
<p:tagLst xmlns:a="http://schemas.openxmlformats.org/drawingml/2006/main" xmlns:r="http://schemas.openxmlformats.org/officeDocument/2006/relationships" xmlns:p="http://schemas.openxmlformats.org/presentationml/2006/main">
  <p:tag name="NUM" val="1"/>
</p:tagLst>
</file>

<file path=ppt/tags/tag795.xml><?xml version="1.0" encoding="utf-8"?>
<p:tagLst xmlns:a="http://schemas.openxmlformats.org/drawingml/2006/main" xmlns:r="http://schemas.openxmlformats.org/officeDocument/2006/relationships" xmlns:p="http://schemas.openxmlformats.org/presentationml/2006/main">
  <p:tag name="NUM" val="2"/>
</p:tagLst>
</file>

<file path=ppt/tags/tag796.xml><?xml version="1.0" encoding="utf-8"?>
<p:tagLst xmlns:a="http://schemas.openxmlformats.org/drawingml/2006/main" xmlns:r="http://schemas.openxmlformats.org/officeDocument/2006/relationships" xmlns:p="http://schemas.openxmlformats.org/presentationml/2006/main">
  <p:tag name="NUM" val="1"/>
</p:tagLst>
</file>

<file path=ppt/tags/tag797.xml><?xml version="1.0" encoding="utf-8"?>
<p:tagLst xmlns:a="http://schemas.openxmlformats.org/drawingml/2006/main" xmlns:r="http://schemas.openxmlformats.org/officeDocument/2006/relationships" xmlns:p="http://schemas.openxmlformats.org/presentationml/2006/main">
  <p:tag name="NUM" val="2"/>
</p:tagLst>
</file>

<file path=ppt/tags/tag798.xml><?xml version="1.0" encoding="utf-8"?>
<p:tagLst xmlns:a="http://schemas.openxmlformats.org/drawingml/2006/main" xmlns:r="http://schemas.openxmlformats.org/officeDocument/2006/relationships" xmlns:p="http://schemas.openxmlformats.org/presentationml/2006/main">
  <p:tag name="NUM" val="3"/>
</p:tagLst>
</file>

<file path=ppt/tags/tag79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00.xml><?xml version="1.0" encoding="utf-8"?>
<p:tagLst xmlns:a="http://schemas.openxmlformats.org/drawingml/2006/main" xmlns:r="http://schemas.openxmlformats.org/officeDocument/2006/relationships" xmlns:p="http://schemas.openxmlformats.org/presentationml/2006/main">
  <p:tag name="NUM" val="5"/>
</p:tagLst>
</file>

<file path=ppt/tags/tag801.xml><?xml version="1.0" encoding="utf-8"?>
<p:tagLst xmlns:a="http://schemas.openxmlformats.org/drawingml/2006/main" xmlns:r="http://schemas.openxmlformats.org/officeDocument/2006/relationships" xmlns:p="http://schemas.openxmlformats.org/presentationml/2006/main">
  <p:tag name="NUM" val="6"/>
</p:tagLst>
</file>

<file path=ppt/tags/tag802.xml><?xml version="1.0" encoding="utf-8"?>
<p:tagLst xmlns:a="http://schemas.openxmlformats.org/drawingml/2006/main" xmlns:r="http://schemas.openxmlformats.org/officeDocument/2006/relationships" xmlns:p="http://schemas.openxmlformats.org/presentationml/2006/main">
  <p:tag name="NUM" val="7"/>
</p:tagLst>
</file>

<file path=ppt/tags/tag803.xml><?xml version="1.0" encoding="utf-8"?>
<p:tagLst xmlns:a="http://schemas.openxmlformats.org/drawingml/2006/main" xmlns:r="http://schemas.openxmlformats.org/officeDocument/2006/relationships" xmlns:p="http://schemas.openxmlformats.org/presentationml/2006/main">
  <p:tag name="NUM" val="8"/>
</p:tagLst>
</file>

<file path=ppt/tags/tag804.xml><?xml version="1.0" encoding="utf-8"?>
<p:tagLst xmlns:a="http://schemas.openxmlformats.org/drawingml/2006/main" xmlns:r="http://schemas.openxmlformats.org/officeDocument/2006/relationships" xmlns:p="http://schemas.openxmlformats.org/presentationml/2006/main">
  <p:tag name="NUM" val="1"/>
</p:tagLst>
</file>

<file path=ppt/tags/tag805.xml><?xml version="1.0" encoding="utf-8"?>
<p:tagLst xmlns:a="http://schemas.openxmlformats.org/drawingml/2006/main" xmlns:r="http://schemas.openxmlformats.org/officeDocument/2006/relationships" xmlns:p="http://schemas.openxmlformats.org/presentationml/2006/main">
  <p:tag name="NUM" val="2"/>
</p:tagLst>
</file>

<file path=ppt/tags/tag806.xml><?xml version="1.0" encoding="utf-8"?>
<p:tagLst xmlns:a="http://schemas.openxmlformats.org/drawingml/2006/main" xmlns:r="http://schemas.openxmlformats.org/officeDocument/2006/relationships" xmlns:p="http://schemas.openxmlformats.org/presentationml/2006/main">
  <p:tag name="NUM" val="3"/>
</p:tagLst>
</file>

<file path=ppt/tags/tag807.xml><?xml version="1.0" encoding="utf-8"?>
<p:tagLst xmlns:a="http://schemas.openxmlformats.org/drawingml/2006/main" xmlns:r="http://schemas.openxmlformats.org/officeDocument/2006/relationships" xmlns:p="http://schemas.openxmlformats.org/presentationml/2006/main">
  <p:tag name="NUM" val="4"/>
</p:tagLst>
</file>

<file path=ppt/tags/tag808.xml><?xml version="1.0" encoding="utf-8"?>
<p:tagLst xmlns:a="http://schemas.openxmlformats.org/drawingml/2006/main" xmlns:r="http://schemas.openxmlformats.org/officeDocument/2006/relationships" xmlns:p="http://schemas.openxmlformats.org/presentationml/2006/main">
  <p:tag name="NUM" val="5"/>
</p:tagLst>
</file>

<file path=ppt/tags/tag809.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10.xml><?xml version="1.0" encoding="utf-8"?>
<p:tagLst xmlns:a="http://schemas.openxmlformats.org/drawingml/2006/main" xmlns:r="http://schemas.openxmlformats.org/officeDocument/2006/relationships" xmlns:p="http://schemas.openxmlformats.org/presentationml/2006/main">
  <p:tag name="NUM" val="7"/>
</p:tagLst>
</file>

<file path=ppt/tags/tag811.xml><?xml version="1.0" encoding="utf-8"?>
<p:tagLst xmlns:a="http://schemas.openxmlformats.org/drawingml/2006/main" xmlns:r="http://schemas.openxmlformats.org/officeDocument/2006/relationships" xmlns:p="http://schemas.openxmlformats.org/presentationml/2006/main">
  <p:tag name="NUM" val="1"/>
</p:tagLst>
</file>

<file path=ppt/tags/tag812.xml><?xml version="1.0" encoding="utf-8"?>
<p:tagLst xmlns:a="http://schemas.openxmlformats.org/drawingml/2006/main" xmlns:r="http://schemas.openxmlformats.org/officeDocument/2006/relationships" xmlns:p="http://schemas.openxmlformats.org/presentationml/2006/main">
  <p:tag name="NUM" val="2"/>
</p:tagLst>
</file>

<file path=ppt/tags/tag813.xml><?xml version="1.0" encoding="utf-8"?>
<p:tagLst xmlns:a="http://schemas.openxmlformats.org/drawingml/2006/main" xmlns:r="http://schemas.openxmlformats.org/officeDocument/2006/relationships" xmlns:p="http://schemas.openxmlformats.org/presentationml/2006/main">
  <p:tag name="NUM" val="1"/>
</p:tagLst>
</file>

<file path=ppt/tags/tag814.xml><?xml version="1.0" encoding="utf-8"?>
<p:tagLst xmlns:a="http://schemas.openxmlformats.org/drawingml/2006/main" xmlns:r="http://schemas.openxmlformats.org/officeDocument/2006/relationships" xmlns:p="http://schemas.openxmlformats.org/presentationml/2006/main">
  <p:tag name="NUM" val="2"/>
</p:tagLst>
</file>

<file path=ppt/tags/tag815.xml><?xml version="1.0" encoding="utf-8"?>
<p:tagLst xmlns:a="http://schemas.openxmlformats.org/drawingml/2006/main" xmlns:r="http://schemas.openxmlformats.org/officeDocument/2006/relationships" xmlns:p="http://schemas.openxmlformats.org/presentationml/2006/main">
  <p:tag name="NUM" val="1"/>
</p:tagLst>
</file>

<file path=ppt/tags/tag816.xml><?xml version="1.0" encoding="utf-8"?>
<p:tagLst xmlns:a="http://schemas.openxmlformats.org/drawingml/2006/main" xmlns:r="http://schemas.openxmlformats.org/officeDocument/2006/relationships" xmlns:p="http://schemas.openxmlformats.org/presentationml/2006/main">
  <p:tag name="NUM" val="2"/>
</p:tagLst>
</file>

<file path=ppt/tags/tag817.xml><?xml version="1.0" encoding="utf-8"?>
<p:tagLst xmlns:a="http://schemas.openxmlformats.org/drawingml/2006/main" xmlns:r="http://schemas.openxmlformats.org/officeDocument/2006/relationships" xmlns:p="http://schemas.openxmlformats.org/presentationml/2006/main">
  <p:tag name="NUM" val="3"/>
</p:tagLst>
</file>

<file path=ppt/tags/tag818.xml><?xml version="1.0" encoding="utf-8"?>
<p:tagLst xmlns:a="http://schemas.openxmlformats.org/drawingml/2006/main" xmlns:r="http://schemas.openxmlformats.org/officeDocument/2006/relationships" xmlns:p="http://schemas.openxmlformats.org/presentationml/2006/main">
  <p:tag name="NUM" val="4"/>
</p:tagLst>
</file>

<file path=ppt/tags/tag819.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6"/>
</p:tagLst>
</file>

<file path=ppt/tags/tag821.xml><?xml version="1.0" encoding="utf-8"?>
<p:tagLst xmlns:a="http://schemas.openxmlformats.org/drawingml/2006/main" xmlns:r="http://schemas.openxmlformats.org/officeDocument/2006/relationships" xmlns:p="http://schemas.openxmlformats.org/presentationml/2006/main">
  <p:tag name="NUM" val="7"/>
</p:tagLst>
</file>

<file path=ppt/tags/tag822.xml><?xml version="1.0" encoding="utf-8"?>
<p:tagLst xmlns:a="http://schemas.openxmlformats.org/drawingml/2006/main" xmlns:r="http://schemas.openxmlformats.org/officeDocument/2006/relationships" xmlns:p="http://schemas.openxmlformats.org/presentationml/2006/main">
  <p:tag name="NUM" val="1"/>
</p:tagLst>
</file>

<file path=ppt/tags/tag823.xml><?xml version="1.0" encoding="utf-8"?>
<p:tagLst xmlns:a="http://schemas.openxmlformats.org/drawingml/2006/main" xmlns:r="http://schemas.openxmlformats.org/officeDocument/2006/relationships" xmlns:p="http://schemas.openxmlformats.org/presentationml/2006/main">
  <p:tag name="NUM" val="2"/>
</p:tagLst>
</file>

<file path=ppt/tags/tag824.xml><?xml version="1.0" encoding="utf-8"?>
<p:tagLst xmlns:a="http://schemas.openxmlformats.org/drawingml/2006/main" xmlns:r="http://schemas.openxmlformats.org/officeDocument/2006/relationships" xmlns:p="http://schemas.openxmlformats.org/presentationml/2006/main">
  <p:tag name="NUM" val="1"/>
</p:tagLst>
</file>

<file path=ppt/tags/tag825.xml><?xml version="1.0" encoding="utf-8"?>
<p:tagLst xmlns:a="http://schemas.openxmlformats.org/drawingml/2006/main" xmlns:r="http://schemas.openxmlformats.org/officeDocument/2006/relationships" xmlns:p="http://schemas.openxmlformats.org/presentationml/2006/main">
  <p:tag name="NUM" val="2"/>
</p:tagLst>
</file>

<file path=ppt/tags/tag826.xml><?xml version="1.0" encoding="utf-8"?>
<p:tagLst xmlns:a="http://schemas.openxmlformats.org/drawingml/2006/main" xmlns:r="http://schemas.openxmlformats.org/officeDocument/2006/relationships" xmlns:p="http://schemas.openxmlformats.org/presentationml/2006/main">
  <p:tag name="NUM" val="1"/>
</p:tagLst>
</file>

<file path=ppt/tags/tag827.xml><?xml version="1.0" encoding="utf-8"?>
<p:tagLst xmlns:a="http://schemas.openxmlformats.org/drawingml/2006/main" xmlns:r="http://schemas.openxmlformats.org/officeDocument/2006/relationships" xmlns:p="http://schemas.openxmlformats.org/presentationml/2006/main">
  <p:tag name="NUM" val="2"/>
</p:tagLst>
</file>

<file path=ppt/tags/tag828.xml><?xml version="1.0" encoding="utf-8"?>
<p:tagLst xmlns:a="http://schemas.openxmlformats.org/drawingml/2006/main" xmlns:r="http://schemas.openxmlformats.org/officeDocument/2006/relationships" xmlns:p="http://schemas.openxmlformats.org/presentationml/2006/main">
  <p:tag name="NUM" val="3"/>
</p:tagLst>
</file>

<file path=ppt/tags/tag829.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2"/>
</p:tagLst>
</file>

<file path=ppt/tags/tag831.xml><?xml version="1.0" encoding="utf-8"?>
<p:tagLst xmlns:a="http://schemas.openxmlformats.org/drawingml/2006/main" xmlns:r="http://schemas.openxmlformats.org/officeDocument/2006/relationships" xmlns:p="http://schemas.openxmlformats.org/presentationml/2006/main">
  <p:tag name="NUM" val="3"/>
</p:tagLst>
</file>

<file path=ppt/tags/tag832.xml><?xml version="1.0" encoding="utf-8"?>
<p:tagLst xmlns:a="http://schemas.openxmlformats.org/drawingml/2006/main" xmlns:r="http://schemas.openxmlformats.org/officeDocument/2006/relationships" xmlns:p="http://schemas.openxmlformats.org/presentationml/2006/main">
  <p:tag name="NUM" val="1"/>
</p:tagLst>
</file>

<file path=ppt/tags/tag833.xml><?xml version="1.0" encoding="utf-8"?>
<p:tagLst xmlns:a="http://schemas.openxmlformats.org/drawingml/2006/main" xmlns:r="http://schemas.openxmlformats.org/officeDocument/2006/relationships" xmlns:p="http://schemas.openxmlformats.org/presentationml/2006/main">
  <p:tag name="NUM" val="2"/>
</p:tagLst>
</file>

<file path=ppt/tags/tag834.xml><?xml version="1.0" encoding="utf-8"?>
<p:tagLst xmlns:a="http://schemas.openxmlformats.org/drawingml/2006/main" xmlns:r="http://schemas.openxmlformats.org/officeDocument/2006/relationships" xmlns:p="http://schemas.openxmlformats.org/presentationml/2006/main">
  <p:tag name="NUM" val="3"/>
</p:tagLst>
</file>

<file path=ppt/tags/tag835.xml><?xml version="1.0" encoding="utf-8"?>
<p:tagLst xmlns:a="http://schemas.openxmlformats.org/drawingml/2006/main" xmlns:r="http://schemas.openxmlformats.org/officeDocument/2006/relationships" xmlns:p="http://schemas.openxmlformats.org/presentationml/2006/main">
  <p:tag name="NUM" val="4"/>
</p:tagLst>
</file>

<file path=ppt/tags/tag836.xml><?xml version="1.0" encoding="utf-8"?>
<p:tagLst xmlns:a="http://schemas.openxmlformats.org/drawingml/2006/main" xmlns:r="http://schemas.openxmlformats.org/officeDocument/2006/relationships" xmlns:p="http://schemas.openxmlformats.org/presentationml/2006/main">
  <p:tag name="NUM" val="5"/>
</p:tagLst>
</file>

<file path=ppt/tags/tag837.xml><?xml version="1.0" encoding="utf-8"?>
<p:tagLst xmlns:a="http://schemas.openxmlformats.org/drawingml/2006/main" xmlns:r="http://schemas.openxmlformats.org/officeDocument/2006/relationships" xmlns:p="http://schemas.openxmlformats.org/presentationml/2006/main">
  <p:tag name="NUM" val="6"/>
</p:tagLst>
</file>

<file path=ppt/tags/tag838.xml><?xml version="1.0" encoding="utf-8"?>
<p:tagLst xmlns:a="http://schemas.openxmlformats.org/drawingml/2006/main" xmlns:r="http://schemas.openxmlformats.org/officeDocument/2006/relationships" xmlns:p="http://schemas.openxmlformats.org/presentationml/2006/main">
  <p:tag name="NUM" val="7"/>
</p:tagLst>
</file>

<file path=ppt/tags/tag839.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40.xml><?xml version="1.0" encoding="utf-8"?>
<p:tagLst xmlns:a="http://schemas.openxmlformats.org/drawingml/2006/main" xmlns:r="http://schemas.openxmlformats.org/officeDocument/2006/relationships" xmlns:p="http://schemas.openxmlformats.org/presentationml/2006/main">
  <p:tag name="NUM" val="1"/>
</p:tagLst>
</file>

<file path=ppt/tags/tag841.xml><?xml version="1.0" encoding="utf-8"?>
<p:tagLst xmlns:a="http://schemas.openxmlformats.org/drawingml/2006/main" xmlns:r="http://schemas.openxmlformats.org/officeDocument/2006/relationships" xmlns:p="http://schemas.openxmlformats.org/presentationml/2006/main">
  <p:tag name="NUM" val="2"/>
</p:tagLst>
</file>

<file path=ppt/tags/tag842.xml><?xml version="1.0" encoding="utf-8"?>
<p:tagLst xmlns:a="http://schemas.openxmlformats.org/drawingml/2006/main" xmlns:r="http://schemas.openxmlformats.org/officeDocument/2006/relationships" xmlns:p="http://schemas.openxmlformats.org/presentationml/2006/main">
  <p:tag name="NUM" val="3"/>
</p:tagLst>
</file>

<file path=ppt/tags/tag843.xml><?xml version="1.0" encoding="utf-8"?>
<p:tagLst xmlns:a="http://schemas.openxmlformats.org/drawingml/2006/main" xmlns:r="http://schemas.openxmlformats.org/officeDocument/2006/relationships" xmlns:p="http://schemas.openxmlformats.org/presentationml/2006/main">
  <p:tag name="NUM" val="1"/>
</p:tagLst>
</file>

<file path=ppt/tags/tag844.xml><?xml version="1.0" encoding="utf-8"?>
<p:tagLst xmlns:a="http://schemas.openxmlformats.org/drawingml/2006/main" xmlns:r="http://schemas.openxmlformats.org/officeDocument/2006/relationships" xmlns:p="http://schemas.openxmlformats.org/presentationml/2006/main">
  <p:tag name="NUM" val="2"/>
</p:tagLst>
</file>

<file path=ppt/tags/tag845.xml><?xml version="1.0" encoding="utf-8"?>
<p:tagLst xmlns:a="http://schemas.openxmlformats.org/drawingml/2006/main" xmlns:r="http://schemas.openxmlformats.org/officeDocument/2006/relationships" xmlns:p="http://schemas.openxmlformats.org/presentationml/2006/main">
  <p:tag name="NUM" val="3"/>
</p:tagLst>
</file>

<file path=ppt/tags/tag846.xml><?xml version="1.0" encoding="utf-8"?>
<p:tagLst xmlns:a="http://schemas.openxmlformats.org/drawingml/2006/main" xmlns:r="http://schemas.openxmlformats.org/officeDocument/2006/relationships" xmlns:p="http://schemas.openxmlformats.org/presentationml/2006/main">
  <p:tag name="NUM" val="4"/>
</p:tagLst>
</file>

<file path=ppt/tags/tag847.xml><?xml version="1.0" encoding="utf-8"?>
<p:tagLst xmlns:a="http://schemas.openxmlformats.org/drawingml/2006/main" xmlns:r="http://schemas.openxmlformats.org/officeDocument/2006/relationships" xmlns:p="http://schemas.openxmlformats.org/presentationml/2006/main">
  <p:tag name="NUM" val="5"/>
</p:tagLst>
</file>

<file path=ppt/tags/tag848.xml><?xml version="1.0" encoding="utf-8"?>
<p:tagLst xmlns:a="http://schemas.openxmlformats.org/drawingml/2006/main" xmlns:r="http://schemas.openxmlformats.org/officeDocument/2006/relationships" xmlns:p="http://schemas.openxmlformats.org/presentationml/2006/main">
  <p:tag name="NUM" val="6"/>
</p:tagLst>
</file>

<file path=ppt/tags/tag849.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50.xml><?xml version="1.0" encoding="utf-8"?>
<p:tagLst xmlns:a="http://schemas.openxmlformats.org/drawingml/2006/main" xmlns:r="http://schemas.openxmlformats.org/officeDocument/2006/relationships" xmlns:p="http://schemas.openxmlformats.org/presentationml/2006/main">
  <p:tag name="NUM" val="8"/>
</p:tagLst>
</file>

<file path=ppt/tags/tag851.xml><?xml version="1.0" encoding="utf-8"?>
<p:tagLst xmlns:a="http://schemas.openxmlformats.org/drawingml/2006/main" xmlns:r="http://schemas.openxmlformats.org/officeDocument/2006/relationships" xmlns:p="http://schemas.openxmlformats.org/presentationml/2006/main">
  <p:tag name="NUM" val="1"/>
</p:tagLst>
</file>

<file path=ppt/tags/tag852.xml><?xml version="1.0" encoding="utf-8"?>
<p:tagLst xmlns:a="http://schemas.openxmlformats.org/drawingml/2006/main" xmlns:r="http://schemas.openxmlformats.org/officeDocument/2006/relationships" xmlns:p="http://schemas.openxmlformats.org/presentationml/2006/main">
  <p:tag name="NUM" val="2"/>
</p:tagLst>
</file>

<file path=ppt/tags/tag853.xml><?xml version="1.0" encoding="utf-8"?>
<p:tagLst xmlns:a="http://schemas.openxmlformats.org/drawingml/2006/main" xmlns:r="http://schemas.openxmlformats.org/officeDocument/2006/relationships" xmlns:p="http://schemas.openxmlformats.org/presentationml/2006/main">
  <p:tag name="NUM" val="1"/>
</p:tagLst>
</file>

<file path=ppt/tags/tag854.xml><?xml version="1.0" encoding="utf-8"?>
<p:tagLst xmlns:a="http://schemas.openxmlformats.org/drawingml/2006/main" xmlns:r="http://schemas.openxmlformats.org/officeDocument/2006/relationships" xmlns:p="http://schemas.openxmlformats.org/presentationml/2006/main">
  <p:tag name="NUM" val="1"/>
</p:tagLst>
</file>

<file path=ppt/tags/tag855.xml><?xml version="1.0" encoding="utf-8"?>
<p:tagLst xmlns:a="http://schemas.openxmlformats.org/drawingml/2006/main" xmlns:r="http://schemas.openxmlformats.org/officeDocument/2006/relationships" xmlns:p="http://schemas.openxmlformats.org/presentationml/2006/main">
  <p:tag name="NUM" val="2"/>
</p:tagLst>
</file>

<file path=ppt/tags/tag856.xml><?xml version="1.0" encoding="utf-8"?>
<p:tagLst xmlns:a="http://schemas.openxmlformats.org/drawingml/2006/main" xmlns:r="http://schemas.openxmlformats.org/officeDocument/2006/relationships" xmlns:p="http://schemas.openxmlformats.org/presentationml/2006/main">
  <p:tag name="NUM" val="3"/>
</p:tagLst>
</file>

<file path=ppt/tags/tag857.xml><?xml version="1.0" encoding="utf-8"?>
<p:tagLst xmlns:a="http://schemas.openxmlformats.org/drawingml/2006/main" xmlns:r="http://schemas.openxmlformats.org/officeDocument/2006/relationships" xmlns:p="http://schemas.openxmlformats.org/presentationml/2006/main">
  <p:tag name="NUM" val="4"/>
</p:tagLst>
</file>

<file path=ppt/tags/tag858.xml><?xml version="1.0" encoding="utf-8"?>
<p:tagLst xmlns:a="http://schemas.openxmlformats.org/drawingml/2006/main" xmlns:r="http://schemas.openxmlformats.org/officeDocument/2006/relationships" xmlns:p="http://schemas.openxmlformats.org/presentationml/2006/main">
  <p:tag name="NUM" val="1"/>
</p:tagLst>
</file>

<file path=ppt/tags/tag859.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60.xml><?xml version="1.0" encoding="utf-8"?>
<p:tagLst xmlns:a="http://schemas.openxmlformats.org/drawingml/2006/main" xmlns:r="http://schemas.openxmlformats.org/officeDocument/2006/relationships" xmlns:p="http://schemas.openxmlformats.org/presentationml/2006/main">
  <p:tag name="NUM" val="3"/>
</p:tagLst>
</file>

<file path=ppt/tags/tag861.xml><?xml version="1.0" encoding="utf-8"?>
<p:tagLst xmlns:a="http://schemas.openxmlformats.org/drawingml/2006/main" xmlns:r="http://schemas.openxmlformats.org/officeDocument/2006/relationships" xmlns:p="http://schemas.openxmlformats.org/presentationml/2006/main">
  <p:tag name="NUM" val="1"/>
</p:tagLst>
</file>

<file path=ppt/tags/tag862.xml><?xml version="1.0" encoding="utf-8"?>
<p:tagLst xmlns:a="http://schemas.openxmlformats.org/drawingml/2006/main" xmlns:r="http://schemas.openxmlformats.org/officeDocument/2006/relationships" xmlns:p="http://schemas.openxmlformats.org/presentationml/2006/main">
  <p:tag name="NUM" val="2"/>
</p:tagLst>
</file>

<file path=ppt/tags/tag863.xml><?xml version="1.0" encoding="utf-8"?>
<p:tagLst xmlns:a="http://schemas.openxmlformats.org/drawingml/2006/main" xmlns:r="http://schemas.openxmlformats.org/officeDocument/2006/relationships" xmlns:p="http://schemas.openxmlformats.org/presentationml/2006/main">
  <p:tag name="NUM" val="3"/>
</p:tagLst>
</file>

<file path=ppt/tags/tag864.xml><?xml version="1.0" encoding="utf-8"?>
<p:tagLst xmlns:a="http://schemas.openxmlformats.org/drawingml/2006/main" xmlns:r="http://schemas.openxmlformats.org/officeDocument/2006/relationships" xmlns:p="http://schemas.openxmlformats.org/presentationml/2006/main">
  <p:tag name="NUM" val="4"/>
</p:tagLst>
</file>

<file path=ppt/tags/tag865.xml><?xml version="1.0" encoding="utf-8"?>
<p:tagLst xmlns:a="http://schemas.openxmlformats.org/drawingml/2006/main" xmlns:r="http://schemas.openxmlformats.org/officeDocument/2006/relationships" xmlns:p="http://schemas.openxmlformats.org/presentationml/2006/main">
  <p:tag name="NUM" val="5"/>
</p:tagLst>
</file>

<file path=ppt/tags/tag866.xml><?xml version="1.0" encoding="utf-8"?>
<p:tagLst xmlns:a="http://schemas.openxmlformats.org/drawingml/2006/main" xmlns:r="http://schemas.openxmlformats.org/officeDocument/2006/relationships" xmlns:p="http://schemas.openxmlformats.org/presentationml/2006/main">
  <p:tag name="NUM" val="6"/>
</p:tagLst>
</file>

<file path=ppt/tags/tag867.xml><?xml version="1.0" encoding="utf-8"?>
<p:tagLst xmlns:a="http://schemas.openxmlformats.org/drawingml/2006/main" xmlns:r="http://schemas.openxmlformats.org/officeDocument/2006/relationships" xmlns:p="http://schemas.openxmlformats.org/presentationml/2006/main">
  <p:tag name="NUM" val="7"/>
</p:tagLst>
</file>

<file path=ppt/tags/tag868.xml><?xml version="1.0" encoding="utf-8"?>
<p:tagLst xmlns:a="http://schemas.openxmlformats.org/drawingml/2006/main" xmlns:r="http://schemas.openxmlformats.org/officeDocument/2006/relationships" xmlns:p="http://schemas.openxmlformats.org/presentationml/2006/main">
  <p:tag name="NUM" val="8"/>
</p:tagLst>
</file>

<file path=ppt/tags/tag869.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70.xml><?xml version="1.0" encoding="utf-8"?>
<p:tagLst xmlns:a="http://schemas.openxmlformats.org/drawingml/2006/main" xmlns:r="http://schemas.openxmlformats.org/officeDocument/2006/relationships" xmlns:p="http://schemas.openxmlformats.org/presentationml/2006/main">
  <p:tag name="NUM" val="2"/>
</p:tagLst>
</file>

<file path=ppt/tags/tag871.xml><?xml version="1.0" encoding="utf-8"?>
<p:tagLst xmlns:a="http://schemas.openxmlformats.org/drawingml/2006/main" xmlns:r="http://schemas.openxmlformats.org/officeDocument/2006/relationships" xmlns:p="http://schemas.openxmlformats.org/presentationml/2006/main">
  <p:tag name="NUM" val="3"/>
</p:tagLst>
</file>

<file path=ppt/tags/tag872.xml><?xml version="1.0" encoding="utf-8"?>
<p:tagLst xmlns:a="http://schemas.openxmlformats.org/drawingml/2006/main" xmlns:r="http://schemas.openxmlformats.org/officeDocument/2006/relationships" xmlns:p="http://schemas.openxmlformats.org/presentationml/2006/main">
  <p:tag name="NUM" val="1"/>
</p:tagLst>
</file>

<file path=ppt/tags/tag873.xml><?xml version="1.0" encoding="utf-8"?>
<p:tagLst xmlns:a="http://schemas.openxmlformats.org/drawingml/2006/main" xmlns:r="http://schemas.openxmlformats.org/officeDocument/2006/relationships" xmlns:p="http://schemas.openxmlformats.org/presentationml/2006/main">
  <p:tag name="NUM" val="2"/>
</p:tagLst>
</file>

<file path=ppt/tags/tag874.xml><?xml version="1.0" encoding="utf-8"?>
<p:tagLst xmlns:a="http://schemas.openxmlformats.org/drawingml/2006/main" xmlns:r="http://schemas.openxmlformats.org/officeDocument/2006/relationships" xmlns:p="http://schemas.openxmlformats.org/presentationml/2006/main">
  <p:tag name="NUM" val="3"/>
</p:tagLst>
</file>

<file path=ppt/tags/tag875.xml><?xml version="1.0" encoding="utf-8"?>
<p:tagLst xmlns:a="http://schemas.openxmlformats.org/drawingml/2006/main" xmlns:r="http://schemas.openxmlformats.org/officeDocument/2006/relationships" xmlns:p="http://schemas.openxmlformats.org/presentationml/2006/main">
  <p:tag name="NUM" val="4"/>
</p:tagLst>
</file>

<file path=ppt/tags/tag876.xml><?xml version="1.0" encoding="utf-8"?>
<p:tagLst xmlns:a="http://schemas.openxmlformats.org/drawingml/2006/main" xmlns:r="http://schemas.openxmlformats.org/officeDocument/2006/relationships" xmlns:p="http://schemas.openxmlformats.org/presentationml/2006/main">
  <p:tag name="NUM" val="5"/>
</p:tagLst>
</file>

<file path=ppt/tags/tag877.xml><?xml version="1.0" encoding="utf-8"?>
<p:tagLst xmlns:a="http://schemas.openxmlformats.org/drawingml/2006/main" xmlns:r="http://schemas.openxmlformats.org/officeDocument/2006/relationships" xmlns:p="http://schemas.openxmlformats.org/presentationml/2006/main">
  <p:tag name="NUM" val="6"/>
</p:tagLst>
</file>

<file path=ppt/tags/tag878.xml><?xml version="1.0" encoding="utf-8"?>
<p:tagLst xmlns:a="http://schemas.openxmlformats.org/drawingml/2006/main" xmlns:r="http://schemas.openxmlformats.org/officeDocument/2006/relationships" xmlns:p="http://schemas.openxmlformats.org/presentationml/2006/main">
  <p:tag name="NUM" val="7"/>
</p:tagLst>
</file>

<file path=ppt/tags/tag879.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80.xml><?xml version="1.0" encoding="utf-8"?>
<p:tagLst xmlns:a="http://schemas.openxmlformats.org/drawingml/2006/main" xmlns:r="http://schemas.openxmlformats.org/officeDocument/2006/relationships" xmlns:p="http://schemas.openxmlformats.org/presentationml/2006/main">
  <p:tag name="NUM" val="9"/>
</p:tagLst>
</file>

<file path=ppt/tags/tag881.xml><?xml version="1.0" encoding="utf-8"?>
<p:tagLst xmlns:a="http://schemas.openxmlformats.org/drawingml/2006/main" xmlns:r="http://schemas.openxmlformats.org/officeDocument/2006/relationships" xmlns:p="http://schemas.openxmlformats.org/presentationml/2006/main">
  <p:tag name="NUM" val="10"/>
</p:tagLst>
</file>

<file path=ppt/tags/tag882.xml><?xml version="1.0" encoding="utf-8"?>
<p:tagLst xmlns:a="http://schemas.openxmlformats.org/drawingml/2006/main" xmlns:r="http://schemas.openxmlformats.org/officeDocument/2006/relationships" xmlns:p="http://schemas.openxmlformats.org/presentationml/2006/main">
  <p:tag name="NUM" val="1"/>
</p:tagLst>
</file>

<file path=ppt/tags/tag883.xml><?xml version="1.0" encoding="utf-8"?>
<p:tagLst xmlns:a="http://schemas.openxmlformats.org/drawingml/2006/main" xmlns:r="http://schemas.openxmlformats.org/officeDocument/2006/relationships" xmlns:p="http://schemas.openxmlformats.org/presentationml/2006/main">
  <p:tag name="NUM" val="2"/>
</p:tagLst>
</file>

<file path=ppt/tags/tag884.xml><?xml version="1.0" encoding="utf-8"?>
<p:tagLst xmlns:a="http://schemas.openxmlformats.org/drawingml/2006/main" xmlns:r="http://schemas.openxmlformats.org/officeDocument/2006/relationships" xmlns:p="http://schemas.openxmlformats.org/presentationml/2006/main">
  <p:tag name="NUM" val="3"/>
</p:tagLst>
</file>

<file path=ppt/tags/tag885.xml><?xml version="1.0" encoding="utf-8"?>
<p:tagLst xmlns:a="http://schemas.openxmlformats.org/drawingml/2006/main" xmlns:r="http://schemas.openxmlformats.org/officeDocument/2006/relationships" xmlns:p="http://schemas.openxmlformats.org/presentationml/2006/main">
  <p:tag name="NUM" val="1"/>
</p:tagLst>
</file>

<file path=ppt/tags/tag886.xml><?xml version="1.0" encoding="utf-8"?>
<p:tagLst xmlns:a="http://schemas.openxmlformats.org/drawingml/2006/main" xmlns:r="http://schemas.openxmlformats.org/officeDocument/2006/relationships" xmlns:p="http://schemas.openxmlformats.org/presentationml/2006/main">
  <p:tag name="NUM" val="2"/>
</p:tagLst>
</file>

<file path=ppt/tags/tag887.xml><?xml version="1.0" encoding="utf-8"?>
<p:tagLst xmlns:a="http://schemas.openxmlformats.org/drawingml/2006/main" xmlns:r="http://schemas.openxmlformats.org/officeDocument/2006/relationships" xmlns:p="http://schemas.openxmlformats.org/presentationml/2006/main">
  <p:tag name="NUM" val="3"/>
</p:tagLst>
</file>

<file path=ppt/tags/tag888.xml><?xml version="1.0" encoding="utf-8"?>
<p:tagLst xmlns:a="http://schemas.openxmlformats.org/drawingml/2006/main" xmlns:r="http://schemas.openxmlformats.org/officeDocument/2006/relationships" xmlns:p="http://schemas.openxmlformats.org/presentationml/2006/main">
  <p:tag name="NUM" val="4"/>
</p:tagLst>
</file>

<file path=ppt/tags/tag889.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890.xml><?xml version="1.0" encoding="utf-8"?>
<p:tagLst xmlns:a="http://schemas.openxmlformats.org/drawingml/2006/main" xmlns:r="http://schemas.openxmlformats.org/officeDocument/2006/relationships" xmlns:p="http://schemas.openxmlformats.org/presentationml/2006/main">
  <p:tag name="NUM" val="6"/>
</p:tagLst>
</file>

<file path=ppt/tags/tag891.xml><?xml version="1.0" encoding="utf-8"?>
<p:tagLst xmlns:a="http://schemas.openxmlformats.org/drawingml/2006/main" xmlns:r="http://schemas.openxmlformats.org/officeDocument/2006/relationships" xmlns:p="http://schemas.openxmlformats.org/presentationml/2006/main">
  <p:tag name="NUM" val="7"/>
</p:tagLst>
</file>

<file path=ppt/tags/tag892.xml><?xml version="1.0" encoding="utf-8"?>
<p:tagLst xmlns:a="http://schemas.openxmlformats.org/drawingml/2006/main" xmlns:r="http://schemas.openxmlformats.org/officeDocument/2006/relationships" xmlns:p="http://schemas.openxmlformats.org/presentationml/2006/main">
  <p:tag name="NUM" val="8"/>
</p:tagLst>
</file>

<file path=ppt/tags/tag893.xml><?xml version="1.0" encoding="utf-8"?>
<p:tagLst xmlns:a="http://schemas.openxmlformats.org/drawingml/2006/main" xmlns:r="http://schemas.openxmlformats.org/officeDocument/2006/relationships" xmlns:p="http://schemas.openxmlformats.org/presentationml/2006/main">
  <p:tag name="NUM" val="9"/>
</p:tagLst>
</file>

<file path=ppt/tags/tag894.xml><?xml version="1.0" encoding="utf-8"?>
<p:tagLst xmlns:a="http://schemas.openxmlformats.org/drawingml/2006/main" xmlns:r="http://schemas.openxmlformats.org/officeDocument/2006/relationships" xmlns:p="http://schemas.openxmlformats.org/presentationml/2006/main">
  <p:tag name="NUM" val="10"/>
</p:tagLst>
</file>

<file path=ppt/tags/tag895.xml><?xml version="1.0" encoding="utf-8"?>
<p:tagLst xmlns:a="http://schemas.openxmlformats.org/drawingml/2006/main" xmlns:r="http://schemas.openxmlformats.org/officeDocument/2006/relationships" xmlns:p="http://schemas.openxmlformats.org/presentationml/2006/main">
  <p:tag name="NUM" val="11"/>
</p:tagLst>
</file>

<file path=ppt/tags/tag896.xml><?xml version="1.0" encoding="utf-8"?>
<p:tagLst xmlns:a="http://schemas.openxmlformats.org/drawingml/2006/main" xmlns:r="http://schemas.openxmlformats.org/officeDocument/2006/relationships" xmlns:p="http://schemas.openxmlformats.org/presentationml/2006/main">
  <p:tag name="NUM" val="12"/>
</p:tagLst>
</file>

<file path=ppt/tags/tag897.xml><?xml version="1.0" encoding="utf-8"?>
<p:tagLst xmlns:a="http://schemas.openxmlformats.org/drawingml/2006/main" xmlns:r="http://schemas.openxmlformats.org/officeDocument/2006/relationships" xmlns:p="http://schemas.openxmlformats.org/presentationml/2006/main">
  <p:tag name="NUM" val="1"/>
</p:tagLst>
</file>

<file path=ppt/tags/tag898.xml><?xml version="1.0" encoding="utf-8"?>
<p:tagLst xmlns:a="http://schemas.openxmlformats.org/drawingml/2006/main" xmlns:r="http://schemas.openxmlformats.org/officeDocument/2006/relationships" xmlns:p="http://schemas.openxmlformats.org/presentationml/2006/main">
  <p:tag name="NUM" val="2"/>
</p:tagLst>
</file>

<file path=ppt/tags/tag89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00.xml><?xml version="1.0" encoding="utf-8"?>
<p:tagLst xmlns:a="http://schemas.openxmlformats.org/drawingml/2006/main" xmlns:r="http://schemas.openxmlformats.org/officeDocument/2006/relationships" xmlns:p="http://schemas.openxmlformats.org/presentationml/2006/main">
  <p:tag name="NUM" val="4"/>
</p:tagLst>
</file>

<file path=ppt/tags/tag901.xml><?xml version="1.0" encoding="utf-8"?>
<p:tagLst xmlns:a="http://schemas.openxmlformats.org/drawingml/2006/main" xmlns:r="http://schemas.openxmlformats.org/officeDocument/2006/relationships" xmlns:p="http://schemas.openxmlformats.org/presentationml/2006/main">
  <p:tag name="NUM" val="1"/>
</p:tagLst>
</file>

<file path=ppt/tags/tag902.xml><?xml version="1.0" encoding="utf-8"?>
<p:tagLst xmlns:a="http://schemas.openxmlformats.org/drawingml/2006/main" xmlns:r="http://schemas.openxmlformats.org/officeDocument/2006/relationships" xmlns:p="http://schemas.openxmlformats.org/presentationml/2006/main">
  <p:tag name="NUM" val="2"/>
</p:tagLst>
</file>

<file path=ppt/tags/tag903.xml><?xml version="1.0" encoding="utf-8"?>
<p:tagLst xmlns:a="http://schemas.openxmlformats.org/drawingml/2006/main" xmlns:r="http://schemas.openxmlformats.org/officeDocument/2006/relationships" xmlns:p="http://schemas.openxmlformats.org/presentationml/2006/main">
  <p:tag name="NUM" val="3"/>
</p:tagLst>
</file>

<file path=ppt/tags/tag904.xml><?xml version="1.0" encoding="utf-8"?>
<p:tagLst xmlns:a="http://schemas.openxmlformats.org/drawingml/2006/main" xmlns:r="http://schemas.openxmlformats.org/officeDocument/2006/relationships" xmlns:p="http://schemas.openxmlformats.org/presentationml/2006/main">
  <p:tag name="NUM" val="1"/>
</p:tagLst>
</file>

<file path=ppt/tags/tag905.xml><?xml version="1.0" encoding="utf-8"?>
<p:tagLst xmlns:a="http://schemas.openxmlformats.org/drawingml/2006/main" xmlns:r="http://schemas.openxmlformats.org/officeDocument/2006/relationships" xmlns:p="http://schemas.openxmlformats.org/presentationml/2006/main">
  <p:tag name="NUM" val="2"/>
</p:tagLst>
</file>

<file path=ppt/tags/tag906.xml><?xml version="1.0" encoding="utf-8"?>
<p:tagLst xmlns:a="http://schemas.openxmlformats.org/drawingml/2006/main" xmlns:r="http://schemas.openxmlformats.org/officeDocument/2006/relationships" xmlns:p="http://schemas.openxmlformats.org/presentationml/2006/main">
  <p:tag name="NUM" val="3"/>
</p:tagLst>
</file>

<file path=ppt/tags/tag907.xml><?xml version="1.0" encoding="utf-8"?>
<p:tagLst xmlns:a="http://schemas.openxmlformats.org/drawingml/2006/main" xmlns:r="http://schemas.openxmlformats.org/officeDocument/2006/relationships" xmlns:p="http://schemas.openxmlformats.org/presentationml/2006/main">
  <p:tag name="NUM" val="4"/>
</p:tagLst>
</file>

<file path=ppt/tags/tag908.xml><?xml version="1.0" encoding="utf-8"?>
<p:tagLst xmlns:a="http://schemas.openxmlformats.org/drawingml/2006/main" xmlns:r="http://schemas.openxmlformats.org/officeDocument/2006/relationships" xmlns:p="http://schemas.openxmlformats.org/presentationml/2006/main">
  <p:tag name="NUM" val="5"/>
</p:tagLst>
</file>

<file path=ppt/tags/tag909.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10.xml><?xml version="1.0" encoding="utf-8"?>
<p:tagLst xmlns:a="http://schemas.openxmlformats.org/drawingml/2006/main" xmlns:r="http://schemas.openxmlformats.org/officeDocument/2006/relationships" xmlns:p="http://schemas.openxmlformats.org/presentationml/2006/main">
  <p:tag name="NUM" val="7"/>
</p:tagLst>
</file>

<file path=ppt/tags/tag911.xml><?xml version="1.0" encoding="utf-8"?>
<p:tagLst xmlns:a="http://schemas.openxmlformats.org/drawingml/2006/main" xmlns:r="http://schemas.openxmlformats.org/officeDocument/2006/relationships" xmlns:p="http://schemas.openxmlformats.org/presentationml/2006/main">
  <p:tag name="NUM" val="8"/>
</p:tagLst>
</file>

<file path=ppt/tags/tag912.xml><?xml version="1.0" encoding="utf-8"?>
<p:tagLst xmlns:a="http://schemas.openxmlformats.org/drawingml/2006/main" xmlns:r="http://schemas.openxmlformats.org/officeDocument/2006/relationships" xmlns:p="http://schemas.openxmlformats.org/presentationml/2006/main">
  <p:tag name="NUM" val="9"/>
</p:tagLst>
</file>

<file path=ppt/tags/tag913.xml><?xml version="1.0" encoding="utf-8"?>
<p:tagLst xmlns:a="http://schemas.openxmlformats.org/drawingml/2006/main" xmlns:r="http://schemas.openxmlformats.org/officeDocument/2006/relationships" xmlns:p="http://schemas.openxmlformats.org/presentationml/2006/main">
  <p:tag name="NUM" val="1"/>
</p:tagLst>
</file>

<file path=ppt/tags/tag914.xml><?xml version="1.0" encoding="utf-8"?>
<p:tagLst xmlns:a="http://schemas.openxmlformats.org/drawingml/2006/main" xmlns:r="http://schemas.openxmlformats.org/officeDocument/2006/relationships" xmlns:p="http://schemas.openxmlformats.org/presentationml/2006/main">
  <p:tag name="NUM" val="2"/>
</p:tagLst>
</file>

<file path=ppt/tags/tag915.xml><?xml version="1.0" encoding="utf-8"?>
<p:tagLst xmlns:a="http://schemas.openxmlformats.org/drawingml/2006/main" xmlns:r="http://schemas.openxmlformats.org/officeDocument/2006/relationships" xmlns:p="http://schemas.openxmlformats.org/presentationml/2006/main">
  <p:tag name="NUM" val="3"/>
</p:tagLst>
</file>

<file path=ppt/tags/tag916.xml><?xml version="1.0" encoding="utf-8"?>
<p:tagLst xmlns:a="http://schemas.openxmlformats.org/drawingml/2006/main" xmlns:r="http://schemas.openxmlformats.org/officeDocument/2006/relationships" xmlns:p="http://schemas.openxmlformats.org/presentationml/2006/main">
  <p:tag name="NUM" val="1"/>
</p:tagLst>
</file>

<file path=ppt/tags/tag917.xml><?xml version="1.0" encoding="utf-8"?>
<p:tagLst xmlns:a="http://schemas.openxmlformats.org/drawingml/2006/main" xmlns:r="http://schemas.openxmlformats.org/officeDocument/2006/relationships" xmlns:p="http://schemas.openxmlformats.org/presentationml/2006/main">
  <p:tag name="NUM" val="2"/>
</p:tagLst>
</file>

<file path=ppt/tags/tag918.xml><?xml version="1.0" encoding="utf-8"?>
<p:tagLst xmlns:a="http://schemas.openxmlformats.org/drawingml/2006/main" xmlns:r="http://schemas.openxmlformats.org/officeDocument/2006/relationships" xmlns:p="http://schemas.openxmlformats.org/presentationml/2006/main">
  <p:tag name="NUM" val="3"/>
</p:tagLst>
</file>

<file path=ppt/tags/tag919.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20.xml><?xml version="1.0" encoding="utf-8"?>
<p:tagLst xmlns:a="http://schemas.openxmlformats.org/drawingml/2006/main" xmlns:r="http://schemas.openxmlformats.org/officeDocument/2006/relationships" xmlns:p="http://schemas.openxmlformats.org/presentationml/2006/main">
  <p:tag name="NUM" val="5"/>
</p:tagLst>
</file>

<file path=ppt/tags/tag921.xml><?xml version="1.0" encoding="utf-8"?>
<p:tagLst xmlns:a="http://schemas.openxmlformats.org/drawingml/2006/main" xmlns:r="http://schemas.openxmlformats.org/officeDocument/2006/relationships" xmlns:p="http://schemas.openxmlformats.org/presentationml/2006/main">
  <p:tag name="NUM" val="6"/>
</p:tagLst>
</file>

<file path=ppt/tags/tag922.xml><?xml version="1.0" encoding="utf-8"?>
<p:tagLst xmlns:a="http://schemas.openxmlformats.org/drawingml/2006/main" xmlns:r="http://schemas.openxmlformats.org/officeDocument/2006/relationships" xmlns:p="http://schemas.openxmlformats.org/presentationml/2006/main">
  <p:tag name="NUM" val="7"/>
</p:tagLst>
</file>

<file path=ppt/tags/tag923.xml><?xml version="1.0" encoding="utf-8"?>
<p:tagLst xmlns:a="http://schemas.openxmlformats.org/drawingml/2006/main" xmlns:r="http://schemas.openxmlformats.org/officeDocument/2006/relationships" xmlns:p="http://schemas.openxmlformats.org/presentationml/2006/main">
  <p:tag name="NUM" val="8"/>
</p:tagLst>
</file>

<file path=ppt/tags/tag924.xml><?xml version="1.0" encoding="utf-8"?>
<p:tagLst xmlns:a="http://schemas.openxmlformats.org/drawingml/2006/main" xmlns:r="http://schemas.openxmlformats.org/officeDocument/2006/relationships" xmlns:p="http://schemas.openxmlformats.org/presentationml/2006/main">
  <p:tag name="NUM" val="9"/>
</p:tagLst>
</file>

<file path=ppt/tags/tag925.xml><?xml version="1.0" encoding="utf-8"?>
<p:tagLst xmlns:a="http://schemas.openxmlformats.org/drawingml/2006/main" xmlns:r="http://schemas.openxmlformats.org/officeDocument/2006/relationships" xmlns:p="http://schemas.openxmlformats.org/presentationml/2006/main">
  <p:tag name="NUM" val="10"/>
</p:tagLst>
</file>

<file path=ppt/tags/tag926.xml><?xml version="1.0" encoding="utf-8"?>
<p:tagLst xmlns:a="http://schemas.openxmlformats.org/drawingml/2006/main" xmlns:r="http://schemas.openxmlformats.org/officeDocument/2006/relationships" xmlns:p="http://schemas.openxmlformats.org/presentationml/2006/main">
  <p:tag name="NUM" val="1"/>
</p:tagLst>
</file>

<file path=ppt/tags/tag927.xml><?xml version="1.0" encoding="utf-8"?>
<p:tagLst xmlns:a="http://schemas.openxmlformats.org/drawingml/2006/main" xmlns:r="http://schemas.openxmlformats.org/officeDocument/2006/relationships" xmlns:p="http://schemas.openxmlformats.org/presentationml/2006/main">
  <p:tag name="NUM" val="2"/>
</p:tagLst>
</file>

<file path=ppt/tags/tag928.xml><?xml version="1.0" encoding="utf-8"?>
<p:tagLst xmlns:a="http://schemas.openxmlformats.org/drawingml/2006/main" xmlns:r="http://schemas.openxmlformats.org/officeDocument/2006/relationships" xmlns:p="http://schemas.openxmlformats.org/presentationml/2006/main">
  <p:tag name="NUM" val="3"/>
</p:tagLst>
</file>

<file path=ppt/tags/tag929.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30.xml><?xml version="1.0" encoding="utf-8"?>
<p:tagLst xmlns:a="http://schemas.openxmlformats.org/drawingml/2006/main" xmlns:r="http://schemas.openxmlformats.org/officeDocument/2006/relationships" xmlns:p="http://schemas.openxmlformats.org/presentationml/2006/main">
  <p:tag name="NUM" val="2"/>
</p:tagLst>
</file>

<file path=ppt/tags/tag931.xml><?xml version="1.0" encoding="utf-8"?>
<p:tagLst xmlns:a="http://schemas.openxmlformats.org/drawingml/2006/main" xmlns:r="http://schemas.openxmlformats.org/officeDocument/2006/relationships" xmlns:p="http://schemas.openxmlformats.org/presentationml/2006/main">
  <p:tag name="NUM" val="3"/>
</p:tagLst>
</file>

<file path=ppt/tags/tag932.xml><?xml version="1.0" encoding="utf-8"?>
<p:tagLst xmlns:a="http://schemas.openxmlformats.org/drawingml/2006/main" xmlns:r="http://schemas.openxmlformats.org/officeDocument/2006/relationships" xmlns:p="http://schemas.openxmlformats.org/presentationml/2006/main">
  <p:tag name="NUM" val="1"/>
</p:tagLst>
</file>

<file path=ppt/tags/tag933.xml><?xml version="1.0" encoding="utf-8"?>
<p:tagLst xmlns:a="http://schemas.openxmlformats.org/drawingml/2006/main" xmlns:r="http://schemas.openxmlformats.org/officeDocument/2006/relationships" xmlns:p="http://schemas.openxmlformats.org/presentationml/2006/main">
  <p:tag name="NUM" val="2"/>
</p:tagLst>
</file>

<file path=ppt/tags/tag934.xml><?xml version="1.0" encoding="utf-8"?>
<p:tagLst xmlns:a="http://schemas.openxmlformats.org/drawingml/2006/main" xmlns:r="http://schemas.openxmlformats.org/officeDocument/2006/relationships" xmlns:p="http://schemas.openxmlformats.org/presentationml/2006/main">
  <p:tag name="NUM" val="3"/>
</p:tagLst>
</file>

<file path=ppt/tags/tag935.xml><?xml version="1.0" encoding="utf-8"?>
<p:tagLst xmlns:a="http://schemas.openxmlformats.org/drawingml/2006/main" xmlns:r="http://schemas.openxmlformats.org/officeDocument/2006/relationships" xmlns:p="http://schemas.openxmlformats.org/presentationml/2006/main">
  <p:tag name="NUM" val="4"/>
</p:tagLst>
</file>

<file path=ppt/tags/tag936.xml><?xml version="1.0" encoding="utf-8"?>
<p:tagLst xmlns:a="http://schemas.openxmlformats.org/drawingml/2006/main" xmlns:r="http://schemas.openxmlformats.org/officeDocument/2006/relationships" xmlns:p="http://schemas.openxmlformats.org/presentationml/2006/main">
  <p:tag name="NUM" val="5"/>
</p:tagLst>
</file>

<file path=ppt/tags/tag937.xml><?xml version="1.0" encoding="utf-8"?>
<p:tagLst xmlns:a="http://schemas.openxmlformats.org/drawingml/2006/main" xmlns:r="http://schemas.openxmlformats.org/officeDocument/2006/relationships" xmlns:p="http://schemas.openxmlformats.org/presentationml/2006/main">
  <p:tag name="NUM" val="6"/>
</p:tagLst>
</file>

<file path=ppt/tags/tag938.xml><?xml version="1.0" encoding="utf-8"?>
<p:tagLst xmlns:a="http://schemas.openxmlformats.org/drawingml/2006/main" xmlns:r="http://schemas.openxmlformats.org/officeDocument/2006/relationships" xmlns:p="http://schemas.openxmlformats.org/presentationml/2006/main">
  <p:tag name="NUM" val="7"/>
</p:tagLst>
</file>

<file path=ppt/tags/tag939.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40.xml><?xml version="1.0" encoding="utf-8"?>
<p:tagLst xmlns:a="http://schemas.openxmlformats.org/drawingml/2006/main" xmlns:r="http://schemas.openxmlformats.org/officeDocument/2006/relationships" xmlns:p="http://schemas.openxmlformats.org/presentationml/2006/main">
  <p:tag name="NUM" val="9"/>
</p:tagLst>
</file>

<file path=ppt/tags/tag941.xml><?xml version="1.0" encoding="utf-8"?>
<p:tagLst xmlns:a="http://schemas.openxmlformats.org/drawingml/2006/main" xmlns:r="http://schemas.openxmlformats.org/officeDocument/2006/relationships" xmlns:p="http://schemas.openxmlformats.org/presentationml/2006/main">
  <p:tag name="NUM" val="10"/>
</p:tagLst>
</file>

<file path=ppt/tags/tag942.xml><?xml version="1.0" encoding="utf-8"?>
<p:tagLst xmlns:a="http://schemas.openxmlformats.org/drawingml/2006/main" xmlns:r="http://schemas.openxmlformats.org/officeDocument/2006/relationships" xmlns:p="http://schemas.openxmlformats.org/presentationml/2006/main">
  <p:tag name="NUM" val="11"/>
</p:tagLst>
</file>

<file path=ppt/tags/tag943.xml><?xml version="1.0" encoding="utf-8"?>
<p:tagLst xmlns:a="http://schemas.openxmlformats.org/drawingml/2006/main" xmlns:r="http://schemas.openxmlformats.org/officeDocument/2006/relationships" xmlns:p="http://schemas.openxmlformats.org/presentationml/2006/main">
  <p:tag name="NUM" val="1"/>
</p:tagLst>
</file>

<file path=ppt/tags/tag944.xml><?xml version="1.0" encoding="utf-8"?>
<p:tagLst xmlns:a="http://schemas.openxmlformats.org/drawingml/2006/main" xmlns:r="http://schemas.openxmlformats.org/officeDocument/2006/relationships" xmlns:p="http://schemas.openxmlformats.org/presentationml/2006/main">
  <p:tag name="NUM" val="2"/>
</p:tagLst>
</file>

<file path=ppt/tags/tag945.xml><?xml version="1.0" encoding="utf-8"?>
<p:tagLst xmlns:a="http://schemas.openxmlformats.org/drawingml/2006/main" xmlns:r="http://schemas.openxmlformats.org/officeDocument/2006/relationships" xmlns:p="http://schemas.openxmlformats.org/presentationml/2006/main">
  <p:tag name="NUM" val="3"/>
</p:tagLst>
</file>

<file path=ppt/tags/tag946.xml><?xml version="1.0" encoding="utf-8"?>
<p:tagLst xmlns:a="http://schemas.openxmlformats.org/drawingml/2006/main" xmlns:r="http://schemas.openxmlformats.org/officeDocument/2006/relationships" xmlns:p="http://schemas.openxmlformats.org/presentationml/2006/main">
  <p:tag name="NUM" val="1"/>
</p:tagLst>
</file>

<file path=ppt/tags/tag947.xml><?xml version="1.0" encoding="utf-8"?>
<p:tagLst xmlns:a="http://schemas.openxmlformats.org/drawingml/2006/main" xmlns:r="http://schemas.openxmlformats.org/officeDocument/2006/relationships" xmlns:p="http://schemas.openxmlformats.org/presentationml/2006/main">
  <p:tag name="NUM" val="2"/>
</p:tagLst>
</file>

<file path=ppt/tags/tag948.xml><?xml version="1.0" encoding="utf-8"?>
<p:tagLst xmlns:a="http://schemas.openxmlformats.org/drawingml/2006/main" xmlns:r="http://schemas.openxmlformats.org/officeDocument/2006/relationships" xmlns:p="http://schemas.openxmlformats.org/presentationml/2006/main">
  <p:tag name="NUM" val="3"/>
</p:tagLst>
</file>

<file path=ppt/tags/tag949.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50.xml><?xml version="1.0" encoding="utf-8"?>
<p:tagLst xmlns:a="http://schemas.openxmlformats.org/drawingml/2006/main" xmlns:r="http://schemas.openxmlformats.org/officeDocument/2006/relationships" xmlns:p="http://schemas.openxmlformats.org/presentationml/2006/main">
  <p:tag name="NUM" val="2"/>
</p:tagLst>
</file>

<file path=ppt/tags/tag951.xml><?xml version="1.0" encoding="utf-8"?>
<p:tagLst xmlns:a="http://schemas.openxmlformats.org/drawingml/2006/main" xmlns:r="http://schemas.openxmlformats.org/officeDocument/2006/relationships" xmlns:p="http://schemas.openxmlformats.org/presentationml/2006/main">
  <p:tag name="NUM" val="3"/>
</p:tagLst>
</file>

<file path=ppt/tags/tag952.xml><?xml version="1.0" encoding="utf-8"?>
<p:tagLst xmlns:a="http://schemas.openxmlformats.org/drawingml/2006/main" xmlns:r="http://schemas.openxmlformats.org/officeDocument/2006/relationships" xmlns:p="http://schemas.openxmlformats.org/presentationml/2006/main">
  <p:tag name="NUM" val="4"/>
</p:tagLst>
</file>

<file path=ppt/tags/tag953.xml><?xml version="1.0" encoding="utf-8"?>
<p:tagLst xmlns:a="http://schemas.openxmlformats.org/drawingml/2006/main" xmlns:r="http://schemas.openxmlformats.org/officeDocument/2006/relationships" xmlns:p="http://schemas.openxmlformats.org/presentationml/2006/main">
  <p:tag name="NUM" val="5"/>
</p:tagLst>
</file>

<file path=ppt/tags/tag954.xml><?xml version="1.0" encoding="utf-8"?>
<p:tagLst xmlns:a="http://schemas.openxmlformats.org/drawingml/2006/main" xmlns:r="http://schemas.openxmlformats.org/officeDocument/2006/relationships" xmlns:p="http://schemas.openxmlformats.org/presentationml/2006/main">
  <p:tag name="NUM" val="6"/>
</p:tagLst>
</file>

<file path=ppt/tags/tag955.xml><?xml version="1.0" encoding="utf-8"?>
<p:tagLst xmlns:a="http://schemas.openxmlformats.org/drawingml/2006/main" xmlns:r="http://schemas.openxmlformats.org/officeDocument/2006/relationships" xmlns:p="http://schemas.openxmlformats.org/presentationml/2006/main">
  <p:tag name="NUM" val="7"/>
</p:tagLst>
</file>

<file path=ppt/tags/tag956.xml><?xml version="1.0" encoding="utf-8"?>
<p:tagLst xmlns:a="http://schemas.openxmlformats.org/drawingml/2006/main" xmlns:r="http://schemas.openxmlformats.org/officeDocument/2006/relationships" xmlns:p="http://schemas.openxmlformats.org/presentationml/2006/main">
  <p:tag name="NUM" val="8"/>
</p:tagLst>
</file>

<file path=ppt/tags/tag957.xml><?xml version="1.0" encoding="utf-8"?>
<p:tagLst xmlns:a="http://schemas.openxmlformats.org/drawingml/2006/main" xmlns:r="http://schemas.openxmlformats.org/officeDocument/2006/relationships" xmlns:p="http://schemas.openxmlformats.org/presentationml/2006/main">
  <p:tag name="NUM" val="9"/>
</p:tagLst>
</file>

<file path=ppt/tags/tag958.xml><?xml version="1.0" encoding="utf-8"?>
<p:tagLst xmlns:a="http://schemas.openxmlformats.org/drawingml/2006/main" xmlns:r="http://schemas.openxmlformats.org/officeDocument/2006/relationships" xmlns:p="http://schemas.openxmlformats.org/presentationml/2006/main">
  <p:tag name="NUM" val="10"/>
</p:tagLst>
</file>

<file path=ppt/tags/tag959.xml><?xml version="1.0" encoding="utf-8"?>
<p:tagLst xmlns:a="http://schemas.openxmlformats.org/drawingml/2006/main" xmlns:r="http://schemas.openxmlformats.org/officeDocument/2006/relationships" xmlns:p="http://schemas.openxmlformats.org/presentationml/2006/main">
  <p:tag name="NUM" val="11"/>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60.xml><?xml version="1.0" encoding="utf-8"?>
<p:tagLst xmlns:a="http://schemas.openxmlformats.org/drawingml/2006/main" xmlns:r="http://schemas.openxmlformats.org/officeDocument/2006/relationships" xmlns:p="http://schemas.openxmlformats.org/presentationml/2006/main">
  <p:tag name="NUM" val="12"/>
</p:tagLst>
</file>

<file path=ppt/tags/tag961.xml><?xml version="1.0" encoding="utf-8"?>
<p:tagLst xmlns:a="http://schemas.openxmlformats.org/drawingml/2006/main" xmlns:r="http://schemas.openxmlformats.org/officeDocument/2006/relationships" xmlns:p="http://schemas.openxmlformats.org/presentationml/2006/main">
  <p:tag name="NUM" val="13"/>
</p:tagLst>
</file>

<file path=ppt/tags/tag962.xml><?xml version="1.0" encoding="utf-8"?>
<p:tagLst xmlns:a="http://schemas.openxmlformats.org/drawingml/2006/main" xmlns:r="http://schemas.openxmlformats.org/officeDocument/2006/relationships" xmlns:p="http://schemas.openxmlformats.org/presentationml/2006/main">
  <p:tag name="NUM" val="1"/>
</p:tagLst>
</file>

<file path=ppt/tags/tag963.xml><?xml version="1.0" encoding="utf-8"?>
<p:tagLst xmlns:a="http://schemas.openxmlformats.org/drawingml/2006/main" xmlns:r="http://schemas.openxmlformats.org/officeDocument/2006/relationships" xmlns:p="http://schemas.openxmlformats.org/presentationml/2006/main">
  <p:tag name="NUM" val="2"/>
</p:tagLst>
</file>

<file path=ppt/tags/tag964.xml><?xml version="1.0" encoding="utf-8"?>
<p:tagLst xmlns:a="http://schemas.openxmlformats.org/drawingml/2006/main" xmlns:r="http://schemas.openxmlformats.org/officeDocument/2006/relationships" xmlns:p="http://schemas.openxmlformats.org/presentationml/2006/main">
  <p:tag name="NUM" val="3"/>
</p:tagLst>
</file>

<file path=ppt/tags/tag965.xml><?xml version="1.0" encoding="utf-8"?>
<p:tagLst xmlns:a="http://schemas.openxmlformats.org/drawingml/2006/main" xmlns:r="http://schemas.openxmlformats.org/officeDocument/2006/relationships" xmlns:p="http://schemas.openxmlformats.org/presentationml/2006/main">
  <p:tag name="NUM" val="1"/>
</p:tagLst>
</file>

<file path=ppt/tags/tag966.xml><?xml version="1.0" encoding="utf-8"?>
<p:tagLst xmlns:a="http://schemas.openxmlformats.org/drawingml/2006/main" xmlns:r="http://schemas.openxmlformats.org/officeDocument/2006/relationships" xmlns:p="http://schemas.openxmlformats.org/presentationml/2006/main">
  <p:tag name="NUM" val="2"/>
</p:tagLst>
</file>

<file path=ppt/tags/tag967.xml><?xml version="1.0" encoding="utf-8"?>
<p:tagLst xmlns:a="http://schemas.openxmlformats.org/drawingml/2006/main" xmlns:r="http://schemas.openxmlformats.org/officeDocument/2006/relationships" xmlns:p="http://schemas.openxmlformats.org/presentationml/2006/main">
  <p:tag name="NUM" val="3"/>
</p:tagLst>
</file>

<file path=ppt/tags/tag968.xml><?xml version="1.0" encoding="utf-8"?>
<p:tagLst xmlns:a="http://schemas.openxmlformats.org/drawingml/2006/main" xmlns:r="http://schemas.openxmlformats.org/officeDocument/2006/relationships" xmlns:p="http://schemas.openxmlformats.org/presentationml/2006/main">
  <p:tag name="NUM" val="4"/>
</p:tagLst>
</file>

<file path=ppt/tags/tag969.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70.xml><?xml version="1.0" encoding="utf-8"?>
<p:tagLst xmlns:a="http://schemas.openxmlformats.org/drawingml/2006/main" xmlns:r="http://schemas.openxmlformats.org/officeDocument/2006/relationships" xmlns:p="http://schemas.openxmlformats.org/presentationml/2006/main">
  <p:tag name="NUM" val="6"/>
</p:tagLst>
</file>

<file path=ppt/tags/tag971.xml><?xml version="1.0" encoding="utf-8"?>
<p:tagLst xmlns:a="http://schemas.openxmlformats.org/drawingml/2006/main" xmlns:r="http://schemas.openxmlformats.org/officeDocument/2006/relationships" xmlns:p="http://schemas.openxmlformats.org/presentationml/2006/main">
  <p:tag name="NUM" val="7"/>
</p:tagLst>
</file>

<file path=ppt/tags/tag972.xml><?xml version="1.0" encoding="utf-8"?>
<p:tagLst xmlns:a="http://schemas.openxmlformats.org/drawingml/2006/main" xmlns:r="http://schemas.openxmlformats.org/officeDocument/2006/relationships" xmlns:p="http://schemas.openxmlformats.org/presentationml/2006/main">
  <p:tag name="NUM" val="8"/>
</p:tagLst>
</file>

<file path=ppt/tags/tag973.xml><?xml version="1.0" encoding="utf-8"?>
<p:tagLst xmlns:a="http://schemas.openxmlformats.org/drawingml/2006/main" xmlns:r="http://schemas.openxmlformats.org/officeDocument/2006/relationships" xmlns:p="http://schemas.openxmlformats.org/presentationml/2006/main">
  <p:tag name="NUM" val="9"/>
</p:tagLst>
</file>

<file path=ppt/tags/tag974.xml><?xml version="1.0" encoding="utf-8"?>
<p:tagLst xmlns:a="http://schemas.openxmlformats.org/drawingml/2006/main" xmlns:r="http://schemas.openxmlformats.org/officeDocument/2006/relationships" xmlns:p="http://schemas.openxmlformats.org/presentationml/2006/main">
  <p:tag name="NUM" val="10"/>
</p:tagLst>
</file>

<file path=ppt/tags/tag975.xml><?xml version="1.0" encoding="utf-8"?>
<p:tagLst xmlns:a="http://schemas.openxmlformats.org/drawingml/2006/main" xmlns:r="http://schemas.openxmlformats.org/officeDocument/2006/relationships" xmlns:p="http://schemas.openxmlformats.org/presentationml/2006/main">
  <p:tag name="NUM" val="11"/>
</p:tagLst>
</file>

<file path=ppt/tags/tag976.xml><?xml version="1.0" encoding="utf-8"?>
<p:tagLst xmlns:a="http://schemas.openxmlformats.org/drawingml/2006/main" xmlns:r="http://schemas.openxmlformats.org/officeDocument/2006/relationships" xmlns:p="http://schemas.openxmlformats.org/presentationml/2006/main">
  <p:tag name="NUM" val="12"/>
</p:tagLst>
</file>

<file path=ppt/tags/tag977.xml><?xml version="1.0" encoding="utf-8"?>
<p:tagLst xmlns:a="http://schemas.openxmlformats.org/drawingml/2006/main" xmlns:r="http://schemas.openxmlformats.org/officeDocument/2006/relationships" xmlns:p="http://schemas.openxmlformats.org/presentationml/2006/main">
  <p:tag name="NUM" val="1"/>
</p:tagLst>
</file>

<file path=ppt/tags/tag978.xml><?xml version="1.0" encoding="utf-8"?>
<p:tagLst xmlns:a="http://schemas.openxmlformats.org/drawingml/2006/main" xmlns:r="http://schemas.openxmlformats.org/officeDocument/2006/relationships" xmlns:p="http://schemas.openxmlformats.org/presentationml/2006/main">
  <p:tag name="NUM" val="2"/>
</p:tagLst>
</file>

<file path=ppt/tags/tag979.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80.xml><?xml version="1.0" encoding="utf-8"?>
<p:tagLst xmlns:a="http://schemas.openxmlformats.org/drawingml/2006/main" xmlns:r="http://schemas.openxmlformats.org/officeDocument/2006/relationships" xmlns:p="http://schemas.openxmlformats.org/presentationml/2006/main">
  <p:tag name="NUM" val="1"/>
</p:tagLst>
</file>

<file path=ppt/tags/tag981.xml><?xml version="1.0" encoding="utf-8"?>
<p:tagLst xmlns:a="http://schemas.openxmlformats.org/drawingml/2006/main" xmlns:r="http://schemas.openxmlformats.org/officeDocument/2006/relationships" xmlns:p="http://schemas.openxmlformats.org/presentationml/2006/main">
  <p:tag name="NUM" val="2"/>
</p:tagLst>
</file>

<file path=ppt/tags/tag982.xml><?xml version="1.0" encoding="utf-8"?>
<p:tagLst xmlns:a="http://schemas.openxmlformats.org/drawingml/2006/main" xmlns:r="http://schemas.openxmlformats.org/officeDocument/2006/relationships" xmlns:p="http://schemas.openxmlformats.org/presentationml/2006/main">
  <p:tag name="NUM" val="3"/>
</p:tagLst>
</file>

<file path=ppt/tags/tag983.xml><?xml version="1.0" encoding="utf-8"?>
<p:tagLst xmlns:a="http://schemas.openxmlformats.org/drawingml/2006/main" xmlns:r="http://schemas.openxmlformats.org/officeDocument/2006/relationships" xmlns:p="http://schemas.openxmlformats.org/presentationml/2006/main">
  <p:tag name="NUM" val="4"/>
</p:tagLst>
</file>

<file path=ppt/tags/tag984.xml><?xml version="1.0" encoding="utf-8"?>
<p:tagLst xmlns:a="http://schemas.openxmlformats.org/drawingml/2006/main" xmlns:r="http://schemas.openxmlformats.org/officeDocument/2006/relationships" xmlns:p="http://schemas.openxmlformats.org/presentationml/2006/main">
  <p:tag name="NUM" val="1"/>
</p:tagLst>
</file>

<file path=ppt/tags/tag985.xml><?xml version="1.0" encoding="utf-8"?>
<p:tagLst xmlns:a="http://schemas.openxmlformats.org/drawingml/2006/main" xmlns:r="http://schemas.openxmlformats.org/officeDocument/2006/relationships" xmlns:p="http://schemas.openxmlformats.org/presentationml/2006/main">
  <p:tag name="NUM" val="2"/>
</p:tagLst>
</file>

<file path=ppt/tags/tag986.xml><?xml version="1.0" encoding="utf-8"?>
<p:tagLst xmlns:a="http://schemas.openxmlformats.org/drawingml/2006/main" xmlns:r="http://schemas.openxmlformats.org/officeDocument/2006/relationships" xmlns:p="http://schemas.openxmlformats.org/presentationml/2006/main">
  <p:tag name="NUM" val="3"/>
</p:tagLst>
</file>

<file path=ppt/tags/tag987.xml><?xml version="1.0" encoding="utf-8"?>
<p:tagLst xmlns:a="http://schemas.openxmlformats.org/drawingml/2006/main" xmlns:r="http://schemas.openxmlformats.org/officeDocument/2006/relationships" xmlns:p="http://schemas.openxmlformats.org/presentationml/2006/main">
  <p:tag name="NUM" val="4"/>
</p:tagLst>
</file>

<file path=ppt/tags/tag988.xml><?xml version="1.0" encoding="utf-8"?>
<p:tagLst xmlns:a="http://schemas.openxmlformats.org/drawingml/2006/main" xmlns:r="http://schemas.openxmlformats.org/officeDocument/2006/relationships" xmlns:p="http://schemas.openxmlformats.org/presentationml/2006/main">
  <p:tag name="NUM" val="5"/>
</p:tagLst>
</file>

<file path=ppt/tags/tag989.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ags/tag990.xml><?xml version="1.0" encoding="utf-8"?>
<p:tagLst xmlns:a="http://schemas.openxmlformats.org/drawingml/2006/main" xmlns:r="http://schemas.openxmlformats.org/officeDocument/2006/relationships" xmlns:p="http://schemas.openxmlformats.org/presentationml/2006/main">
  <p:tag name="NUM" val="7"/>
</p:tagLst>
</file>

<file path=ppt/tags/tag991.xml><?xml version="1.0" encoding="utf-8"?>
<p:tagLst xmlns:a="http://schemas.openxmlformats.org/drawingml/2006/main" xmlns:r="http://schemas.openxmlformats.org/officeDocument/2006/relationships" xmlns:p="http://schemas.openxmlformats.org/presentationml/2006/main">
  <p:tag name="NUM" val="8"/>
</p:tagLst>
</file>

<file path=ppt/tags/tag992.xml><?xml version="1.0" encoding="utf-8"?>
<p:tagLst xmlns:a="http://schemas.openxmlformats.org/drawingml/2006/main" xmlns:r="http://schemas.openxmlformats.org/officeDocument/2006/relationships" xmlns:p="http://schemas.openxmlformats.org/presentationml/2006/main">
  <p:tag name="NUM" val="9"/>
</p:tagLst>
</file>

<file path=ppt/tags/tag993.xml><?xml version="1.0" encoding="utf-8"?>
<p:tagLst xmlns:a="http://schemas.openxmlformats.org/drawingml/2006/main" xmlns:r="http://schemas.openxmlformats.org/officeDocument/2006/relationships" xmlns:p="http://schemas.openxmlformats.org/presentationml/2006/main">
  <p:tag name="NUM" val="1"/>
</p:tagLst>
</file>

<file path=ppt/tags/tag994.xml><?xml version="1.0" encoding="utf-8"?>
<p:tagLst xmlns:a="http://schemas.openxmlformats.org/drawingml/2006/main" xmlns:r="http://schemas.openxmlformats.org/officeDocument/2006/relationships" xmlns:p="http://schemas.openxmlformats.org/presentationml/2006/main">
  <p:tag name="NUM" val="2"/>
</p:tagLst>
</file>

<file path=ppt/tags/tag995.xml><?xml version="1.0" encoding="utf-8"?>
<p:tagLst xmlns:a="http://schemas.openxmlformats.org/drawingml/2006/main" xmlns:r="http://schemas.openxmlformats.org/officeDocument/2006/relationships" xmlns:p="http://schemas.openxmlformats.org/presentationml/2006/main">
  <p:tag name="NUM" val="3"/>
</p:tagLst>
</file>

<file path=ppt/tags/tag996.xml><?xml version="1.0" encoding="utf-8"?>
<p:tagLst xmlns:a="http://schemas.openxmlformats.org/drawingml/2006/main" xmlns:r="http://schemas.openxmlformats.org/officeDocument/2006/relationships" xmlns:p="http://schemas.openxmlformats.org/presentationml/2006/main">
  <p:tag name="NUM" val="1"/>
</p:tagLst>
</file>

<file path=ppt/tags/tag997.xml><?xml version="1.0" encoding="utf-8"?>
<p:tagLst xmlns:a="http://schemas.openxmlformats.org/drawingml/2006/main" xmlns:r="http://schemas.openxmlformats.org/officeDocument/2006/relationships" xmlns:p="http://schemas.openxmlformats.org/presentationml/2006/main">
  <p:tag name="NUM" val="2"/>
</p:tagLst>
</file>

<file path=ppt/tags/tag998.xml><?xml version="1.0" encoding="utf-8"?>
<p:tagLst xmlns:a="http://schemas.openxmlformats.org/drawingml/2006/main" xmlns:r="http://schemas.openxmlformats.org/officeDocument/2006/relationships" xmlns:p="http://schemas.openxmlformats.org/presentationml/2006/main">
  <p:tag name="NUM" val="3"/>
</p:tagLst>
</file>

<file path=ppt/tags/tag9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000"/>
        </a:solidFill>
        <a:ln w="9525" cap="rnd" algn="ctr">
          <a:noFill/>
          <a:prstDash val="sysDot"/>
          <a:miter lim="800000"/>
          <a:headEnd/>
          <a:tailEnd/>
        </a:ln>
      </a:spPr>
      <a:bodyPr wrap="none" anchor="ctr"/>
      <a:lstStyle>
        <a:defPPr algn="ctr">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3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Custom 49">
      <a:dk1>
        <a:srgbClr val="000000"/>
      </a:dk1>
      <a:lt1>
        <a:srgbClr val="FFFFFF"/>
      </a:lt1>
      <a:dk2>
        <a:srgbClr val="888888"/>
      </a:dk2>
      <a:lt2>
        <a:srgbClr val="C4D600"/>
      </a:lt2>
      <a:accent1>
        <a:srgbClr val="ECBA92"/>
      </a:accent1>
      <a:accent2>
        <a:srgbClr val="82AB46"/>
      </a:accent2>
      <a:accent3>
        <a:srgbClr val="87DEFD"/>
      </a:accent3>
      <a:accent4>
        <a:srgbClr val="D7CDB5"/>
      </a:accent4>
      <a:accent5>
        <a:srgbClr val="787878"/>
      </a:accent5>
      <a:accent6>
        <a:srgbClr val="80885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4ab2b70-5329-4bff-b4f7-b1a24b54132f">
      <Terms xmlns="http://schemas.microsoft.com/office/infopath/2007/PartnerControls"/>
    </lcf76f155ced4ddcb4097134ff3c332f>
    <Polaris_x0023_ xmlns="54ab2b70-5329-4bff-b4f7-b1a24b54132f" xsi:nil="true"/>
    <Opportunity_x0023_ xmlns="54ab2b70-5329-4bff-b4f7-b1a24b54132f" xsi:nil="true"/>
    <TaxCatchAll xmlns="b559b0e0-9212-46a0-b3de-39b777f815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D31AA638B68845BD86B981BAB180F6" ma:contentTypeVersion="12" ma:contentTypeDescription="Create a new document." ma:contentTypeScope="" ma:versionID="6414c7a67641ec482763bf23a3a4c6c7">
  <xsd:schema xmlns:xsd="http://www.w3.org/2001/XMLSchema" xmlns:xs="http://www.w3.org/2001/XMLSchema" xmlns:p="http://schemas.microsoft.com/office/2006/metadata/properties" xmlns:ns2="54ab2b70-5329-4bff-b4f7-b1a24b54132f" xmlns:ns3="b559b0e0-9212-46a0-b3de-39b777f81522" targetNamespace="http://schemas.microsoft.com/office/2006/metadata/properties" ma:root="true" ma:fieldsID="ed6f22e6c6aadba0a1ce7572ed7c88c8" ns2:_="" ns3:_="">
    <xsd:import namespace="54ab2b70-5329-4bff-b4f7-b1a24b54132f"/>
    <xsd:import namespace="b559b0e0-9212-46a0-b3de-39b777f81522"/>
    <xsd:element name="properties">
      <xsd:complexType>
        <xsd:sequence>
          <xsd:element name="documentManagement">
            <xsd:complexType>
              <xsd:all>
                <xsd:element ref="ns2:Polaris_x0023_" minOccurs="0"/>
                <xsd:element ref="ns2:Opportunity_x0023_" minOccurs="0"/>
                <xsd:element ref="ns3:SharedWithUsers" minOccurs="0"/>
                <xsd:element ref="ns3:SharedWithDetails" minOccurs="0"/>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b2b70-5329-4bff-b4f7-b1a24b54132f"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0"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82111ec-5af9-4a67-b472-36f05eace287}"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18519-90AD-47FF-A1DD-E8A78CFC1717}">
  <ds:schemaRefs>
    <ds:schemaRef ds:uri="b559b0e0-9212-46a0-b3de-39b777f81522"/>
    <ds:schemaRef ds:uri="54ab2b70-5329-4bff-b4f7-b1a24b54132f"/>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38E3CF1-DADF-49C7-AA46-4FD2452C3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b2b70-5329-4bff-b4f7-b1a24b54132f"/>
    <ds:schemaRef ds:uri="b559b0e0-9212-46a0-b3de-39b777f81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E275F3-06FD-4FC0-BBA8-DACA66D4D1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34712</TotalTime>
  <Words>24503</Words>
  <Application>Microsoft Office PowerPoint</Application>
  <PresentationFormat>Grand écran</PresentationFormat>
  <Paragraphs>3018</Paragraphs>
  <Slides>154</Slides>
  <Notes>126</Notes>
  <HiddenSlides>26</HiddenSlides>
  <MMClips>0</MMClips>
  <ScaleCrop>false</ScaleCrop>
  <HeadingPairs>
    <vt:vector size="8" baseType="variant">
      <vt:variant>
        <vt:lpstr>Polices utilisées</vt:lpstr>
      </vt:variant>
      <vt:variant>
        <vt:i4>13</vt:i4>
      </vt:variant>
      <vt:variant>
        <vt:lpstr>Thème</vt:lpstr>
      </vt:variant>
      <vt:variant>
        <vt:i4>8</vt:i4>
      </vt:variant>
      <vt:variant>
        <vt:lpstr>Serveurs OLE incorporés</vt:lpstr>
      </vt:variant>
      <vt:variant>
        <vt:i4>1</vt:i4>
      </vt:variant>
      <vt:variant>
        <vt:lpstr>Titres des diapositives</vt:lpstr>
      </vt:variant>
      <vt:variant>
        <vt:i4>154</vt:i4>
      </vt:variant>
    </vt:vector>
  </HeadingPairs>
  <TitlesOfParts>
    <vt:vector size="176" baseType="lpstr">
      <vt:lpstr>Verdana</vt:lpstr>
      <vt:lpstr>Flood Std</vt:lpstr>
      <vt:lpstr>Cambria Math</vt:lpstr>
      <vt:lpstr>Courier New</vt:lpstr>
      <vt:lpstr>Arial Narrow</vt:lpstr>
      <vt:lpstr>Cambria</vt:lpstr>
      <vt:lpstr>Futura Std Book</vt:lpstr>
      <vt:lpstr>Arial</vt:lpstr>
      <vt:lpstr>MS PGothic</vt:lpstr>
      <vt:lpstr>Wingdings</vt:lpstr>
      <vt:lpstr>Tahoma</vt:lpstr>
      <vt:lpstr>Times New Roman</vt:lpstr>
      <vt:lpstr>Calibri</vt:lpstr>
      <vt:lpstr>Blank Presentation</vt:lpstr>
      <vt:lpstr>2_Custom Design</vt:lpstr>
      <vt:lpstr>1_Blank Presentation</vt:lpstr>
      <vt:lpstr>2_Blank Presentation</vt:lpstr>
      <vt:lpstr>3_Blank Presentation</vt:lpstr>
      <vt:lpstr>1_Custom Design</vt:lpstr>
      <vt:lpstr>4_Blank Presentation</vt:lpstr>
      <vt:lpstr>Office Theme</vt:lpstr>
      <vt:lpstr>think-cell Slide</vt:lpstr>
      <vt:lpstr>Présentation PowerPoint</vt:lpstr>
      <vt:lpstr>Présentation PowerPoint</vt:lpstr>
      <vt:lpstr>Présentation PowerPoint</vt:lpstr>
      <vt:lpstr>Présentation PowerPoint</vt:lpstr>
      <vt:lpstr>Présentation PowerPoint</vt:lpstr>
      <vt:lpstr>Divulgation de conflits d’intérêts</vt:lpstr>
      <vt:lpstr>Atténuation des biais possibles</vt:lpstr>
      <vt:lpstr>La présente séance s’adresse aux rôles CanMED suivants :</vt:lpstr>
      <vt:lpstr>Présentation PowerPoint</vt:lpstr>
      <vt:lpstr>Définitions </vt:lpstr>
      <vt:lpstr>La MPOC est une maladie pulmonaire invalidante, progressive et mortelle</vt:lpstr>
      <vt:lpstr>Introduction </vt:lpstr>
      <vt:lpstr>Spirométrie</vt:lpstr>
      <vt:lpstr>Classification selon le déficit de la fonction pulmonaire</vt:lpstr>
      <vt:lpstr>Échelle de dyspnée modifiée du « Medical Research Council (mMRC) »</vt:lpstr>
      <vt:lpstr>Présentation PowerPoint</vt:lpstr>
      <vt:lpstr>Présentation PowerPoint</vt:lpstr>
      <vt:lpstr>Aspects non couverts par ces lignes directrices</vt:lpstr>
      <vt:lpstr>Définitions </vt:lpstr>
      <vt:lpstr>Définitions </vt:lpstr>
      <vt:lpstr>Figure 3 – Mise à jour de la pharmacothérapie pour la MPOC</vt:lpstr>
      <vt:lpstr>Question PICO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de la thérapie</vt:lpstr>
      <vt:lpstr>Objectifs de la thérapie</vt:lpstr>
      <vt:lpstr>Objectifs de la thérapie</vt:lpstr>
      <vt:lpstr>Objectifs de la thérapie</vt:lpstr>
      <vt:lpstr>Légende de la Figure 1</vt:lpstr>
      <vt:lpstr>Légende de la Figure 1 [suite]</vt:lpstr>
      <vt:lpstr>Présentation PowerPoint</vt:lpstr>
      <vt:lpstr>Légère</vt:lpstr>
      <vt:lpstr>Légère</vt:lpstr>
      <vt:lpstr>Légère</vt:lpstr>
      <vt:lpstr>Légère</vt:lpstr>
      <vt:lpstr>Légère</vt:lpstr>
      <vt:lpstr>Légende de la Figure 3 – « Pharmacothérapie pour la MPOC »</vt:lpstr>
      <vt:lpstr>Légende de la Figure 3 [suite]</vt:lpstr>
      <vt:lpstr>Cas cliniques</vt:lpstr>
      <vt:lpstr>Cas clinique 1 – John</vt:lpstr>
      <vt:lpstr>Cas clinique 1 – John</vt:lpstr>
      <vt:lpstr>Présentation PowerPoint</vt:lpstr>
      <vt:lpstr>Présentation PowerPoint</vt:lpstr>
      <vt:lpstr>Présentation PowerPoint</vt:lpstr>
      <vt:lpstr>Figure 3 – Mise à jour de la pharmacothérapie pour la MPOC</vt:lpstr>
      <vt:lpstr>Présentation PowerPoint</vt:lpstr>
      <vt:lpstr>Présentation PowerPoint</vt:lpstr>
      <vt:lpstr>Présentation PowerPoint</vt:lpstr>
      <vt:lpstr>Présentation PowerPoint</vt:lpstr>
      <vt:lpstr>Présentation PowerPoint</vt:lpstr>
      <vt:lpstr>Présentation PowerPoint</vt:lpstr>
      <vt:lpstr>Cas clinique 1 – John (suite)</vt:lpstr>
      <vt:lpstr>Cas clinique 1 – John (suite)</vt:lpstr>
      <vt:lpstr>Figure 3 – Mise à jour de la pharmacothérapie pour la MPOC</vt:lpstr>
      <vt:lpstr>Cas clinique 2 – Michel</vt:lpstr>
      <vt:lpstr>Cas clinique 2 – Michel</vt:lpstr>
      <vt:lpstr>Présentation PowerPoint</vt:lpstr>
      <vt:lpstr>Figure 3 – Mise à jour de la pharmacothérapie pour la MPOC</vt:lpstr>
      <vt:lpstr>Présentation PowerPoint</vt:lpstr>
      <vt:lpstr>Cas clinique 2 – Michel</vt:lpstr>
      <vt:lpstr>Figure 3 – Mise à jour de la pharmacothérapie pour la MPOC</vt:lpstr>
      <vt:lpstr>Cas clinique 3 – Hana</vt:lpstr>
      <vt:lpstr>Cas clinique 3 – Hana</vt:lpstr>
      <vt:lpstr>Présentation PowerPoint</vt:lpstr>
      <vt:lpstr>Présentation PowerPoint</vt:lpstr>
      <vt:lpstr>Présentation PowerPoint</vt:lpstr>
      <vt:lpstr>Présentation PowerPoint</vt:lpstr>
      <vt:lpstr>Figure 3 – Mise à jour de la pharmacothérapie pour la MPOC</vt:lpstr>
      <vt:lpstr>Merci de votre attention!  Des questions?</vt:lpstr>
      <vt:lpstr>Diapositives supplémentaires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Darcy Marciniuk</dc:creator>
  <cp:lastModifiedBy>marie helene leblanc</cp:lastModifiedBy>
  <cp:revision>398</cp:revision>
  <dcterms:created xsi:type="dcterms:W3CDTF">2020-01-13T20:32:03Z</dcterms:created>
  <dcterms:modified xsi:type="dcterms:W3CDTF">2024-05-10T02:00:01Z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0x01010053D31AA638B68845BD86B981BAB180F6</vt:lpwstr>
  </property>
</Properties>
</file>