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"/>
  </p:notesMasterIdLst>
  <p:sldIdLst>
    <p:sldId id="259" r:id="rId5"/>
    <p:sldId id="257" r:id="rId6"/>
    <p:sldId id="392" r:id="rId7"/>
    <p:sldId id="391" r:id="rId8"/>
    <p:sldId id="399" r:id="rId9"/>
    <p:sldId id="395" r:id="rId10"/>
    <p:sldId id="393" r:id="rId11"/>
    <p:sldId id="394" r:id="rId12"/>
    <p:sldId id="396" r:id="rId13"/>
    <p:sldId id="361" r:id="rId14"/>
    <p:sldId id="398" r:id="rId15"/>
    <p:sldId id="397" r:id="rId16"/>
  </p:sldIdLst>
  <p:sldSz cx="12192000" cy="6858000"/>
  <p:notesSz cx="7010400" cy="923607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ormier Francois" initials="CF" lastIdx="5" clrIdx="0"/>
  <p:cmAuthor id="1" name="Service des communications" initials="Comm" lastIdx="3" clrIdx="1"/>
  <p:cmAuthor id="2" name="Usager UQAR" initials="UU" lastIdx="4" clrIdx="2">
    <p:extLst>
      <p:ext uri="{19B8F6BF-5375-455C-9EA6-DF929625EA0E}">
        <p15:presenceInfo xmlns:p15="http://schemas.microsoft.com/office/powerpoint/2012/main" userId="Usager UQAR" providerId="None"/>
      </p:ext>
    </p:extLst>
  </p:cmAuthor>
  <p:cmAuthor id="3" name="Larouche Stacy" initials="LS" lastIdx="5" clrIdx="3">
    <p:extLst>
      <p:ext uri="{19B8F6BF-5375-455C-9EA6-DF929625EA0E}">
        <p15:presenceInfo xmlns:p15="http://schemas.microsoft.com/office/powerpoint/2012/main" userId="S-1-5-21-1897857052-758536400-1543857936-11377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288"/>
    <a:srgbClr val="86CEDF"/>
    <a:srgbClr val="004990"/>
    <a:srgbClr val="9FD4D0"/>
    <a:srgbClr val="88CA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Style moyen 1 - Accentuation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Style moyen 1 - Accentuation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Style léger 1 - Accentuation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Style moyen 4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68" autoAdjust="0"/>
    <p:restoredTop sz="95407" autoAdjust="0"/>
  </p:normalViewPr>
  <p:slideViewPr>
    <p:cSldViewPr>
      <p:cViewPr varScale="1">
        <p:scale>
          <a:sx n="61" d="100"/>
          <a:sy n="61" d="100"/>
        </p:scale>
        <p:origin x="355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8722"/>
    </p:cViewPr>
  </p:outlineViewPr>
  <p:notesTextViewPr>
    <p:cViewPr>
      <p:scale>
        <a:sx n="400" d="100"/>
        <a:sy n="400" d="100"/>
      </p:scale>
      <p:origin x="0" y="0"/>
    </p:cViewPr>
  </p:notesTextViewPr>
  <p:notesViewPr>
    <p:cSldViewPr>
      <p:cViewPr varScale="1">
        <p:scale>
          <a:sx n="54" d="100"/>
          <a:sy n="54" d="100"/>
        </p:scale>
        <p:origin x="-1758" y="-90"/>
      </p:cViewPr>
      <p:guideLst>
        <p:guide orient="horz" pos="2909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04477C55-037A-4F8A-89C3-803EDD0C5A4E}" type="datetimeFigureOut">
              <a:rPr lang="fr-CA" smtClean="0"/>
              <a:t>2021-03-29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27038" y="692150"/>
            <a:ext cx="61563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fr-CA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970938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AE1DB15A-8AEE-4CBD-8026-A541454588D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524571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B19F70-0B5E-444C-8882-74C2D98F2249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56140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0" hasCustomPrompt="1"/>
          </p:nvPr>
        </p:nvSpPr>
        <p:spPr>
          <a:xfrm>
            <a:off x="623394" y="4922951"/>
            <a:ext cx="7681383" cy="57534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 b="1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fr-FR" dirty="0"/>
              <a:t>Titre de la présentation</a:t>
            </a:r>
          </a:p>
        </p:txBody>
      </p:sp>
      <p:sp>
        <p:nvSpPr>
          <p:cNvPr id="12" name="Espace réservé du contenu 2"/>
          <p:cNvSpPr>
            <a:spLocks noGrp="1"/>
          </p:cNvSpPr>
          <p:nvPr>
            <p:ph sz="quarter" idx="11" hasCustomPrompt="1"/>
          </p:nvPr>
        </p:nvSpPr>
        <p:spPr>
          <a:xfrm>
            <a:off x="623394" y="5517232"/>
            <a:ext cx="7681383" cy="57534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fr-FR" dirty="0"/>
              <a:t>Auteur</a:t>
            </a:r>
          </a:p>
        </p:txBody>
      </p:sp>
      <p:sp>
        <p:nvSpPr>
          <p:cNvPr id="17" name="Espace réservé du contenu 2"/>
          <p:cNvSpPr>
            <a:spLocks noGrp="1"/>
          </p:cNvSpPr>
          <p:nvPr>
            <p:ph sz="quarter" idx="12" hasCustomPrompt="1"/>
          </p:nvPr>
        </p:nvSpPr>
        <p:spPr>
          <a:xfrm>
            <a:off x="623130" y="6093296"/>
            <a:ext cx="7681383" cy="57534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CD1798F2-BD32-4E10-9632-09106311E39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978"/>
            <a:ext cx="12192000" cy="4928000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8320C8F8-8847-4CF9-8324-9ACB761985E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9771" y="6309320"/>
            <a:ext cx="3674861" cy="453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9116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 (sans ima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contenu 2">
            <a:extLst>
              <a:ext uri="{FF2B5EF4-FFF2-40B4-BE49-F238E27FC236}">
                <a16:creationId xmlns:a16="http://schemas.microsoft.com/office/drawing/2014/main" id="{33B2791F-9BCC-462D-A0E4-E901E9C89FE8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623394" y="4922951"/>
            <a:ext cx="7681383" cy="57534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 b="1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fr-FR" dirty="0"/>
              <a:t>Titre de la présentation</a:t>
            </a:r>
          </a:p>
        </p:txBody>
      </p:sp>
      <p:sp>
        <p:nvSpPr>
          <p:cNvPr id="12" name="Espace réservé du contenu 2">
            <a:extLst>
              <a:ext uri="{FF2B5EF4-FFF2-40B4-BE49-F238E27FC236}">
                <a16:creationId xmlns:a16="http://schemas.microsoft.com/office/drawing/2014/main" id="{C728DE86-1852-42D6-AB28-864760778040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623394" y="5517232"/>
            <a:ext cx="7681383" cy="57534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fr-FR" dirty="0"/>
              <a:t>Auteur</a:t>
            </a:r>
          </a:p>
        </p:txBody>
      </p:sp>
      <p:sp>
        <p:nvSpPr>
          <p:cNvPr id="16" name="Espace réservé du contenu 2">
            <a:extLst>
              <a:ext uri="{FF2B5EF4-FFF2-40B4-BE49-F238E27FC236}">
                <a16:creationId xmlns:a16="http://schemas.microsoft.com/office/drawing/2014/main" id="{DF55825F-6E56-4770-96EF-CC504E804989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623130" y="6093296"/>
            <a:ext cx="7681383" cy="57534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58DC9A30-384C-48F5-9401-569DB2CC6C5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978"/>
            <a:ext cx="12192000" cy="4928000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AC14A65B-21DD-4A0D-9CF1-DA5182B7DED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9771" y="6309320"/>
            <a:ext cx="3674861" cy="453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7745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Espace réservé du texte 16"/>
          <p:cNvSpPr>
            <a:spLocks noGrp="1"/>
          </p:cNvSpPr>
          <p:nvPr>
            <p:ph type="body" sz="quarter" idx="12" hasCustomPrompt="1"/>
          </p:nvPr>
        </p:nvSpPr>
        <p:spPr>
          <a:xfrm>
            <a:off x="480484" y="836616"/>
            <a:ext cx="10608733" cy="50415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>
                <a:solidFill>
                  <a:srgbClr val="00499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fr-FR" dirty="0"/>
              <a:t>Titre de la page</a:t>
            </a:r>
            <a:endParaRPr lang="fr-CA" dirty="0"/>
          </a:p>
        </p:txBody>
      </p:sp>
      <p:sp>
        <p:nvSpPr>
          <p:cNvPr id="18" name="Espace réservé du contenu 2"/>
          <p:cNvSpPr>
            <a:spLocks noGrp="1"/>
          </p:cNvSpPr>
          <p:nvPr>
            <p:ph sz="quarter" idx="13" hasCustomPrompt="1"/>
          </p:nvPr>
        </p:nvSpPr>
        <p:spPr>
          <a:xfrm>
            <a:off x="480001" y="1556792"/>
            <a:ext cx="10608555" cy="43204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fr-CA" dirty="0"/>
              <a:t>Pour les pages intérieures, le fond blanc est recommandé pour une meilleure lisibilité. Pour accentuer certains titres ou sous-titres, vous pouvez utiliser la couleur du logo de l’UQAR. Dans le choix de couleurs de polices, sélectionnez l’option « Autres couleurs… ». Sélectionnez par la suite l’onglet « Personnalisées » pour inscrire les valeurs suivantes : Rouge : 0; Vert : 73; Bleu : 144. </a:t>
            </a:r>
          </a:p>
          <a:p>
            <a:pPr lvl="0"/>
            <a:endParaRPr lang="fr-CA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D5B2A2C-BF93-4857-8196-0BC2AA01FF92}"/>
              </a:ext>
            </a:extLst>
          </p:cNvPr>
          <p:cNvSpPr/>
          <p:nvPr userDrawn="1"/>
        </p:nvSpPr>
        <p:spPr>
          <a:xfrm>
            <a:off x="6545" y="-18854"/>
            <a:ext cx="12185743" cy="432048"/>
          </a:xfrm>
          <a:prstGeom prst="rect">
            <a:avLst/>
          </a:prstGeom>
          <a:solidFill>
            <a:srgbClr val="0042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sz="1800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B43A3696-1AFE-462D-9682-9F2454EE72C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9771" y="6309320"/>
            <a:ext cx="3674861" cy="453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4858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51834-A430-EE44-84DC-CC2F24D19D4E}" type="datetimeFigureOut">
              <a:rPr lang="fr-FR" smtClean="0"/>
              <a:t>29/03/2021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A6951-D7CA-D14A-963A-2C0CF6949E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0789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65930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qar.ca/services/services-a-l-etudiant/bourses?slider=bourses-et-soutien-financier-disponibles-pendant-les-etudes-2" TargetMode="External"/><Relationship Id="rId2" Type="http://schemas.openxmlformats.org/officeDocument/2006/relationships/hyperlink" Target="https://publications.msss.gouv.qc.ca/msss/document-001038/" TargetMode="Externa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Marlene_Duchesneau@uqar.ca" TargetMode="External"/><Relationship Id="rId2" Type="http://schemas.openxmlformats.org/officeDocument/2006/relationships/hyperlink" Target="mailto:admission@uqar.ca" TargetMode="External"/><Relationship Id="rId1" Type="http://schemas.openxmlformats.org/officeDocument/2006/relationships/slideLayout" Target="../slideLayouts/slideLayout3.xml"/><Relationship Id="rId5" Type="http://schemas.openxmlformats.org/officeDocument/2006/relationships/hyperlink" Target="mailto:Dominique_Beaulieu@uqar.ca" TargetMode="External"/><Relationship Id="rId4" Type="http://schemas.openxmlformats.org/officeDocument/2006/relationships/hyperlink" Target="mailto:Danielle_Boucher01@uqar.ca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238" cy="6858000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2732743" y="1884119"/>
            <a:ext cx="672575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La formation d’infirmière praticienne spécialisée en </a:t>
            </a:r>
            <a:r>
              <a:rPr lang="fr-FR" sz="36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charset="0"/>
                <a:ea typeface="Verdana" charset="0"/>
                <a:cs typeface="Verdana" charset="0"/>
              </a:rPr>
              <a:t>1</a:t>
            </a:r>
            <a:r>
              <a:rPr lang="fr-FR" sz="3600" b="1" baseline="3000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charset="0"/>
                <a:ea typeface="Verdana" charset="0"/>
                <a:cs typeface="Verdana" charset="0"/>
              </a:rPr>
              <a:t>ère</a:t>
            </a:r>
            <a:r>
              <a:rPr lang="fr-FR" sz="36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charset="0"/>
                <a:ea typeface="Verdana" charset="0"/>
                <a:cs typeface="Verdana" charset="0"/>
              </a:rPr>
              <a:t> ligne </a:t>
            </a:r>
            <a:r>
              <a:rPr lang="fr-FR" sz="3600" b="1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(IPSPL)</a:t>
            </a:r>
          </a:p>
          <a:p>
            <a:pPr algn="ctr"/>
            <a:r>
              <a:rPr lang="fr-FR" sz="3600" b="1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À l’UQAR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2763319" y="4555725"/>
            <a:ext cx="67257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0"/>
              </a:spcBef>
            </a:pPr>
            <a:r>
              <a:rPr lang="fr-FR" altLang="fr-FR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Danielle Boucher, inf. </a:t>
            </a:r>
            <a:r>
              <a:rPr lang="fr-FR" altLang="fr-FR" b="1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Ph.D</a:t>
            </a:r>
            <a:r>
              <a:rPr lang="fr-FR" altLang="fr-FR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., professeure</a:t>
            </a:r>
          </a:p>
          <a:p>
            <a:pPr algn="ctr">
              <a:spcBef>
                <a:spcPct val="0"/>
              </a:spcBef>
            </a:pPr>
            <a:r>
              <a:rPr lang="fr-FR" altLang="fr-FR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Jacynthe Dufour, IPSPL</a:t>
            </a:r>
          </a:p>
          <a:p>
            <a:pPr algn="ctr">
              <a:spcBef>
                <a:spcPct val="0"/>
              </a:spcBef>
            </a:pPr>
            <a:r>
              <a:rPr lang="fr-FR" altLang="fr-FR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Julie Poirier, IPSPL</a:t>
            </a:r>
          </a:p>
          <a:p>
            <a:pPr algn="ctr">
              <a:spcBef>
                <a:spcPct val="0"/>
              </a:spcBef>
            </a:pPr>
            <a:r>
              <a:rPr lang="fr-FR" altLang="fr-FR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Département des sciences de la santé, UQAR</a:t>
            </a:r>
          </a:p>
        </p:txBody>
      </p:sp>
    </p:spTree>
    <p:extLst>
      <p:ext uri="{BB962C8B-B14F-4D97-AF65-F5344CB8AC3E}">
        <p14:creationId xmlns:p14="http://schemas.microsoft.com/office/powerpoint/2010/main" val="13510347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44" t="14690" r="29404" b="9548"/>
          <a:stretch/>
        </p:blipFill>
        <p:spPr bwMode="auto">
          <a:xfrm>
            <a:off x="1775520" y="548680"/>
            <a:ext cx="8466465" cy="576064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0756566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A36B3CDF-7067-4032-862F-25F1E4FA6E7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CA" dirty="0"/>
              <a:t>Bourses d’études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788D67E-C42D-4B74-A933-F12B76D19E6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fr-CA" dirty="0"/>
              <a:t>Informations sur le site web de l’UQAR</a:t>
            </a:r>
          </a:p>
          <a:p>
            <a:endParaRPr lang="fr-CA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CA" dirty="0"/>
              <a:t>Bourse de soutien financier aux candidats IPS du MSSS de 60 000$</a:t>
            </a:r>
          </a:p>
          <a:p>
            <a:endParaRPr lang="fr-CA" dirty="0"/>
          </a:p>
          <a:p>
            <a:r>
              <a:rPr lang="fr-CA" dirty="0">
                <a:hlinkClick r:id="rId2"/>
              </a:rPr>
              <a:t>https://publications.msss.gouv.qc.ca/msss/document-001038/</a:t>
            </a:r>
            <a:endParaRPr lang="fr-CA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CA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CA" dirty="0"/>
              <a:t>Bourses d’études de la Fondation de l’UQAR et d’organismes externes</a:t>
            </a:r>
          </a:p>
          <a:p>
            <a:endParaRPr lang="fr-CA" dirty="0"/>
          </a:p>
          <a:p>
            <a:r>
              <a:rPr lang="fr-CA" dirty="0">
                <a:hlinkClick r:id="rId3"/>
              </a:rPr>
              <a:t>https://www.uqar.ca/services/services-a-l-etudiant/bourses?slider=bourses-et-soutien-financier-disponibles-pendant-les-etudes-2</a:t>
            </a:r>
            <a:r>
              <a:rPr lang="fr-CA" dirty="0"/>
              <a:t> </a:t>
            </a:r>
          </a:p>
          <a:p>
            <a:endParaRPr lang="fr-CA" dirty="0"/>
          </a:p>
          <a:p>
            <a:endParaRPr lang="fr-CA" dirty="0"/>
          </a:p>
          <a:p>
            <a:endParaRPr lang="fr-CA" dirty="0"/>
          </a:p>
          <a:p>
            <a:endParaRPr lang="fr-CA" b="0" dirty="0"/>
          </a:p>
        </p:txBody>
      </p:sp>
    </p:spTree>
    <p:extLst>
      <p:ext uri="{BB962C8B-B14F-4D97-AF65-F5344CB8AC3E}">
        <p14:creationId xmlns:p14="http://schemas.microsoft.com/office/powerpoint/2010/main" val="37033218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E2218D2F-5681-409C-934A-A478EC9243B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CA" dirty="0"/>
              <a:t>Nous joindre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CC846B9-275A-4ADB-A8E7-45FA613182B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80001" y="1556792"/>
            <a:ext cx="10608555" cy="4752528"/>
          </a:xfrm>
        </p:spPr>
        <p:txBody>
          <a:bodyPr/>
          <a:lstStyle/>
          <a:p>
            <a:r>
              <a:rPr lang="fr-CA" dirty="0"/>
              <a:t>Bureau de l’admission au Registraire</a:t>
            </a:r>
          </a:p>
          <a:p>
            <a:endParaRPr lang="fr-CA" b="0" dirty="0"/>
          </a:p>
          <a:p>
            <a:r>
              <a:rPr lang="fr-CA" b="0" dirty="0">
                <a:hlinkClick r:id="rId2"/>
              </a:rPr>
              <a:t>admission@uqar.ca</a:t>
            </a:r>
            <a:r>
              <a:rPr lang="fr-CA" b="0" dirty="0"/>
              <a:t> </a:t>
            </a:r>
          </a:p>
          <a:p>
            <a:endParaRPr lang="fr-CA" dirty="0"/>
          </a:p>
          <a:p>
            <a:r>
              <a:rPr lang="fr-CA" dirty="0"/>
              <a:t>Commis au 2</a:t>
            </a:r>
            <a:r>
              <a:rPr lang="fr-CA" baseline="30000" dirty="0"/>
              <a:t>e</a:t>
            </a:r>
            <a:r>
              <a:rPr lang="fr-CA" dirty="0"/>
              <a:t> cycle au département des sciences de la santé</a:t>
            </a:r>
          </a:p>
          <a:p>
            <a:r>
              <a:rPr lang="fr-CA" b="0" dirty="0">
                <a:hlinkClick r:id="rId3"/>
              </a:rPr>
              <a:t>Marlene_Duchesneau@uqar.ca</a:t>
            </a:r>
            <a:endParaRPr lang="fr-CA" b="0" dirty="0"/>
          </a:p>
          <a:p>
            <a:endParaRPr lang="fr-CA" b="0" dirty="0"/>
          </a:p>
          <a:p>
            <a:r>
              <a:rPr lang="fr-CA" b="0" dirty="0"/>
              <a:t>Professeure responsable de l’implantation de la formation IPSPL</a:t>
            </a:r>
          </a:p>
          <a:p>
            <a:r>
              <a:rPr lang="fr-CA" b="0" dirty="0">
                <a:hlinkClick r:id="rId4"/>
              </a:rPr>
              <a:t>Danielle_Boucher01@uqar.ca</a:t>
            </a:r>
            <a:r>
              <a:rPr lang="fr-CA" b="0" dirty="0"/>
              <a:t> </a:t>
            </a:r>
          </a:p>
          <a:p>
            <a:endParaRPr lang="fr-CA" b="0" dirty="0"/>
          </a:p>
          <a:p>
            <a:r>
              <a:rPr lang="fr-CA" b="0" dirty="0"/>
              <a:t>Directrice du comité de programmes de cycles supérieurs en sciences infirmières</a:t>
            </a:r>
          </a:p>
          <a:p>
            <a:r>
              <a:rPr lang="fr-CA" b="0" dirty="0">
                <a:hlinkClick r:id="rId5"/>
              </a:rPr>
              <a:t>Dominique_Beaulieu@uqar.ca</a:t>
            </a:r>
            <a:r>
              <a:rPr lang="fr-CA" b="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1980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oneTexte 9">
            <a:extLst>
              <a:ext uri="{FF2B5EF4-FFF2-40B4-BE49-F238E27FC236}">
                <a16:creationId xmlns:a16="http://schemas.microsoft.com/office/drawing/2014/main" id="{A6EBC1D0-9054-4C36-B97E-7FB13A0B8F7D}"/>
              </a:ext>
            </a:extLst>
          </p:cNvPr>
          <p:cNvSpPr txBox="1"/>
          <p:nvPr>
            <p:custDataLst>
              <p:tags r:id="rId1"/>
            </p:custDataLst>
          </p:nvPr>
        </p:nvSpPr>
        <p:spPr>
          <a:xfrm>
            <a:off x="625475" y="1113051"/>
            <a:ext cx="11087148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400" b="1" cap="all" dirty="0">
                <a:solidFill>
                  <a:srgbClr val="224C89"/>
                </a:solidFill>
                <a:latin typeface="Verdana" charset="0"/>
                <a:ea typeface="Verdana" charset="0"/>
                <a:cs typeface="Verdana" charset="0"/>
              </a:rPr>
              <a:t>Plan de la présentation</a:t>
            </a:r>
          </a:p>
          <a:p>
            <a:pPr algn="just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fr-FR" sz="2400" b="1" cap="all" dirty="0">
              <a:solidFill>
                <a:srgbClr val="224C89"/>
              </a:solidFill>
              <a:latin typeface="Verdana" charset="0"/>
              <a:ea typeface="Verdana" charset="0"/>
              <a:cs typeface="Verdana" charset="0"/>
            </a:endParaRPr>
          </a:p>
          <a:p>
            <a:pPr marL="457200" indent="-457200" algn="just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AutoNum type="arabicPeriod"/>
              <a:defRPr/>
            </a:pPr>
            <a:r>
              <a:rPr lang="fr-FR" sz="2000" cap="all" dirty="0">
                <a:solidFill>
                  <a:srgbClr val="224C89"/>
                </a:solidFill>
                <a:latin typeface="Verdana" charset="0"/>
                <a:ea typeface="Verdana" charset="0"/>
                <a:cs typeface="Verdana" charset="0"/>
              </a:rPr>
              <a:t>Qu’est-ce qu’une IPS en 1</a:t>
            </a:r>
            <a:r>
              <a:rPr lang="fr-FR" sz="2000" cap="all" baseline="30000" dirty="0">
                <a:solidFill>
                  <a:srgbClr val="224C89"/>
                </a:solidFill>
                <a:latin typeface="Verdana" charset="0"/>
                <a:ea typeface="Verdana" charset="0"/>
                <a:cs typeface="Verdana" charset="0"/>
              </a:rPr>
              <a:t>ère</a:t>
            </a:r>
            <a:r>
              <a:rPr lang="fr-FR" sz="2000" cap="all" dirty="0">
                <a:solidFill>
                  <a:srgbClr val="224C89"/>
                </a:solidFill>
                <a:latin typeface="Verdana" charset="0"/>
                <a:ea typeface="Verdana" charset="0"/>
                <a:cs typeface="Verdana" charset="0"/>
              </a:rPr>
              <a:t> ligne?</a:t>
            </a:r>
          </a:p>
          <a:p>
            <a:pPr marL="457200" indent="-457200" algn="just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AutoNum type="arabicPeriod"/>
              <a:defRPr/>
            </a:pPr>
            <a:r>
              <a:rPr lang="fr-FR" sz="2000" cap="all" dirty="0">
                <a:solidFill>
                  <a:srgbClr val="224C89"/>
                </a:solidFill>
                <a:latin typeface="Verdana" charset="0"/>
                <a:ea typeface="Verdana" charset="0"/>
                <a:cs typeface="Verdana" charset="0"/>
              </a:rPr>
              <a:t>Les activités professionnelles</a:t>
            </a:r>
          </a:p>
          <a:p>
            <a:pPr marL="457200" indent="-457200" algn="just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AutoNum type="arabicPeriod"/>
              <a:defRPr/>
            </a:pPr>
            <a:r>
              <a:rPr lang="fr-FR" sz="2000" cap="all" dirty="0">
                <a:solidFill>
                  <a:srgbClr val="224C89"/>
                </a:solidFill>
                <a:latin typeface="Verdana" charset="0"/>
                <a:ea typeface="Verdana" charset="0"/>
                <a:cs typeface="Verdana" charset="0"/>
              </a:rPr>
              <a:t>Les conditions d’admission</a:t>
            </a:r>
          </a:p>
          <a:p>
            <a:pPr marL="457200" indent="-457200" algn="just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AutoNum type="arabicPeriod"/>
              <a:defRPr/>
            </a:pPr>
            <a:r>
              <a:rPr lang="fr-FR" sz="2000" cap="all" dirty="0">
                <a:solidFill>
                  <a:srgbClr val="224C89"/>
                </a:solidFill>
                <a:latin typeface="Verdana" charset="0"/>
                <a:ea typeface="Verdana" charset="0"/>
                <a:cs typeface="Verdana" charset="0"/>
              </a:rPr>
              <a:t>De nouveaux cours adaptés à la pratique en région</a:t>
            </a:r>
          </a:p>
          <a:p>
            <a:pPr marL="457200" indent="-457200" algn="just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AutoNum type="arabicPeriod"/>
              <a:defRPr/>
            </a:pPr>
            <a:r>
              <a:rPr lang="fr-FR" sz="2000" cap="all" dirty="0">
                <a:solidFill>
                  <a:srgbClr val="224C89"/>
                </a:solidFill>
                <a:latin typeface="Verdana" charset="0"/>
                <a:ea typeface="Verdana" charset="0"/>
                <a:cs typeface="Verdana" charset="0"/>
              </a:rPr>
              <a:t>Les modalités pédagogiques</a:t>
            </a:r>
          </a:p>
          <a:p>
            <a:pPr marL="457200" indent="-457200" algn="just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AutoNum type="arabicPeriod"/>
              <a:defRPr/>
            </a:pPr>
            <a:r>
              <a:rPr lang="fr-FR" sz="2000" cap="all" dirty="0">
                <a:solidFill>
                  <a:srgbClr val="224C89"/>
                </a:solidFill>
                <a:latin typeface="Verdana" charset="0"/>
                <a:ea typeface="Verdana" charset="0"/>
                <a:cs typeface="Verdana" charset="0"/>
              </a:rPr>
              <a:t>Le cheminement de la formation (DESS et maitrise)</a:t>
            </a:r>
          </a:p>
          <a:p>
            <a:pPr marL="457200" indent="-457200" algn="just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AutoNum type="arabicPeriod"/>
              <a:defRPr/>
            </a:pPr>
            <a:r>
              <a:rPr lang="fr-FR" sz="2000" cap="all" dirty="0">
                <a:solidFill>
                  <a:srgbClr val="224C89"/>
                </a:solidFill>
                <a:latin typeface="Verdana" charset="0"/>
                <a:ea typeface="Verdana" charset="0"/>
                <a:cs typeface="Verdana" charset="0"/>
              </a:rPr>
              <a:t>Les bourses d’études</a:t>
            </a:r>
          </a:p>
          <a:p>
            <a:pPr marL="457200" indent="-457200" algn="just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AutoNum type="arabicPeriod"/>
              <a:defRPr/>
            </a:pPr>
            <a:r>
              <a:rPr lang="fr-FR" sz="2000" cap="all" dirty="0">
                <a:solidFill>
                  <a:srgbClr val="224C89"/>
                </a:solidFill>
                <a:latin typeface="Verdana" charset="0"/>
                <a:ea typeface="Verdana" charset="0"/>
                <a:cs typeface="Verdana" charset="0"/>
              </a:rPr>
              <a:t>Les coordonnées des personnes à joindre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sz="2000" cap="all" dirty="0">
              <a:solidFill>
                <a:srgbClr val="224C89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3890E184-7969-45B4-82B0-3C4701484434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625475" y="44624"/>
            <a:ext cx="110871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POURSUIVRE DES ÉTUDES AU 2</a:t>
            </a:r>
            <a:r>
              <a:rPr lang="fr-CA" b="1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</a:t>
            </a:r>
            <a:r>
              <a:rPr lang="fr-CA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CYCLE À L’UQAR pour devenir une IPS</a:t>
            </a:r>
          </a:p>
        </p:txBody>
      </p:sp>
    </p:spTree>
    <p:extLst>
      <p:ext uri="{BB962C8B-B14F-4D97-AF65-F5344CB8AC3E}">
        <p14:creationId xmlns:p14="http://schemas.microsoft.com/office/powerpoint/2010/main" val="15353580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D0B57E6C-3CDC-4594-9373-E0A29F0FF75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CA" dirty="0"/>
              <a:t>Qu’est-ce qu’une IPS en soins de 1</a:t>
            </a:r>
            <a:r>
              <a:rPr lang="fr-CA" baseline="30000" dirty="0"/>
              <a:t>ère</a:t>
            </a:r>
            <a:r>
              <a:rPr lang="fr-CA" dirty="0"/>
              <a:t> ligne?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56E03CA-EFBB-484E-B865-B6282379BF2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80662" y="1484784"/>
            <a:ext cx="10608555" cy="4320480"/>
          </a:xfrm>
        </p:spPr>
        <p:txBody>
          <a:bodyPr/>
          <a:lstStyle/>
          <a:p>
            <a:r>
              <a:rPr lang="fr-CA" b="0" dirty="0"/>
              <a:t>L’IPS est une infirmière en </a:t>
            </a:r>
            <a:r>
              <a:rPr lang="fr-CA" b="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pratique avancée </a:t>
            </a:r>
            <a:r>
              <a:rPr lang="fr-CA" b="0" dirty="0"/>
              <a:t>dont l’exercice est également encadré par le champ d’exercice infirmier (OIIQ, 2020, document de travail sur les lignes directrices de la pratique des IPS)</a:t>
            </a:r>
          </a:p>
          <a:p>
            <a:r>
              <a:rPr lang="fr-CA" b="0" dirty="0"/>
              <a:t>17 activités professionnelles réservées à l’infirmière et l’infirmier</a:t>
            </a:r>
          </a:p>
          <a:p>
            <a:r>
              <a:rPr lang="fr-CA" sz="3600" b="0" dirty="0"/>
              <a:t>+</a:t>
            </a:r>
          </a:p>
          <a:p>
            <a:r>
              <a:rPr lang="fr-CA" b="0" dirty="0"/>
              <a:t>8 activités professionnelles additionnelles à haut risque de préjudice</a:t>
            </a:r>
            <a:r>
              <a:rPr lang="fr-CA" b="0" dirty="0">
                <a:solidFill>
                  <a:srgbClr val="C00000"/>
                </a:solidFill>
              </a:rPr>
              <a:t> </a:t>
            </a:r>
            <a:r>
              <a:rPr lang="fr-CA" b="0" dirty="0"/>
              <a:t>(Article 36.1 de la </a:t>
            </a:r>
            <a:r>
              <a:rPr lang="fr-CA" b="0" i="1" dirty="0"/>
              <a:t>LII</a:t>
            </a:r>
            <a:r>
              <a:rPr lang="fr-CA" b="0" dirty="0"/>
              <a:t>).</a:t>
            </a:r>
          </a:p>
          <a:p>
            <a:endParaRPr lang="fr-CA" b="0" dirty="0"/>
          </a:p>
          <a:p>
            <a:r>
              <a:rPr lang="fr-CA" b="0" dirty="0"/>
              <a:t>IPS en soins de 1</a:t>
            </a:r>
            <a:r>
              <a:rPr lang="fr-CA" b="0" baseline="30000" dirty="0"/>
              <a:t>ère</a:t>
            </a:r>
            <a:r>
              <a:rPr lang="fr-CA" b="0" dirty="0"/>
              <a:t> ligne :</a:t>
            </a:r>
          </a:p>
          <a:p>
            <a:r>
              <a:rPr lang="fr-CA" b="0" dirty="0"/>
              <a:t>Elle exerce les activités visées par l’article 36.1 de la </a:t>
            </a:r>
            <a:r>
              <a:rPr lang="fr-CA" b="0" i="1" dirty="0"/>
              <a:t>Loi sur les infirmières et infirmiers </a:t>
            </a:r>
            <a:r>
              <a:rPr lang="fr-CA" b="0" dirty="0"/>
              <a:t>auprès d’une </a:t>
            </a:r>
            <a:r>
              <a:rPr lang="fr-CA" b="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clientèle de tout âge </a:t>
            </a:r>
            <a:r>
              <a:rPr lang="fr-CA" b="0" dirty="0"/>
              <a:t>qui requiert </a:t>
            </a:r>
            <a:r>
              <a:rPr lang="fr-CA" b="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 soins de proximité</a:t>
            </a:r>
            <a:r>
              <a:rPr lang="fr-CA" b="0" dirty="0"/>
              <a:t>, incluant celle qui présente des problèmes de santé mentale (OIIQ, 2020). 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503952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319AD222-9636-4B8E-BF3D-FFCE620BCBE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9957" y="692696"/>
            <a:ext cx="10608733" cy="504155"/>
          </a:xfrm>
        </p:spPr>
        <p:txBody>
          <a:bodyPr/>
          <a:lstStyle/>
          <a:p>
            <a:r>
              <a:rPr lang="fr-CA" dirty="0"/>
              <a:t>Les activités professionnelles additionnelles de l’IPS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73164E2-6BE9-4B8C-A782-A222C555965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80001" y="1340771"/>
            <a:ext cx="10608555" cy="4896541"/>
          </a:xfrm>
        </p:spPr>
        <p:txBody>
          <a:bodyPr/>
          <a:lstStyle/>
          <a:p>
            <a:r>
              <a:rPr lang="fr-CA" dirty="0"/>
              <a:t>En fonction de </a:t>
            </a:r>
            <a:r>
              <a:rPr lang="fr-C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 classe de spécialité </a:t>
            </a:r>
            <a:r>
              <a:rPr lang="fr-CA" dirty="0"/>
              <a:t>et suivant les conditions et modalités définis dans le </a:t>
            </a:r>
            <a:r>
              <a:rPr lang="fr-CA" i="1" dirty="0"/>
              <a:t>Règlement sur les</a:t>
            </a:r>
            <a:r>
              <a:rPr lang="fr-CA" dirty="0"/>
              <a:t> </a:t>
            </a:r>
            <a:r>
              <a:rPr lang="fr-CA" i="1" dirty="0"/>
              <a:t>infirmières praticiennes spécialisées </a:t>
            </a:r>
            <a:r>
              <a:rPr lang="fr-CA" dirty="0"/>
              <a:t>: </a:t>
            </a:r>
          </a:p>
          <a:p>
            <a:r>
              <a:rPr lang="fr-CA" b="0" dirty="0">
                <a:solidFill>
                  <a:srgbClr val="C00000"/>
                </a:solidFill>
              </a:rPr>
              <a:t>Trois nouvelles activités</a:t>
            </a:r>
          </a:p>
          <a:p>
            <a:endParaRPr lang="fr-CA" b="0" dirty="0">
              <a:solidFill>
                <a:srgbClr val="C0000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fr-CA" b="0" dirty="0">
                <a:solidFill>
                  <a:srgbClr val="C00000"/>
                </a:solidFill>
              </a:rPr>
              <a:t>Diagnostiquer des maladies</a:t>
            </a:r>
          </a:p>
          <a:p>
            <a:pPr marL="457200" indent="-457200">
              <a:buFont typeface="+mj-lt"/>
              <a:buAutoNum type="arabicPeriod"/>
            </a:pPr>
            <a:r>
              <a:rPr lang="fr-CA" b="0" dirty="0"/>
              <a:t>Prescrire des examens diagnostiques</a:t>
            </a:r>
          </a:p>
          <a:p>
            <a:pPr marL="457200" indent="-457200">
              <a:buFont typeface="+mj-lt"/>
              <a:buAutoNum type="arabicPeriod"/>
            </a:pPr>
            <a:r>
              <a:rPr lang="fr-CA" b="0" dirty="0"/>
              <a:t>Utiliser des techniques diagnostiques invasives ou présentant des risques de préjudice</a:t>
            </a:r>
          </a:p>
          <a:p>
            <a:pPr marL="457200" indent="-457200">
              <a:buFont typeface="+mj-lt"/>
              <a:buAutoNum type="arabicPeriod"/>
            </a:pPr>
            <a:r>
              <a:rPr lang="fr-CA" b="0" dirty="0">
                <a:solidFill>
                  <a:srgbClr val="C00000"/>
                </a:solidFill>
              </a:rPr>
              <a:t>Déterminer des traitements médicaux</a:t>
            </a:r>
          </a:p>
          <a:p>
            <a:pPr marL="457200" indent="-457200">
              <a:buFont typeface="+mj-lt"/>
              <a:buAutoNum type="arabicPeriod"/>
            </a:pPr>
            <a:r>
              <a:rPr lang="fr-CA" b="0" dirty="0"/>
              <a:t>Prescrire des médicaments et d’autres substances</a:t>
            </a:r>
          </a:p>
          <a:p>
            <a:pPr marL="457200" indent="-457200">
              <a:buFont typeface="+mj-lt"/>
              <a:buAutoNum type="arabicPeriod"/>
            </a:pPr>
            <a:r>
              <a:rPr lang="fr-CA" b="0" dirty="0"/>
              <a:t>Prescrire des traitements médicaux</a:t>
            </a:r>
          </a:p>
          <a:p>
            <a:pPr marL="457200" indent="-457200">
              <a:buFont typeface="+mj-lt"/>
              <a:buAutoNum type="arabicPeriod"/>
            </a:pPr>
            <a:r>
              <a:rPr lang="fr-CA" b="0" dirty="0"/>
              <a:t>Utiliser des techniques ou appliquer des traitements médicaux, invasifs ou présentant des risques de préjudice</a:t>
            </a:r>
          </a:p>
          <a:p>
            <a:pPr marL="457200" indent="-457200">
              <a:buFont typeface="+mj-lt"/>
              <a:buAutoNum type="arabicPeriod"/>
            </a:pPr>
            <a:r>
              <a:rPr lang="fr-CA" b="0" dirty="0">
                <a:solidFill>
                  <a:srgbClr val="C00000"/>
                </a:solidFill>
              </a:rPr>
              <a:t>Effectuer le suivi de grossesses</a:t>
            </a:r>
            <a:r>
              <a:rPr lang="fr-CA" b="0" dirty="0"/>
              <a:t>.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4725181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9ED3D133-8265-4EEC-B5D2-1223DC374D0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CA" dirty="0"/>
              <a:t>Les conditions d’admission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D440D86-1EE1-4542-9D56-1DE77F73D6F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79823" y="1340771"/>
            <a:ext cx="10608733" cy="4896541"/>
          </a:xfrm>
        </p:spPr>
        <p:txBody>
          <a:bodyPr/>
          <a:lstStyle/>
          <a:p>
            <a:r>
              <a:rPr lang="fr-CA" b="0" dirty="0"/>
              <a:t>Être infirmière ou infirmier, détenir un permis de l'OIIQ, être inscrit comme membre actif au tableau de l'OIIQ et en faire la preuve ;</a:t>
            </a:r>
            <a:r>
              <a:rPr lang="fr-CA" dirty="0"/>
              <a:t/>
            </a:r>
            <a:br>
              <a:rPr lang="fr-CA" dirty="0"/>
            </a:br>
            <a:r>
              <a:rPr lang="fr-CA" dirty="0"/>
              <a:t/>
            </a:r>
            <a:br>
              <a:rPr lang="fr-CA" dirty="0"/>
            </a:br>
            <a:r>
              <a:rPr lang="fr-CA" b="0" dirty="0"/>
              <a:t>Détenir un baccalauréat en sciences infirmières obtenu avec une moyenne cumulative d'au moins 3,2 (sur 4,3);</a:t>
            </a:r>
            <a:r>
              <a:rPr lang="fr-CA" dirty="0"/>
              <a:t/>
            </a:r>
            <a:br>
              <a:rPr lang="fr-CA" dirty="0"/>
            </a:br>
            <a:r>
              <a:rPr lang="fr-CA" dirty="0"/>
              <a:t/>
            </a:r>
            <a:br>
              <a:rPr lang="fr-CA" dirty="0"/>
            </a:br>
            <a:r>
              <a:rPr lang="fr-CA" b="0" dirty="0"/>
              <a:t>Posséder des connaissances récentes de niveau 1er cycle universitaire en fondements de la discipline infirmière, méthodes de recherche et statistiques;</a:t>
            </a:r>
            <a:r>
              <a:rPr lang="fr-CA" dirty="0"/>
              <a:t/>
            </a:r>
            <a:br>
              <a:rPr lang="fr-CA" dirty="0"/>
            </a:br>
            <a:r>
              <a:rPr lang="fr-CA" dirty="0"/>
              <a:t/>
            </a:r>
            <a:br>
              <a:rPr lang="fr-CA" dirty="0"/>
            </a:br>
            <a:r>
              <a:rPr lang="fr-CA" b="0" dirty="0"/>
              <a:t>Avoir une connaissance suffisante de l'anglais;</a:t>
            </a:r>
            <a:r>
              <a:rPr lang="fr-CA" dirty="0"/>
              <a:t/>
            </a:r>
            <a:br>
              <a:rPr lang="fr-CA" dirty="0"/>
            </a:br>
            <a:r>
              <a:rPr lang="fr-CA" dirty="0"/>
              <a:t/>
            </a:r>
            <a:br>
              <a:rPr lang="fr-CA" dirty="0"/>
            </a:br>
            <a:r>
              <a:rPr lang="fr-CA" b="0" dirty="0"/>
              <a:t>Avoir complété 3360 heures de pratique clinique en soins infirmiers, dont 1680 heures en soins de première ligne auprès de la clientèle visée par la spécialité;</a:t>
            </a:r>
            <a:r>
              <a:rPr lang="fr-CA" dirty="0"/>
              <a:t/>
            </a:r>
            <a:br>
              <a:rPr lang="fr-CA" dirty="0"/>
            </a:br>
            <a:r>
              <a:rPr lang="fr-CA" dirty="0"/>
              <a:t/>
            </a:r>
            <a:br>
              <a:rPr lang="fr-CA" dirty="0"/>
            </a:br>
            <a:r>
              <a:rPr lang="fr-CA" b="0" dirty="0"/>
              <a:t>Avoir obtenu une moyenne suffisante au dossier de candidature présenté au comité d'admission.</a:t>
            </a:r>
            <a:r>
              <a:rPr lang="fr-CA" dirty="0"/>
              <a:t/>
            </a:r>
            <a:br>
              <a:rPr lang="fr-CA" dirty="0"/>
            </a:b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2567546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9B8F4364-F4EE-4685-BD71-4DECE1AEE76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CA" dirty="0"/>
              <a:t>La formation requise pour la future IPS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69B322C-2263-40C7-840D-16ED216C751A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fr-CA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fr-CA" b="0" dirty="0"/>
              <a:t>Des connaissances approfondies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fr-CA" b="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fr-CA" b="0" dirty="0"/>
              <a:t>Un raisonnement clinique avancé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fr-CA" b="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fr-CA" b="0" dirty="0"/>
              <a:t>Des habiletés relationnelles en communication et collaboration intra et interprofessionnelle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fr-CA" b="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fr-CA" b="0" dirty="0"/>
              <a:t>Des habiletés techniques pour différents types de traitements ou des technique invasives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fr-CA" b="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fr-CA" b="0" dirty="0"/>
              <a:t>Une connaissance suffisante de l’anglais pour interpréter correctement les résultats d’études scientifiques et utiliser les résultats probants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fr-CA" dirty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3657765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773060E6-3770-420A-83F8-C0E3B1D0B60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CA" dirty="0"/>
              <a:t>De nouveaux cours selon des particularités de la pratique en région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839E501-CE25-4F85-AFA2-888AACC3CDC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07369" y="1556792"/>
            <a:ext cx="10681188" cy="4680520"/>
          </a:xfrm>
        </p:spPr>
        <p:txBody>
          <a:bodyPr/>
          <a:lstStyle/>
          <a:p>
            <a:r>
              <a:rPr lang="fr-CA" b="0" dirty="0"/>
              <a:t>Particularités :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fr-CA" b="0" dirty="0"/>
              <a:t>Difficulté d’accès à un médecin de famille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fr-CA" b="0" dirty="0"/>
              <a:t>Défis d’accès aux services considérant les distances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fr-CA" b="0" dirty="0"/>
              <a:t>Vieillissement de la population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fr-CA" b="0" dirty="0"/>
              <a:t>Proximité avec les usagers et la communauté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fr-CA" b="0" dirty="0"/>
              <a:t>Etc.</a:t>
            </a:r>
          </a:p>
          <a:p>
            <a:r>
              <a:rPr lang="fr-CA" b="0" dirty="0"/>
              <a:t>Prendre en compte les </a:t>
            </a:r>
            <a:r>
              <a:rPr lang="fr-CA" b="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recommandations</a:t>
            </a:r>
            <a:r>
              <a:rPr lang="fr-CA" b="0" dirty="0"/>
              <a:t> du rapport de recherche de Jean et coll. (2019) : Adéquation Formation Région.</a:t>
            </a:r>
          </a:p>
          <a:p>
            <a:endParaRPr lang="fr-CA" b="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fr-CA" b="0" dirty="0"/>
              <a:t>Développer une polyvalence de pratique de haut niveau pour des situations complexes (ex: </a:t>
            </a:r>
            <a:r>
              <a:rPr lang="fr-CA" b="0" dirty="0" err="1"/>
              <a:t>co-morbidités</a:t>
            </a:r>
            <a:r>
              <a:rPr lang="fr-CA" b="0" dirty="0"/>
              <a:t> de maladies chroniques, situations d’urgence en milieu rural).</a:t>
            </a:r>
          </a:p>
          <a:p>
            <a:endParaRPr lang="fr-CA" b="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fr-CA" b="0" dirty="0"/>
              <a:t>Développer des compétences élevées en communication (ex: téléconsultation).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fr-CA" b="0" dirty="0"/>
          </a:p>
          <a:p>
            <a:endParaRPr lang="fr-CA" b="0" dirty="0"/>
          </a:p>
          <a:p>
            <a:endParaRPr lang="fr-CA" dirty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fr-CA" dirty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fr-CA" dirty="0"/>
          </a:p>
          <a:p>
            <a:endParaRPr lang="fr-CA" dirty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fr-CA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1089799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5BCCA520-ED56-4E46-989B-7A4BF89FA5C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CA" dirty="0"/>
              <a:t>De nouveaux cours selon des particularités de la pratique en région</a:t>
            </a:r>
          </a:p>
          <a:p>
            <a:endParaRPr lang="fr-CA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4BB1AF8-63BF-4EB3-B304-7D0798CDD61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89358" y="1844824"/>
            <a:ext cx="10608555" cy="4320480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fr-CA" b="0" dirty="0"/>
              <a:t>IPS60021 - Démarche clinique en pratique infirmière avancée 1 : Soins courants 1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fr-CA" b="0" dirty="0"/>
              <a:t>IPS60121 - Démarche clinique en pratique infirmière avancée 2 : Soins courants 2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fr-CA" b="0" dirty="0"/>
              <a:t>IPS60321 - Démarche clinique en pratique infirmière avancée 3 : périnatalité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fr-CA" b="0" dirty="0"/>
              <a:t>IPS60421 - Démarche clinique en pratique infirmière 4 : suivi des maladies chroniques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fr-CA" b="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fr-CA" b="0" dirty="0"/>
              <a:t>IPS60221 - Stratégies de communication efficace et de collaboration intra et interprofessionnelle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fr-CA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4177496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98C05A53-193B-497F-B8F4-869B34DAE6B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CA" dirty="0"/>
              <a:t>Modalités pédagogiques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FB1DFC2-9D00-4A46-98E1-6FDC5F47C478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fr-CA" dirty="0"/>
              <a:t>2 programmes = 2 diplômes </a:t>
            </a:r>
            <a:r>
              <a:rPr lang="fr-CA" dirty="0">
                <a:sym typeface="Wingdings" panose="05000000000000000000" pitchFamily="2" charset="2"/>
              </a:rPr>
              <a:t> DESS IPSPL (2299) + Maitrise IPSPL (2259)</a:t>
            </a:r>
          </a:p>
          <a:p>
            <a:r>
              <a:rPr lang="fr-CA" dirty="0">
                <a:sym typeface="Wingdings" panose="05000000000000000000" pitchFamily="2" charset="2"/>
              </a:rPr>
              <a:t>Total = 75 crédits</a:t>
            </a:r>
          </a:p>
          <a:p>
            <a:endParaRPr lang="fr-CA" dirty="0">
              <a:sym typeface="Wingdings" panose="05000000000000000000" pitchFamily="2" charset="2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fr-CA" dirty="0">
                <a:sym typeface="Wingdings" panose="05000000000000000000" pitchFamily="2" charset="2"/>
              </a:rPr>
              <a:t>Cours en mode hybride : en classe ou à distance selon les objectifs d’apprentissage</a:t>
            </a:r>
          </a:p>
          <a:p>
            <a:endParaRPr lang="fr-CA" dirty="0">
              <a:sym typeface="Wingdings" panose="05000000000000000000" pitchFamily="2" charset="2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fr-CA" dirty="0">
                <a:sym typeface="Wingdings" panose="05000000000000000000" pitchFamily="2" charset="2"/>
              </a:rPr>
              <a:t>Laboratoires aux campus de Lévis et Rimouski avec des enseignantes IPSPL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fr-CA" dirty="0">
              <a:sym typeface="Wingdings" panose="05000000000000000000" pitchFamily="2" charset="2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fr-CA" dirty="0">
                <a:sym typeface="Wingdings" panose="05000000000000000000" pitchFamily="2" charset="2"/>
              </a:rPr>
              <a:t>Horaire des cours adaptés à la réalité régionale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fr-CA" dirty="0">
              <a:sym typeface="Wingdings" panose="05000000000000000000" pitchFamily="2" charset="2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fr-CA" dirty="0">
                <a:sym typeface="Wingdings" panose="05000000000000000000" pitchFamily="2" charset="2"/>
              </a:rPr>
              <a:t>Stages cliniques de 6 mois en région ou en milieu rural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85274832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56bd5c81-5dcb-4c5d-9ee0-eae472ff95ec">
      <UserInfo>
        <DisplayName>Caroline Lacombe (CISSSBSL DRHCAJ)</DisplayName>
        <AccountId>9</AccountId>
        <AccountType/>
      </UserInfo>
      <UserInfo>
        <DisplayName>Chantale Dumont (CISSSBSL  DRHCAJ)</DisplayName>
        <AccountId>17</AccountId>
        <AccountType/>
      </UserInfo>
      <UserInfo>
        <DisplayName>Julie Mercier Ag.Gest.Pers (CISSSBSL DRHCAJ)</DisplayName>
        <AccountId>12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5B17E48CB260E4F9E6838A486EC8CFB" ma:contentTypeVersion="4" ma:contentTypeDescription="Create a new document." ma:contentTypeScope="" ma:versionID="40bf530304c305bbf4f46d51f4f2c44a">
  <xsd:schema xmlns:xsd="http://www.w3.org/2001/XMLSchema" xmlns:xs="http://www.w3.org/2001/XMLSchema" xmlns:p="http://schemas.microsoft.com/office/2006/metadata/properties" xmlns:ns2="6bb8733b-151f-4810-9e0a-fcf69c550143" xmlns:ns3="56bd5c81-5dcb-4c5d-9ee0-eae472ff95ec" targetNamespace="http://schemas.microsoft.com/office/2006/metadata/properties" ma:root="true" ma:fieldsID="f24fb9778884bd9356b0df92a2e3d552" ns2:_="" ns3:_="">
    <xsd:import namespace="6bb8733b-151f-4810-9e0a-fcf69c550143"/>
    <xsd:import namespace="56bd5c81-5dcb-4c5d-9ee0-eae472ff95e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bb8733b-151f-4810-9e0a-fcf69c5501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bd5c81-5dcb-4c5d-9ee0-eae472ff95e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0D4A4CC-0727-4D92-9FC9-6F8C0F1C1F05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56bd5c81-5dcb-4c5d-9ee0-eae472ff95ec"/>
    <ds:schemaRef ds:uri="http://purl.org/dc/dcmitype/"/>
    <ds:schemaRef ds:uri="6bb8733b-151f-4810-9e0a-fcf69c550143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3906D9D9-E169-4EFB-BC92-1532846DC28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1424E46-EF13-4453-851E-286027611BF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bb8733b-151f-4810-9e0a-fcf69c550143"/>
    <ds:schemaRef ds:uri="56bd5c81-5dcb-4c5d-9ee0-eae472ff95e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10055</TotalTime>
  <Words>805</Words>
  <Application>Microsoft Office PowerPoint</Application>
  <PresentationFormat>Grand écran</PresentationFormat>
  <Paragraphs>112</Paragraphs>
  <Slides>12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7" baseType="lpstr">
      <vt:lpstr>Arial</vt:lpstr>
      <vt:lpstr>Calibri</vt:lpstr>
      <vt:lpstr>Verdana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UQAR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Cormier Francois</dc:creator>
  <cp:lastModifiedBy>Chantale Dumont (CISSSBSL  DRHCAJ)</cp:lastModifiedBy>
  <cp:revision>493</cp:revision>
  <cp:lastPrinted>2015-01-06T13:56:52Z</cp:lastPrinted>
  <dcterms:created xsi:type="dcterms:W3CDTF">2012-09-04T18:40:15Z</dcterms:created>
  <dcterms:modified xsi:type="dcterms:W3CDTF">2021-03-29T14:00:12Z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0x010100D5B17E48CB260E4F9E6838A486EC8CFB</vt:lpwstr>
  </property>
</Properties>
</file>